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4" r:id="rId4"/>
  </p:sldMasterIdLst>
  <p:sldIdLst>
    <p:sldId id="287" r:id="rId5"/>
    <p:sldId id="288" r:id="rId6"/>
    <p:sldId id="256" r:id="rId7"/>
    <p:sldId id="257" r:id="rId8"/>
    <p:sldId id="279" r:id="rId9"/>
    <p:sldId id="267" r:id="rId10"/>
    <p:sldId id="25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27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77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21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7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22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36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7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10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3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6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32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7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3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17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12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1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0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20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0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58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6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75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74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4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075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77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28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4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17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53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62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95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39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80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48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86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8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0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48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66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78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649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9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91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7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24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2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55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6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9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2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7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957324-F9DE-4378-A4BE-226E2FA476E1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0985DA-9B1A-4645-8DB6-F8C37C4ECB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2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318E0-982D-42E9-A203-BF16913FEF23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A1C6F-C6F1-4C04-A31D-E9A184E316B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57324-F9DE-4378-A4BE-226E2FA476E1}" type="datetimeFigureOut">
              <a:rPr kumimoji="0" lang="es-CO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985DA-9B1A-4645-8DB6-F8C37C4ECB93}" type="slidenum"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2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b="1" dirty="0" smtClean="0"/>
              <a:t>COMUNICACIÓN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0B120F77-2437-46A0-B666-12B6D8F8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56355"/>
              </p:ext>
            </p:extLst>
          </p:nvPr>
        </p:nvGraphicFramePr>
        <p:xfrm>
          <a:off x="1933302" y="2615422"/>
          <a:ext cx="86476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310">
                  <a:extLst>
                    <a:ext uri="{9D8B030D-6E8A-4147-A177-3AD203B41FA5}">
                      <a16:colId xmlns:a16="http://schemas.microsoft.com/office/drawing/2014/main" val="2271612449"/>
                    </a:ext>
                  </a:extLst>
                </a:gridCol>
                <a:gridCol w="3033794">
                  <a:extLst>
                    <a:ext uri="{9D8B030D-6E8A-4147-A177-3AD203B41FA5}">
                      <a16:colId xmlns:a16="http://schemas.microsoft.com/office/drawing/2014/main" val="3614112964"/>
                    </a:ext>
                  </a:extLst>
                </a:gridCol>
                <a:gridCol w="2599508">
                  <a:extLst>
                    <a:ext uri="{9D8B030D-6E8A-4147-A177-3AD203B41FA5}">
                      <a16:colId xmlns:a16="http://schemas.microsoft.com/office/drawing/2014/main" val="2860776425"/>
                    </a:ext>
                  </a:extLst>
                </a:gridCol>
              </a:tblGrid>
              <a:tr h="334617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PREPARARSE PARA COMUNICAR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22736"/>
                  </a:ext>
                </a:extLst>
              </a:tr>
              <a:tr h="71644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CANAL</a:t>
                      </a:r>
                      <a:endParaRPr lang="es-CO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s-CO" sz="1400" dirty="0" smtClean="0"/>
                        <a:t>Se refiere a la modalidad para representar el mensaje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CONTEXTO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Indicadores externos, condiciones de la forma de trabajo y comunicación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MARCO CULTURAL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Caracterización del grupo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46216"/>
                  </a:ext>
                </a:extLst>
              </a:tr>
              <a:tr h="71644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O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 smtClean="0"/>
                        <a:t>Verbal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 smtClean="0"/>
                        <a:t>Escrito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 smtClean="0"/>
                        <a:t>Visual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 smtClean="0"/>
                        <a:t>Físico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 smtClean="0"/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Espacio o lugar</a:t>
                      </a: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Equipos </a:t>
                      </a: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Estrategias</a:t>
                      </a:r>
                      <a:r>
                        <a:rPr lang="es-C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recursos 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didácticos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O" sz="12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 de vida.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Actividades cotidianas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Reglas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Actitudes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Situaciones del territorio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3736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54954" y="5708637"/>
            <a:ext cx="1003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L</a:t>
            </a:r>
            <a:r>
              <a:rPr lang="es-CO" sz="1600" dirty="0" smtClean="0"/>
              <a:t>a comunicación ambiental , es un proceso de interacción social, que capacita a los participantes a comprender los factores claves de la acción reciproca de su entorno social y natural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6507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b="1" cap="all" dirty="0">
                <a:solidFill>
                  <a:schemeClr val="bg1"/>
                </a:solidFill>
              </a:rPr>
              <a:t>Liderazgo</a:t>
            </a:r>
            <a:r>
              <a:rPr lang="es-CO" dirty="0" smtClean="0"/>
              <a:t> </a:t>
            </a:r>
            <a:endParaRPr lang="es-CO" dirty="0"/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B9D36EF6-BA2A-6E42-B638-F422ABD7E69D}"/>
              </a:ext>
            </a:extLst>
          </p:cNvPr>
          <p:cNvGrpSpPr/>
          <p:nvPr/>
        </p:nvGrpSpPr>
        <p:grpSpPr>
          <a:xfrm>
            <a:off x="8502167" y="3870157"/>
            <a:ext cx="3162964" cy="1260474"/>
            <a:chOff x="332936" y="2159261"/>
            <a:chExt cx="2937088" cy="2240842"/>
          </a:xfrm>
        </p:grpSpPr>
        <p:sp>
          <p:nvSpPr>
            <p:cNvPr id="5" name="TextBox 50">
              <a:extLst>
                <a:ext uri="{FF2B5EF4-FFF2-40B4-BE49-F238E27FC236}">
                  <a16:creationId xmlns:a16="http://schemas.microsoft.com/office/drawing/2014/main" id="{1E3EE48D-D7DB-F045-948D-240CB028C428}"/>
                </a:ext>
              </a:extLst>
            </p:cNvPr>
            <p:cNvSpPr txBox="1"/>
            <p:nvPr/>
          </p:nvSpPr>
          <p:spPr>
            <a:xfrm>
              <a:off x="332936" y="2159261"/>
              <a:ext cx="2937088" cy="93016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noProof="1" smtClean="0"/>
                <a:t>Motivar </a:t>
              </a:r>
              <a:endParaRPr lang="en-US" sz="2800" b="1" noProof="1"/>
            </a:p>
          </p:txBody>
        </p:sp>
        <p:sp>
          <p:nvSpPr>
            <p:cNvPr id="6" name="TextBox 51">
              <a:extLst>
                <a:ext uri="{FF2B5EF4-FFF2-40B4-BE49-F238E27FC236}">
                  <a16:creationId xmlns:a16="http://schemas.microsoft.com/office/drawing/2014/main" id="{452EA6A0-1B58-1B43-A756-B6B285CC23F1}"/>
                </a:ext>
              </a:extLst>
            </p:cNvPr>
            <p:cNvSpPr txBox="1"/>
            <p:nvPr/>
          </p:nvSpPr>
          <p:spPr>
            <a:xfrm>
              <a:off x="340730" y="3086923"/>
              <a:ext cx="2929294" cy="131318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Inspirar a la comunidad, trasmitir energia para buscar soluciones y supercar barreras.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6F1B3332-3039-264D-A266-2A345D4E3B3E}"/>
              </a:ext>
            </a:extLst>
          </p:cNvPr>
          <p:cNvGrpSpPr/>
          <p:nvPr/>
        </p:nvGrpSpPr>
        <p:grpSpPr>
          <a:xfrm>
            <a:off x="1154954" y="2401010"/>
            <a:ext cx="2866847" cy="1260474"/>
            <a:chOff x="332936" y="2159261"/>
            <a:chExt cx="2937088" cy="2240842"/>
          </a:xfrm>
        </p:grpSpPr>
        <p:sp>
          <p:nvSpPr>
            <p:cNvPr id="8" name="TextBox 47">
              <a:extLst>
                <a:ext uri="{FF2B5EF4-FFF2-40B4-BE49-F238E27FC236}">
                  <a16:creationId xmlns:a16="http://schemas.microsoft.com/office/drawing/2014/main" id="{E7B8840F-24CD-5B4D-B249-E734F6DF3A8D}"/>
                </a:ext>
              </a:extLst>
            </p:cNvPr>
            <p:cNvSpPr txBox="1"/>
            <p:nvPr/>
          </p:nvSpPr>
          <p:spPr>
            <a:xfrm>
              <a:off x="332936" y="2159261"/>
              <a:ext cx="2937088" cy="93016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b="1" noProof="1" smtClean="0"/>
                <a:t>Direccionar </a:t>
              </a:r>
              <a:endParaRPr lang="en-US" sz="2800" b="1" noProof="1"/>
            </a:p>
          </p:txBody>
        </p:sp>
        <p:sp>
          <p:nvSpPr>
            <p:cNvPr id="9" name="TextBox 48">
              <a:extLst>
                <a:ext uri="{FF2B5EF4-FFF2-40B4-BE49-F238E27FC236}">
                  <a16:creationId xmlns:a16="http://schemas.microsoft.com/office/drawing/2014/main" id="{0718B41D-FB2E-E24E-B618-420F8B27117F}"/>
                </a:ext>
              </a:extLst>
            </p:cNvPr>
            <p:cNvSpPr txBox="1"/>
            <p:nvPr/>
          </p:nvSpPr>
          <p:spPr>
            <a:xfrm>
              <a:off x="340730" y="3086923"/>
              <a:ext cx="2929294" cy="131318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Establecer una dirección, proponer estrategias  y trabajar por el cambio.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4D445D20-427A-0D41-8EF8-C102E61DFFB3}"/>
              </a:ext>
            </a:extLst>
          </p:cNvPr>
          <p:cNvGrpSpPr/>
          <p:nvPr/>
        </p:nvGrpSpPr>
        <p:grpSpPr>
          <a:xfrm>
            <a:off x="339634" y="5161872"/>
            <a:ext cx="3316941" cy="1260474"/>
            <a:chOff x="332936" y="2159261"/>
            <a:chExt cx="2937088" cy="2240842"/>
          </a:xfrm>
        </p:grpSpPr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1C39E07-7448-E343-8DAF-F529D94EA979}"/>
                </a:ext>
              </a:extLst>
            </p:cNvPr>
            <p:cNvSpPr txBox="1"/>
            <p:nvPr/>
          </p:nvSpPr>
          <p:spPr>
            <a:xfrm>
              <a:off x="332936" y="2159261"/>
              <a:ext cx="2937088" cy="93016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b="1" noProof="1" smtClean="0"/>
                <a:t>Alinear </a:t>
              </a:r>
              <a:endParaRPr lang="en-US" sz="2800" b="1" noProof="1"/>
            </a:p>
          </p:txBody>
        </p:sp>
        <p:sp>
          <p:nvSpPr>
            <p:cNvPr id="12" name="TextBox 54">
              <a:extLst>
                <a:ext uri="{FF2B5EF4-FFF2-40B4-BE49-F238E27FC236}">
                  <a16:creationId xmlns:a16="http://schemas.microsoft.com/office/drawing/2014/main" id="{0A781B67-5086-E345-AA4E-A911CB082F1D}"/>
                </a:ext>
              </a:extLst>
            </p:cNvPr>
            <p:cNvSpPr txBox="1"/>
            <p:nvPr/>
          </p:nvSpPr>
          <p:spPr>
            <a:xfrm>
              <a:off x="340730" y="3086923"/>
              <a:ext cx="2929294" cy="131318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Trasmitir hechos y proyección, hacer necesaria la construcción colectiva y la formación de equipos. 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49D7247B-D7C4-4816-A5FB-8EE63289F9EB}"/>
              </a:ext>
            </a:extLst>
          </p:cNvPr>
          <p:cNvGrpSpPr/>
          <p:nvPr/>
        </p:nvGrpSpPr>
        <p:grpSpPr>
          <a:xfrm>
            <a:off x="4485815" y="2381651"/>
            <a:ext cx="2956278" cy="2086625"/>
            <a:chOff x="4548080" y="1282836"/>
            <a:chExt cx="3083797" cy="2176632"/>
          </a:xfrm>
        </p:grpSpPr>
        <p:sp>
          <p:nvSpPr>
            <p:cNvPr id="14" name="Freeform: Shape 93">
              <a:extLst>
                <a:ext uri="{FF2B5EF4-FFF2-40B4-BE49-F238E27FC236}">
                  <a16:creationId xmlns:a16="http://schemas.microsoft.com/office/drawing/2014/main" id="{4745FADD-2416-41EE-ABFD-4AFC260063D1}"/>
                </a:ext>
              </a:extLst>
            </p:cNvPr>
            <p:cNvSpPr/>
            <p:nvPr/>
          </p:nvSpPr>
          <p:spPr>
            <a:xfrm>
              <a:off x="4548123" y="1282848"/>
              <a:ext cx="3083754" cy="2176598"/>
            </a:xfrm>
            <a:custGeom>
              <a:avLst/>
              <a:gdLst>
                <a:gd name="connsiteX0" fmla="*/ 1669607 w 3083754"/>
                <a:gd name="connsiteY0" fmla="*/ 1159 h 2176598"/>
                <a:gd name="connsiteX1" fmla="*/ 2727852 w 3083754"/>
                <a:gd name="connsiteY1" fmla="*/ 322605 h 2176598"/>
                <a:gd name="connsiteX2" fmla="*/ 2876598 w 3083754"/>
                <a:gd name="connsiteY2" fmla="*/ 424187 h 2176598"/>
                <a:gd name="connsiteX3" fmla="*/ 2881520 w 3083754"/>
                <a:gd name="connsiteY3" fmla="*/ 423790 h 2176598"/>
                <a:gd name="connsiteX4" fmla="*/ 2964439 w 3083754"/>
                <a:gd name="connsiteY4" fmla="*/ 488981 h 2176598"/>
                <a:gd name="connsiteX5" fmla="*/ 3082175 w 3083754"/>
                <a:gd name="connsiteY5" fmla="*/ 768543 h 2176598"/>
                <a:gd name="connsiteX6" fmla="*/ 3000657 w 3083754"/>
                <a:gd name="connsiteY6" fmla="*/ 938222 h 2176598"/>
                <a:gd name="connsiteX7" fmla="*/ 2513109 w 3083754"/>
                <a:gd name="connsiteY7" fmla="*/ 985026 h 2176598"/>
                <a:gd name="connsiteX8" fmla="*/ 1972270 w 3083754"/>
                <a:gd name="connsiteY8" fmla="*/ 1004410 h 2176598"/>
                <a:gd name="connsiteX9" fmla="*/ 2231272 w 3083754"/>
                <a:gd name="connsiteY9" fmla="*/ 665920 h 2176598"/>
                <a:gd name="connsiteX10" fmla="*/ 2343753 w 3083754"/>
                <a:gd name="connsiteY10" fmla="*/ 583291 h 2176598"/>
                <a:gd name="connsiteX11" fmla="*/ 2341803 w 3083754"/>
                <a:gd name="connsiteY11" fmla="*/ 584345 h 2176598"/>
                <a:gd name="connsiteX12" fmla="*/ 1969432 w 3083754"/>
                <a:gd name="connsiteY12" fmla="*/ 1006105 h 2176598"/>
                <a:gd name="connsiteX13" fmla="*/ 1914728 w 3083754"/>
                <a:gd name="connsiteY13" fmla="*/ 1150984 h 2176598"/>
                <a:gd name="connsiteX14" fmla="*/ 813445 w 3083754"/>
                <a:gd name="connsiteY14" fmla="*/ 2172549 h 2176598"/>
                <a:gd name="connsiteX15" fmla="*/ 29444 w 3083754"/>
                <a:gd name="connsiteY15" fmla="*/ 1486461 h 2176598"/>
                <a:gd name="connsiteX16" fmla="*/ 1158 w 3083754"/>
                <a:gd name="connsiteY16" fmla="*/ 1183760 h 2176598"/>
                <a:gd name="connsiteX17" fmla="*/ 624383 w 3083754"/>
                <a:gd name="connsiteY17" fmla="*/ 233173 h 2176598"/>
                <a:gd name="connsiteX18" fmla="*/ 1474962 w 3083754"/>
                <a:gd name="connsiteY18" fmla="*/ 3537 h 2176598"/>
                <a:gd name="connsiteX19" fmla="*/ 1669607 w 3083754"/>
                <a:gd name="connsiteY19" fmla="*/ 1159 h 2176598"/>
                <a:gd name="connsiteX0" fmla="*/ 1669607 w 3083754"/>
                <a:gd name="connsiteY0" fmla="*/ 1159 h 2176598"/>
                <a:gd name="connsiteX1" fmla="*/ 2727852 w 3083754"/>
                <a:gd name="connsiteY1" fmla="*/ 322605 h 2176598"/>
                <a:gd name="connsiteX2" fmla="*/ 2876598 w 3083754"/>
                <a:gd name="connsiteY2" fmla="*/ 424187 h 2176598"/>
                <a:gd name="connsiteX3" fmla="*/ 2881520 w 3083754"/>
                <a:gd name="connsiteY3" fmla="*/ 423790 h 2176598"/>
                <a:gd name="connsiteX4" fmla="*/ 2964439 w 3083754"/>
                <a:gd name="connsiteY4" fmla="*/ 488981 h 2176598"/>
                <a:gd name="connsiteX5" fmla="*/ 3082175 w 3083754"/>
                <a:gd name="connsiteY5" fmla="*/ 768543 h 2176598"/>
                <a:gd name="connsiteX6" fmla="*/ 3000657 w 3083754"/>
                <a:gd name="connsiteY6" fmla="*/ 938222 h 2176598"/>
                <a:gd name="connsiteX7" fmla="*/ 2513109 w 3083754"/>
                <a:gd name="connsiteY7" fmla="*/ 985026 h 2176598"/>
                <a:gd name="connsiteX8" fmla="*/ 1972270 w 3083754"/>
                <a:gd name="connsiteY8" fmla="*/ 1004410 h 2176598"/>
                <a:gd name="connsiteX9" fmla="*/ 2231272 w 3083754"/>
                <a:gd name="connsiteY9" fmla="*/ 665920 h 2176598"/>
                <a:gd name="connsiteX10" fmla="*/ 2343753 w 3083754"/>
                <a:gd name="connsiteY10" fmla="*/ 583291 h 2176598"/>
                <a:gd name="connsiteX11" fmla="*/ 1969432 w 3083754"/>
                <a:gd name="connsiteY11" fmla="*/ 1006105 h 2176598"/>
                <a:gd name="connsiteX12" fmla="*/ 1914728 w 3083754"/>
                <a:gd name="connsiteY12" fmla="*/ 1150984 h 2176598"/>
                <a:gd name="connsiteX13" fmla="*/ 813445 w 3083754"/>
                <a:gd name="connsiteY13" fmla="*/ 2172549 h 2176598"/>
                <a:gd name="connsiteX14" fmla="*/ 29444 w 3083754"/>
                <a:gd name="connsiteY14" fmla="*/ 1486461 h 2176598"/>
                <a:gd name="connsiteX15" fmla="*/ 1158 w 3083754"/>
                <a:gd name="connsiteY15" fmla="*/ 1183760 h 2176598"/>
                <a:gd name="connsiteX16" fmla="*/ 624383 w 3083754"/>
                <a:gd name="connsiteY16" fmla="*/ 233173 h 2176598"/>
                <a:gd name="connsiteX17" fmla="*/ 1474962 w 3083754"/>
                <a:gd name="connsiteY17" fmla="*/ 3537 h 2176598"/>
                <a:gd name="connsiteX18" fmla="*/ 1669607 w 3083754"/>
                <a:gd name="connsiteY18" fmla="*/ 1159 h 2176598"/>
                <a:gd name="connsiteX0" fmla="*/ 1669607 w 3083754"/>
                <a:gd name="connsiteY0" fmla="*/ 1159 h 2176598"/>
                <a:gd name="connsiteX1" fmla="*/ 2727852 w 3083754"/>
                <a:gd name="connsiteY1" fmla="*/ 322605 h 2176598"/>
                <a:gd name="connsiteX2" fmla="*/ 2876598 w 3083754"/>
                <a:gd name="connsiteY2" fmla="*/ 424187 h 2176598"/>
                <a:gd name="connsiteX3" fmla="*/ 2881520 w 3083754"/>
                <a:gd name="connsiteY3" fmla="*/ 423790 h 2176598"/>
                <a:gd name="connsiteX4" fmla="*/ 2964439 w 3083754"/>
                <a:gd name="connsiteY4" fmla="*/ 488981 h 2176598"/>
                <a:gd name="connsiteX5" fmla="*/ 3082175 w 3083754"/>
                <a:gd name="connsiteY5" fmla="*/ 768543 h 2176598"/>
                <a:gd name="connsiteX6" fmla="*/ 3000657 w 3083754"/>
                <a:gd name="connsiteY6" fmla="*/ 938222 h 2176598"/>
                <a:gd name="connsiteX7" fmla="*/ 2513109 w 3083754"/>
                <a:gd name="connsiteY7" fmla="*/ 985026 h 2176598"/>
                <a:gd name="connsiteX8" fmla="*/ 1972270 w 3083754"/>
                <a:gd name="connsiteY8" fmla="*/ 1004410 h 2176598"/>
                <a:gd name="connsiteX9" fmla="*/ 2231272 w 3083754"/>
                <a:gd name="connsiteY9" fmla="*/ 665920 h 2176598"/>
                <a:gd name="connsiteX10" fmla="*/ 1969432 w 3083754"/>
                <a:gd name="connsiteY10" fmla="*/ 1006105 h 2176598"/>
                <a:gd name="connsiteX11" fmla="*/ 1914728 w 3083754"/>
                <a:gd name="connsiteY11" fmla="*/ 1150984 h 2176598"/>
                <a:gd name="connsiteX12" fmla="*/ 813445 w 3083754"/>
                <a:gd name="connsiteY12" fmla="*/ 2172549 h 2176598"/>
                <a:gd name="connsiteX13" fmla="*/ 29444 w 3083754"/>
                <a:gd name="connsiteY13" fmla="*/ 1486461 h 2176598"/>
                <a:gd name="connsiteX14" fmla="*/ 1158 w 3083754"/>
                <a:gd name="connsiteY14" fmla="*/ 1183760 h 2176598"/>
                <a:gd name="connsiteX15" fmla="*/ 624383 w 3083754"/>
                <a:gd name="connsiteY15" fmla="*/ 233173 h 2176598"/>
                <a:gd name="connsiteX16" fmla="*/ 1474962 w 3083754"/>
                <a:gd name="connsiteY16" fmla="*/ 3537 h 2176598"/>
                <a:gd name="connsiteX17" fmla="*/ 1669607 w 3083754"/>
                <a:gd name="connsiteY17" fmla="*/ 1159 h 2176598"/>
                <a:gd name="connsiteX0" fmla="*/ 1669607 w 3083754"/>
                <a:gd name="connsiteY0" fmla="*/ 1159 h 2176598"/>
                <a:gd name="connsiteX1" fmla="*/ 2727852 w 3083754"/>
                <a:gd name="connsiteY1" fmla="*/ 322605 h 2176598"/>
                <a:gd name="connsiteX2" fmla="*/ 2876598 w 3083754"/>
                <a:gd name="connsiteY2" fmla="*/ 424187 h 2176598"/>
                <a:gd name="connsiteX3" fmla="*/ 2881520 w 3083754"/>
                <a:gd name="connsiteY3" fmla="*/ 423790 h 2176598"/>
                <a:gd name="connsiteX4" fmla="*/ 2964439 w 3083754"/>
                <a:gd name="connsiteY4" fmla="*/ 488981 h 2176598"/>
                <a:gd name="connsiteX5" fmla="*/ 3082175 w 3083754"/>
                <a:gd name="connsiteY5" fmla="*/ 768543 h 2176598"/>
                <a:gd name="connsiteX6" fmla="*/ 3000657 w 3083754"/>
                <a:gd name="connsiteY6" fmla="*/ 938222 h 2176598"/>
                <a:gd name="connsiteX7" fmla="*/ 2513109 w 3083754"/>
                <a:gd name="connsiteY7" fmla="*/ 985026 h 2176598"/>
                <a:gd name="connsiteX8" fmla="*/ 1972270 w 3083754"/>
                <a:gd name="connsiteY8" fmla="*/ 1004410 h 2176598"/>
                <a:gd name="connsiteX9" fmla="*/ 1969432 w 3083754"/>
                <a:gd name="connsiteY9" fmla="*/ 1006105 h 2176598"/>
                <a:gd name="connsiteX10" fmla="*/ 1914728 w 3083754"/>
                <a:gd name="connsiteY10" fmla="*/ 1150984 h 2176598"/>
                <a:gd name="connsiteX11" fmla="*/ 813445 w 3083754"/>
                <a:gd name="connsiteY11" fmla="*/ 2172549 h 2176598"/>
                <a:gd name="connsiteX12" fmla="*/ 29444 w 3083754"/>
                <a:gd name="connsiteY12" fmla="*/ 1486461 h 2176598"/>
                <a:gd name="connsiteX13" fmla="*/ 1158 w 3083754"/>
                <a:gd name="connsiteY13" fmla="*/ 1183760 h 2176598"/>
                <a:gd name="connsiteX14" fmla="*/ 624383 w 3083754"/>
                <a:gd name="connsiteY14" fmla="*/ 233173 h 2176598"/>
                <a:gd name="connsiteX15" fmla="*/ 1474962 w 3083754"/>
                <a:gd name="connsiteY15" fmla="*/ 3537 h 2176598"/>
                <a:gd name="connsiteX16" fmla="*/ 1669607 w 3083754"/>
                <a:gd name="connsiteY16" fmla="*/ 1159 h 21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754" h="2176598">
                  <a:moveTo>
                    <a:pt x="1669607" y="1159"/>
                  </a:moveTo>
                  <a:cubicBezTo>
                    <a:pt x="2055256" y="13801"/>
                    <a:pt x="2417479" y="129419"/>
                    <a:pt x="2727852" y="322605"/>
                  </a:cubicBezTo>
                  <a:lnTo>
                    <a:pt x="2876598" y="424187"/>
                  </a:lnTo>
                  <a:lnTo>
                    <a:pt x="2881520" y="423790"/>
                  </a:lnTo>
                  <a:cubicBezTo>
                    <a:pt x="2909696" y="444817"/>
                    <a:pt x="2937404" y="466664"/>
                    <a:pt x="2964439" y="488981"/>
                  </a:cubicBezTo>
                  <a:cubicBezTo>
                    <a:pt x="3046942" y="557134"/>
                    <a:pt x="3093071" y="662091"/>
                    <a:pt x="3082175" y="768543"/>
                  </a:cubicBezTo>
                  <a:cubicBezTo>
                    <a:pt x="3075792" y="831946"/>
                    <a:pt x="3050211" y="892093"/>
                    <a:pt x="3000657" y="938222"/>
                  </a:cubicBezTo>
                  <a:cubicBezTo>
                    <a:pt x="2872855" y="1057226"/>
                    <a:pt x="2669242" y="992182"/>
                    <a:pt x="2513109" y="985026"/>
                  </a:cubicBezTo>
                  <a:cubicBezTo>
                    <a:pt x="2332846" y="976551"/>
                    <a:pt x="2151080" y="978340"/>
                    <a:pt x="1972270" y="1004410"/>
                  </a:cubicBezTo>
                  <a:cubicBezTo>
                    <a:pt x="1881657" y="1007923"/>
                    <a:pt x="1979022" y="981676"/>
                    <a:pt x="1969432" y="1006105"/>
                  </a:cubicBezTo>
                  <a:cubicBezTo>
                    <a:pt x="1959842" y="1030534"/>
                    <a:pt x="1929405" y="1100464"/>
                    <a:pt x="1914728" y="1150984"/>
                  </a:cubicBezTo>
                  <a:cubicBezTo>
                    <a:pt x="1755687" y="1699396"/>
                    <a:pt x="1484035" y="2228288"/>
                    <a:pt x="813445" y="2172549"/>
                  </a:cubicBezTo>
                  <a:cubicBezTo>
                    <a:pt x="423579" y="2140087"/>
                    <a:pt x="118838" y="1863481"/>
                    <a:pt x="29444" y="1486461"/>
                  </a:cubicBezTo>
                  <a:cubicBezTo>
                    <a:pt x="5294" y="1384899"/>
                    <a:pt x="-3379" y="1283755"/>
                    <a:pt x="1158" y="1183760"/>
                  </a:cubicBezTo>
                  <a:cubicBezTo>
                    <a:pt x="19704" y="778557"/>
                    <a:pt x="262936" y="417507"/>
                    <a:pt x="624383" y="233173"/>
                  </a:cubicBezTo>
                  <a:cubicBezTo>
                    <a:pt x="881091" y="102176"/>
                    <a:pt x="1168754" y="21073"/>
                    <a:pt x="1474962" y="3537"/>
                  </a:cubicBezTo>
                  <a:cubicBezTo>
                    <a:pt x="1540407" y="-195"/>
                    <a:pt x="1605332" y="-948"/>
                    <a:pt x="1669607" y="1159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C1BFBD6-1494-6D43-86DB-7D7E549EDA6F}"/>
                </a:ext>
              </a:extLst>
            </p:cNvPr>
            <p:cNvSpPr/>
            <p:nvPr/>
          </p:nvSpPr>
          <p:spPr>
            <a:xfrm>
              <a:off x="6520393" y="1706638"/>
              <a:ext cx="1111461" cy="5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19961" extrusionOk="0">
                  <a:moveTo>
                    <a:pt x="0" y="19799"/>
                  </a:moveTo>
                  <a:cubicBezTo>
                    <a:pt x="3446" y="18910"/>
                    <a:pt x="6949" y="18849"/>
                    <a:pt x="10423" y="19138"/>
                  </a:cubicBezTo>
                  <a:cubicBezTo>
                    <a:pt x="13432" y="19382"/>
                    <a:pt x="17356" y="21600"/>
                    <a:pt x="19819" y="17542"/>
                  </a:cubicBezTo>
                  <a:cubicBezTo>
                    <a:pt x="20774" y="15969"/>
                    <a:pt x="21267" y="13918"/>
                    <a:pt x="21390" y="11756"/>
                  </a:cubicBezTo>
                  <a:cubicBezTo>
                    <a:pt x="21600" y="8126"/>
                    <a:pt x="20711" y="4547"/>
                    <a:pt x="19121" y="2223"/>
                  </a:cubicBezTo>
                  <a:cubicBezTo>
                    <a:pt x="18600" y="1462"/>
                    <a:pt x="18066" y="717"/>
                    <a:pt x="17523" y="0"/>
                  </a:cubicBezTo>
                  <a:cubicBezTo>
                    <a:pt x="10106" y="133"/>
                    <a:pt x="3192" y="7709"/>
                    <a:pt x="0" y="197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0C62569E-5D7B-2640-89A0-932C17C5DF43}"/>
                </a:ext>
              </a:extLst>
            </p:cNvPr>
            <p:cNvSpPr/>
            <p:nvPr/>
          </p:nvSpPr>
          <p:spPr>
            <a:xfrm>
              <a:off x="4548080" y="1282836"/>
              <a:ext cx="2878628" cy="21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0853" extrusionOk="0">
                  <a:moveTo>
                    <a:pt x="11055" y="34"/>
                  </a:moveTo>
                  <a:cubicBezTo>
                    <a:pt x="8760" y="202"/>
                    <a:pt x="6604" y="979"/>
                    <a:pt x="4680" y="2234"/>
                  </a:cubicBezTo>
                  <a:cubicBezTo>
                    <a:pt x="1971" y="4000"/>
                    <a:pt x="148" y="7459"/>
                    <a:pt x="9" y="11341"/>
                  </a:cubicBezTo>
                  <a:cubicBezTo>
                    <a:pt x="-25" y="12299"/>
                    <a:pt x="40" y="13268"/>
                    <a:pt x="221" y="14241"/>
                  </a:cubicBezTo>
                  <a:cubicBezTo>
                    <a:pt x="891" y="17853"/>
                    <a:pt x="3175" y="20503"/>
                    <a:pt x="6097" y="20814"/>
                  </a:cubicBezTo>
                  <a:cubicBezTo>
                    <a:pt x="11123" y="21348"/>
                    <a:pt x="13159" y="16281"/>
                    <a:pt x="14351" y="11027"/>
                  </a:cubicBezTo>
                  <a:cubicBezTo>
                    <a:pt x="14461" y="10543"/>
                    <a:pt x="14599" y="10081"/>
                    <a:pt x="14761" y="9639"/>
                  </a:cubicBezTo>
                  <a:cubicBezTo>
                    <a:pt x="16002" y="6243"/>
                    <a:pt x="18691" y="4114"/>
                    <a:pt x="21575" y="4077"/>
                  </a:cubicBezTo>
                  <a:cubicBezTo>
                    <a:pt x="18654" y="1288"/>
                    <a:pt x="14979" y="-252"/>
                    <a:pt x="11055" y="34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336AC11B-F558-4508-A3B2-D479EB003ABC}"/>
              </a:ext>
            </a:extLst>
          </p:cNvPr>
          <p:cNvGrpSpPr/>
          <p:nvPr/>
        </p:nvGrpSpPr>
        <p:grpSpPr>
          <a:xfrm>
            <a:off x="6267158" y="3647361"/>
            <a:ext cx="1920904" cy="3028978"/>
            <a:chOff x="6406262" y="2603142"/>
            <a:chExt cx="2003762" cy="3159633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B7B7DD27-46E8-422B-AB5A-5684733840E7}"/>
                </a:ext>
              </a:extLst>
            </p:cNvPr>
            <p:cNvSpPr/>
            <p:nvPr/>
          </p:nvSpPr>
          <p:spPr>
            <a:xfrm>
              <a:off x="6406262" y="2603195"/>
              <a:ext cx="2003724" cy="3159572"/>
            </a:xfrm>
            <a:custGeom>
              <a:avLst/>
              <a:gdLst>
                <a:gd name="connsiteX0" fmla="*/ 844276 w 2003724"/>
                <a:gd name="connsiteY0" fmla="*/ 1442 h 3159572"/>
                <a:gd name="connsiteX1" fmla="*/ 987388 w 2003724"/>
                <a:gd name="connsiteY1" fmla="*/ 4362 h 3159572"/>
                <a:gd name="connsiteX2" fmla="*/ 1282860 w 2003724"/>
                <a:gd name="connsiteY2" fmla="*/ 75280 h 3159572"/>
                <a:gd name="connsiteX3" fmla="*/ 1981796 w 2003724"/>
                <a:gd name="connsiteY3" fmla="*/ 971586 h 3159572"/>
                <a:gd name="connsiteX4" fmla="*/ 1924990 w 2003724"/>
                <a:gd name="connsiteY4" fmla="*/ 1850945 h 3159572"/>
                <a:gd name="connsiteX5" fmla="*/ 1219080 w 2003724"/>
                <a:gd name="connsiteY5" fmla="*/ 2933987 h 3159572"/>
                <a:gd name="connsiteX6" fmla="*/ 1090021 w 2003724"/>
                <a:gd name="connsiteY6" fmla="*/ 3030771 h 3159572"/>
                <a:gd name="connsiteX7" fmla="*/ 1084492 w 2003724"/>
                <a:gd name="connsiteY7" fmla="*/ 3052644 h 3159572"/>
                <a:gd name="connsiteX8" fmla="*/ 995989 w 2003724"/>
                <a:gd name="connsiteY8" fmla="*/ 3110179 h 3159572"/>
                <a:gd name="connsiteX9" fmla="*/ 693462 w 2003724"/>
                <a:gd name="connsiteY9" fmla="*/ 3131490 h 3159572"/>
                <a:gd name="connsiteX10" fmla="*/ 559146 w 2003724"/>
                <a:gd name="connsiteY10" fmla="*/ 2999663 h 3159572"/>
                <a:gd name="connsiteX11" fmla="*/ 672083 w 2003724"/>
                <a:gd name="connsiteY11" fmla="*/ 2523058 h 3159572"/>
                <a:gd name="connsiteX12" fmla="*/ 799123 w 2003724"/>
                <a:gd name="connsiteY12" fmla="*/ 2137165 h 3159572"/>
                <a:gd name="connsiteX13" fmla="*/ 827513 w 2003724"/>
                <a:gd name="connsiteY13" fmla="*/ 2007588 h 3159572"/>
                <a:gd name="connsiteX14" fmla="*/ 816767 w 2003724"/>
                <a:gd name="connsiteY14" fmla="*/ 1995629 h 3159572"/>
                <a:gd name="connsiteX15" fmla="*/ 697025 w 2003724"/>
                <a:gd name="connsiteY15" fmla="*/ 1897227 h 3159572"/>
                <a:gd name="connsiteX16" fmla="*/ 85137 w 2003724"/>
                <a:gd name="connsiteY16" fmla="*/ 525284 h 3159572"/>
                <a:gd name="connsiteX17" fmla="*/ 844276 w 2003724"/>
                <a:gd name="connsiteY17" fmla="*/ 1442 h 31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24" h="3159572">
                  <a:moveTo>
                    <a:pt x="844276" y="1442"/>
                  </a:moveTo>
                  <a:cubicBezTo>
                    <a:pt x="891345" y="-1172"/>
                    <a:pt x="939165" y="-249"/>
                    <a:pt x="987388" y="4362"/>
                  </a:cubicBezTo>
                  <a:cubicBezTo>
                    <a:pt x="1091192" y="14330"/>
                    <a:pt x="1189784" y="38682"/>
                    <a:pt x="1282860" y="75280"/>
                  </a:cubicBezTo>
                  <a:cubicBezTo>
                    <a:pt x="1660373" y="223383"/>
                    <a:pt x="1923764" y="570142"/>
                    <a:pt x="1981796" y="971586"/>
                  </a:cubicBezTo>
                  <a:cubicBezTo>
                    <a:pt x="2023072" y="1256968"/>
                    <a:pt x="2007134" y="1555309"/>
                    <a:pt x="1924990" y="1850945"/>
                  </a:cubicBezTo>
                  <a:cubicBezTo>
                    <a:pt x="1801979" y="2293045"/>
                    <a:pt x="1549040" y="2663949"/>
                    <a:pt x="1219080" y="2933987"/>
                  </a:cubicBezTo>
                  <a:lnTo>
                    <a:pt x="1090021" y="3030771"/>
                  </a:lnTo>
                  <a:lnTo>
                    <a:pt x="1084492" y="3052644"/>
                  </a:lnTo>
                  <a:cubicBezTo>
                    <a:pt x="1055478" y="3072491"/>
                    <a:pt x="1025966" y="3091742"/>
                    <a:pt x="995989" y="3110179"/>
                  </a:cubicBezTo>
                  <a:cubicBezTo>
                    <a:pt x="904862" y="3166413"/>
                    <a:pt x="790597" y="3176174"/>
                    <a:pt x="693462" y="3131490"/>
                  </a:cubicBezTo>
                  <a:cubicBezTo>
                    <a:pt x="635600" y="3104919"/>
                    <a:pt x="586833" y="3061428"/>
                    <a:pt x="559146" y="2999663"/>
                  </a:cubicBezTo>
                  <a:cubicBezTo>
                    <a:pt x="487739" y="2840235"/>
                    <a:pt x="614884" y="2668442"/>
                    <a:pt x="672083" y="2523058"/>
                  </a:cubicBezTo>
                  <a:cubicBezTo>
                    <a:pt x="721605" y="2397142"/>
                    <a:pt x="766086" y="2268541"/>
                    <a:pt x="799123" y="2137165"/>
                  </a:cubicBezTo>
                  <a:lnTo>
                    <a:pt x="827513" y="2007588"/>
                  </a:lnTo>
                  <a:lnTo>
                    <a:pt x="816767" y="1995629"/>
                  </a:lnTo>
                  <a:cubicBezTo>
                    <a:pt x="779884" y="1960313"/>
                    <a:pt x="740140" y="1927417"/>
                    <a:pt x="697025" y="1897227"/>
                  </a:cubicBezTo>
                  <a:cubicBezTo>
                    <a:pt x="229297" y="1569835"/>
                    <a:pt x="-183772" y="1142046"/>
                    <a:pt x="85137" y="525284"/>
                  </a:cubicBezTo>
                  <a:cubicBezTo>
                    <a:pt x="222094" y="211403"/>
                    <a:pt x="514793" y="19744"/>
                    <a:pt x="844276" y="144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01E1982C-2186-F844-A747-667B971031A3}"/>
                </a:ext>
              </a:extLst>
            </p:cNvPr>
            <p:cNvSpPr/>
            <p:nvPr/>
          </p:nvSpPr>
          <p:spPr>
            <a:xfrm>
              <a:off x="6944195" y="4608055"/>
              <a:ext cx="597683" cy="115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4" h="21294" extrusionOk="0">
                  <a:moveTo>
                    <a:pt x="8741" y="0"/>
                  </a:moveTo>
                  <a:cubicBezTo>
                    <a:pt x="7749" y="3276"/>
                    <a:pt x="6030" y="6460"/>
                    <a:pt x="4041" y="9556"/>
                  </a:cubicBezTo>
                  <a:cubicBezTo>
                    <a:pt x="2318" y="12237"/>
                    <a:pt x="-1512" y="15405"/>
                    <a:pt x="639" y="18345"/>
                  </a:cubicBezTo>
                  <a:cubicBezTo>
                    <a:pt x="1473" y="19484"/>
                    <a:pt x="2942" y="20286"/>
                    <a:pt x="4685" y="20776"/>
                  </a:cubicBezTo>
                  <a:cubicBezTo>
                    <a:pt x="7611" y="21600"/>
                    <a:pt x="11053" y="21420"/>
                    <a:pt x="13798" y="20383"/>
                  </a:cubicBezTo>
                  <a:cubicBezTo>
                    <a:pt x="14701" y="20043"/>
                    <a:pt x="15590" y="19688"/>
                    <a:pt x="16464" y="19322"/>
                  </a:cubicBezTo>
                  <a:cubicBezTo>
                    <a:pt x="20088" y="12582"/>
                    <a:pt x="17240" y="4999"/>
                    <a:pt x="874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060693E-F414-8E4F-8635-CB7735A1AE6E}"/>
                </a:ext>
              </a:extLst>
            </p:cNvPr>
            <p:cNvSpPr/>
            <p:nvPr/>
          </p:nvSpPr>
          <p:spPr>
            <a:xfrm>
              <a:off x="6406292" y="2603142"/>
              <a:ext cx="2003732" cy="30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2" h="21372" extrusionOk="0">
                  <a:moveTo>
                    <a:pt x="18841" y="12998"/>
                  </a:moveTo>
                  <a:cubicBezTo>
                    <a:pt x="19645" y="10922"/>
                    <a:pt x="19801" y="8827"/>
                    <a:pt x="19397" y="6823"/>
                  </a:cubicBezTo>
                  <a:cubicBezTo>
                    <a:pt x="18829" y="4004"/>
                    <a:pt x="16251" y="1569"/>
                    <a:pt x="12556" y="529"/>
                  </a:cubicBezTo>
                  <a:cubicBezTo>
                    <a:pt x="11645" y="272"/>
                    <a:pt x="10680" y="101"/>
                    <a:pt x="9664" y="31"/>
                  </a:cubicBezTo>
                  <a:cubicBezTo>
                    <a:pt x="5888" y="-228"/>
                    <a:pt x="2365" y="1170"/>
                    <a:pt x="833" y="3689"/>
                  </a:cubicBezTo>
                  <a:cubicBezTo>
                    <a:pt x="-1799" y="8020"/>
                    <a:pt x="2244" y="11024"/>
                    <a:pt x="6822" y="13323"/>
                  </a:cubicBezTo>
                  <a:cubicBezTo>
                    <a:pt x="7244" y="13535"/>
                    <a:pt x="7633" y="13766"/>
                    <a:pt x="7994" y="14014"/>
                  </a:cubicBezTo>
                  <a:cubicBezTo>
                    <a:pt x="10755" y="15918"/>
                    <a:pt x="11680" y="18806"/>
                    <a:pt x="10503" y="21372"/>
                  </a:cubicBezTo>
                  <a:cubicBezTo>
                    <a:pt x="14428" y="19441"/>
                    <a:pt x="17465" y="16546"/>
                    <a:pt x="18841" y="129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8EDC169C-22E4-4FD0-BB3B-08B7630302F1}"/>
              </a:ext>
            </a:extLst>
          </p:cNvPr>
          <p:cNvGrpSpPr/>
          <p:nvPr/>
        </p:nvGrpSpPr>
        <p:grpSpPr>
          <a:xfrm>
            <a:off x="3751390" y="4334899"/>
            <a:ext cx="2655564" cy="2345877"/>
            <a:chOff x="3781976" y="3320337"/>
            <a:chExt cx="2770112" cy="2447066"/>
          </a:xfrm>
        </p:grpSpPr>
        <p:sp>
          <p:nvSpPr>
            <p:cNvPr id="22" name="Freeform: Shape 97">
              <a:extLst>
                <a:ext uri="{FF2B5EF4-FFF2-40B4-BE49-F238E27FC236}">
                  <a16:creationId xmlns:a16="http://schemas.microsoft.com/office/drawing/2014/main" id="{E80FA6BA-ED0F-4E07-8F58-F3FE283CB7FB}"/>
                </a:ext>
              </a:extLst>
            </p:cNvPr>
            <p:cNvSpPr/>
            <p:nvPr/>
          </p:nvSpPr>
          <p:spPr>
            <a:xfrm>
              <a:off x="3781976" y="3320337"/>
              <a:ext cx="2770104" cy="2447055"/>
            </a:xfrm>
            <a:custGeom>
              <a:avLst/>
              <a:gdLst>
                <a:gd name="connsiteX0" fmla="*/ 87778 w 2770104"/>
                <a:gd name="connsiteY0" fmla="*/ 507056 h 2447055"/>
                <a:gd name="connsiteX1" fmla="*/ 94720 w 2770104"/>
                <a:gd name="connsiteY1" fmla="*/ 514928 h 2447055"/>
                <a:gd name="connsiteX2" fmla="*/ 94756 w 2770104"/>
                <a:gd name="connsiteY2" fmla="*/ 514959 h 2447055"/>
                <a:gd name="connsiteX3" fmla="*/ 291363 w 2770104"/>
                <a:gd name="connsiteY3" fmla="*/ 37 h 2447055"/>
                <a:gd name="connsiteX4" fmla="*/ 340657 w 2770104"/>
                <a:gd name="connsiteY4" fmla="*/ 4063 h 2447055"/>
                <a:gd name="connsiteX5" fmla="*/ 670095 w 2770104"/>
                <a:gd name="connsiteY5" fmla="*/ 366415 h 2447055"/>
                <a:gd name="connsiteX6" fmla="*/ 1009630 w 2770104"/>
                <a:gd name="connsiteY6" fmla="*/ 787740 h 2447055"/>
                <a:gd name="connsiteX7" fmla="*/ 202505 w 2770104"/>
                <a:gd name="connsiteY7" fmla="*/ 607183 h 2447055"/>
                <a:gd name="connsiteX8" fmla="*/ 105917 w 2770104"/>
                <a:gd name="connsiteY8" fmla="*/ 524520 h 2447055"/>
                <a:gd name="connsiteX9" fmla="*/ 202393 w 2770104"/>
                <a:gd name="connsiteY9" fmla="*/ 607159 h 2447055"/>
                <a:gd name="connsiteX10" fmla="*/ 1009517 w 2770104"/>
                <a:gd name="connsiteY10" fmla="*/ 787785 h 2447055"/>
                <a:gd name="connsiteX11" fmla="*/ 1158284 w 2770104"/>
                <a:gd name="connsiteY11" fmla="*/ 744734 h 2447055"/>
                <a:gd name="connsiteX12" fmla="*/ 2636089 w 2770104"/>
                <a:gd name="connsiteY12" fmla="*/ 1014899 h 2447055"/>
                <a:gd name="connsiteX13" fmla="*/ 2556308 w 2770104"/>
                <a:gd name="connsiteY13" fmla="*/ 2053675 h 2447055"/>
                <a:gd name="connsiteX14" fmla="*/ 2330786 w 2770104"/>
                <a:gd name="connsiteY14" fmla="*/ 2257367 h 2447055"/>
                <a:gd name="connsiteX15" fmla="*/ 1196200 w 2770104"/>
                <a:gd name="connsiteY15" fmla="*/ 2327824 h 2447055"/>
                <a:gd name="connsiteX16" fmla="*/ 502652 w 2770104"/>
                <a:gd name="connsiteY16" fmla="*/ 1784092 h 2447055"/>
                <a:gd name="connsiteX17" fmla="*/ 7792 w 2770104"/>
                <a:gd name="connsiteY17" fmla="*/ 589849 h 2447055"/>
                <a:gd name="connsiteX18" fmla="*/ 7 w 2770104"/>
                <a:gd name="connsiteY18" fmla="*/ 407643 h 2447055"/>
                <a:gd name="connsiteX19" fmla="*/ 0 w 2770104"/>
                <a:gd name="connsiteY19" fmla="*/ 407635 h 2447055"/>
                <a:gd name="connsiteX20" fmla="*/ 2 w 2770104"/>
                <a:gd name="connsiteY20" fmla="*/ 407541 h 2447055"/>
                <a:gd name="connsiteX21" fmla="*/ 1 w 2770104"/>
                <a:gd name="connsiteY21" fmla="*/ 407513 h 2447055"/>
                <a:gd name="connsiteX22" fmla="*/ 3 w 2770104"/>
                <a:gd name="connsiteY22" fmla="*/ 407515 h 2447055"/>
                <a:gd name="connsiteX23" fmla="*/ 2431 w 2770104"/>
                <a:gd name="connsiteY23" fmla="*/ 302010 h 2447055"/>
                <a:gd name="connsiteX24" fmla="*/ 155838 w 2770104"/>
                <a:gd name="connsiteY24" fmla="*/ 40379 h 2447055"/>
                <a:gd name="connsiteX25" fmla="*/ 291363 w 2770104"/>
                <a:gd name="connsiteY25" fmla="*/ 37 h 2447055"/>
                <a:gd name="connsiteX0" fmla="*/ 87778 w 2770104"/>
                <a:gd name="connsiteY0" fmla="*/ 507056 h 2447055"/>
                <a:gd name="connsiteX1" fmla="*/ 94720 w 2770104"/>
                <a:gd name="connsiteY1" fmla="*/ 514928 h 2447055"/>
                <a:gd name="connsiteX2" fmla="*/ 94756 w 2770104"/>
                <a:gd name="connsiteY2" fmla="*/ 514959 h 2447055"/>
                <a:gd name="connsiteX3" fmla="*/ 87778 w 2770104"/>
                <a:gd name="connsiteY3" fmla="*/ 507056 h 2447055"/>
                <a:gd name="connsiteX4" fmla="*/ 291363 w 2770104"/>
                <a:gd name="connsiteY4" fmla="*/ 37 h 2447055"/>
                <a:gd name="connsiteX5" fmla="*/ 340657 w 2770104"/>
                <a:gd name="connsiteY5" fmla="*/ 4063 h 2447055"/>
                <a:gd name="connsiteX6" fmla="*/ 670095 w 2770104"/>
                <a:gd name="connsiteY6" fmla="*/ 366415 h 2447055"/>
                <a:gd name="connsiteX7" fmla="*/ 1009630 w 2770104"/>
                <a:gd name="connsiteY7" fmla="*/ 787740 h 2447055"/>
                <a:gd name="connsiteX8" fmla="*/ 202505 w 2770104"/>
                <a:gd name="connsiteY8" fmla="*/ 607183 h 2447055"/>
                <a:gd name="connsiteX9" fmla="*/ 105917 w 2770104"/>
                <a:gd name="connsiteY9" fmla="*/ 524520 h 2447055"/>
                <a:gd name="connsiteX10" fmla="*/ 1009517 w 2770104"/>
                <a:gd name="connsiteY10" fmla="*/ 787785 h 2447055"/>
                <a:gd name="connsiteX11" fmla="*/ 1158284 w 2770104"/>
                <a:gd name="connsiteY11" fmla="*/ 744734 h 2447055"/>
                <a:gd name="connsiteX12" fmla="*/ 2636089 w 2770104"/>
                <a:gd name="connsiteY12" fmla="*/ 1014899 h 2447055"/>
                <a:gd name="connsiteX13" fmla="*/ 2556308 w 2770104"/>
                <a:gd name="connsiteY13" fmla="*/ 2053675 h 2447055"/>
                <a:gd name="connsiteX14" fmla="*/ 2330786 w 2770104"/>
                <a:gd name="connsiteY14" fmla="*/ 2257367 h 2447055"/>
                <a:gd name="connsiteX15" fmla="*/ 1196200 w 2770104"/>
                <a:gd name="connsiteY15" fmla="*/ 2327824 h 2447055"/>
                <a:gd name="connsiteX16" fmla="*/ 502652 w 2770104"/>
                <a:gd name="connsiteY16" fmla="*/ 1784092 h 2447055"/>
                <a:gd name="connsiteX17" fmla="*/ 7792 w 2770104"/>
                <a:gd name="connsiteY17" fmla="*/ 589849 h 2447055"/>
                <a:gd name="connsiteX18" fmla="*/ 7 w 2770104"/>
                <a:gd name="connsiteY18" fmla="*/ 407643 h 2447055"/>
                <a:gd name="connsiteX19" fmla="*/ 0 w 2770104"/>
                <a:gd name="connsiteY19" fmla="*/ 407635 h 2447055"/>
                <a:gd name="connsiteX20" fmla="*/ 2 w 2770104"/>
                <a:gd name="connsiteY20" fmla="*/ 407541 h 2447055"/>
                <a:gd name="connsiteX21" fmla="*/ 1 w 2770104"/>
                <a:gd name="connsiteY21" fmla="*/ 407513 h 2447055"/>
                <a:gd name="connsiteX22" fmla="*/ 3 w 2770104"/>
                <a:gd name="connsiteY22" fmla="*/ 407515 h 2447055"/>
                <a:gd name="connsiteX23" fmla="*/ 2431 w 2770104"/>
                <a:gd name="connsiteY23" fmla="*/ 302010 h 2447055"/>
                <a:gd name="connsiteX24" fmla="*/ 155838 w 2770104"/>
                <a:gd name="connsiteY24" fmla="*/ 40379 h 2447055"/>
                <a:gd name="connsiteX25" fmla="*/ 291363 w 2770104"/>
                <a:gd name="connsiteY25" fmla="*/ 37 h 2447055"/>
                <a:gd name="connsiteX0" fmla="*/ 87778 w 2770104"/>
                <a:gd name="connsiteY0" fmla="*/ 507056 h 2447055"/>
                <a:gd name="connsiteX1" fmla="*/ 94720 w 2770104"/>
                <a:gd name="connsiteY1" fmla="*/ 514928 h 2447055"/>
                <a:gd name="connsiteX2" fmla="*/ 94756 w 2770104"/>
                <a:gd name="connsiteY2" fmla="*/ 514959 h 2447055"/>
                <a:gd name="connsiteX3" fmla="*/ 87778 w 2770104"/>
                <a:gd name="connsiteY3" fmla="*/ 507056 h 2447055"/>
                <a:gd name="connsiteX4" fmla="*/ 291363 w 2770104"/>
                <a:gd name="connsiteY4" fmla="*/ 37 h 2447055"/>
                <a:gd name="connsiteX5" fmla="*/ 340657 w 2770104"/>
                <a:gd name="connsiteY5" fmla="*/ 4063 h 2447055"/>
                <a:gd name="connsiteX6" fmla="*/ 670095 w 2770104"/>
                <a:gd name="connsiteY6" fmla="*/ 366415 h 2447055"/>
                <a:gd name="connsiteX7" fmla="*/ 1009630 w 2770104"/>
                <a:gd name="connsiteY7" fmla="*/ 787740 h 2447055"/>
                <a:gd name="connsiteX8" fmla="*/ 105917 w 2770104"/>
                <a:gd name="connsiteY8" fmla="*/ 524520 h 2447055"/>
                <a:gd name="connsiteX9" fmla="*/ 1009517 w 2770104"/>
                <a:gd name="connsiteY9" fmla="*/ 787785 h 2447055"/>
                <a:gd name="connsiteX10" fmla="*/ 1158284 w 2770104"/>
                <a:gd name="connsiteY10" fmla="*/ 744734 h 2447055"/>
                <a:gd name="connsiteX11" fmla="*/ 2636089 w 2770104"/>
                <a:gd name="connsiteY11" fmla="*/ 1014899 h 2447055"/>
                <a:gd name="connsiteX12" fmla="*/ 2556308 w 2770104"/>
                <a:gd name="connsiteY12" fmla="*/ 2053675 h 2447055"/>
                <a:gd name="connsiteX13" fmla="*/ 2330786 w 2770104"/>
                <a:gd name="connsiteY13" fmla="*/ 2257367 h 2447055"/>
                <a:gd name="connsiteX14" fmla="*/ 1196200 w 2770104"/>
                <a:gd name="connsiteY14" fmla="*/ 2327824 h 2447055"/>
                <a:gd name="connsiteX15" fmla="*/ 502652 w 2770104"/>
                <a:gd name="connsiteY15" fmla="*/ 1784092 h 2447055"/>
                <a:gd name="connsiteX16" fmla="*/ 7792 w 2770104"/>
                <a:gd name="connsiteY16" fmla="*/ 589849 h 2447055"/>
                <a:gd name="connsiteX17" fmla="*/ 7 w 2770104"/>
                <a:gd name="connsiteY17" fmla="*/ 407643 h 2447055"/>
                <a:gd name="connsiteX18" fmla="*/ 0 w 2770104"/>
                <a:gd name="connsiteY18" fmla="*/ 407635 h 2447055"/>
                <a:gd name="connsiteX19" fmla="*/ 2 w 2770104"/>
                <a:gd name="connsiteY19" fmla="*/ 407541 h 2447055"/>
                <a:gd name="connsiteX20" fmla="*/ 1 w 2770104"/>
                <a:gd name="connsiteY20" fmla="*/ 407513 h 2447055"/>
                <a:gd name="connsiteX21" fmla="*/ 3 w 2770104"/>
                <a:gd name="connsiteY21" fmla="*/ 407515 h 2447055"/>
                <a:gd name="connsiteX22" fmla="*/ 2431 w 2770104"/>
                <a:gd name="connsiteY22" fmla="*/ 302010 h 2447055"/>
                <a:gd name="connsiteX23" fmla="*/ 155838 w 2770104"/>
                <a:gd name="connsiteY23" fmla="*/ 40379 h 2447055"/>
                <a:gd name="connsiteX24" fmla="*/ 291363 w 2770104"/>
                <a:gd name="connsiteY24" fmla="*/ 37 h 2447055"/>
                <a:gd name="connsiteX0" fmla="*/ 87778 w 2770104"/>
                <a:gd name="connsiteY0" fmla="*/ 507056 h 2447055"/>
                <a:gd name="connsiteX1" fmla="*/ 94720 w 2770104"/>
                <a:gd name="connsiteY1" fmla="*/ 514928 h 2447055"/>
                <a:gd name="connsiteX2" fmla="*/ 94756 w 2770104"/>
                <a:gd name="connsiteY2" fmla="*/ 514959 h 2447055"/>
                <a:gd name="connsiteX3" fmla="*/ 87778 w 2770104"/>
                <a:gd name="connsiteY3" fmla="*/ 507056 h 2447055"/>
                <a:gd name="connsiteX4" fmla="*/ 291363 w 2770104"/>
                <a:gd name="connsiteY4" fmla="*/ 37 h 2447055"/>
                <a:gd name="connsiteX5" fmla="*/ 340657 w 2770104"/>
                <a:gd name="connsiteY5" fmla="*/ 4063 h 2447055"/>
                <a:gd name="connsiteX6" fmla="*/ 670095 w 2770104"/>
                <a:gd name="connsiteY6" fmla="*/ 366415 h 2447055"/>
                <a:gd name="connsiteX7" fmla="*/ 1009630 w 2770104"/>
                <a:gd name="connsiteY7" fmla="*/ 787740 h 2447055"/>
                <a:gd name="connsiteX8" fmla="*/ 1009517 w 2770104"/>
                <a:gd name="connsiteY8" fmla="*/ 787785 h 2447055"/>
                <a:gd name="connsiteX9" fmla="*/ 1158284 w 2770104"/>
                <a:gd name="connsiteY9" fmla="*/ 744734 h 2447055"/>
                <a:gd name="connsiteX10" fmla="*/ 2636089 w 2770104"/>
                <a:gd name="connsiteY10" fmla="*/ 1014899 h 2447055"/>
                <a:gd name="connsiteX11" fmla="*/ 2556308 w 2770104"/>
                <a:gd name="connsiteY11" fmla="*/ 2053675 h 2447055"/>
                <a:gd name="connsiteX12" fmla="*/ 2330786 w 2770104"/>
                <a:gd name="connsiteY12" fmla="*/ 2257367 h 2447055"/>
                <a:gd name="connsiteX13" fmla="*/ 1196200 w 2770104"/>
                <a:gd name="connsiteY13" fmla="*/ 2327824 h 2447055"/>
                <a:gd name="connsiteX14" fmla="*/ 502652 w 2770104"/>
                <a:gd name="connsiteY14" fmla="*/ 1784092 h 2447055"/>
                <a:gd name="connsiteX15" fmla="*/ 7792 w 2770104"/>
                <a:gd name="connsiteY15" fmla="*/ 589849 h 2447055"/>
                <a:gd name="connsiteX16" fmla="*/ 7 w 2770104"/>
                <a:gd name="connsiteY16" fmla="*/ 407643 h 2447055"/>
                <a:gd name="connsiteX17" fmla="*/ 0 w 2770104"/>
                <a:gd name="connsiteY17" fmla="*/ 407635 h 2447055"/>
                <a:gd name="connsiteX18" fmla="*/ 2 w 2770104"/>
                <a:gd name="connsiteY18" fmla="*/ 407541 h 2447055"/>
                <a:gd name="connsiteX19" fmla="*/ 1 w 2770104"/>
                <a:gd name="connsiteY19" fmla="*/ 407513 h 2447055"/>
                <a:gd name="connsiteX20" fmla="*/ 3 w 2770104"/>
                <a:gd name="connsiteY20" fmla="*/ 407515 h 2447055"/>
                <a:gd name="connsiteX21" fmla="*/ 2431 w 2770104"/>
                <a:gd name="connsiteY21" fmla="*/ 302010 h 2447055"/>
                <a:gd name="connsiteX22" fmla="*/ 155838 w 2770104"/>
                <a:gd name="connsiteY22" fmla="*/ 40379 h 2447055"/>
                <a:gd name="connsiteX23" fmla="*/ 291363 w 2770104"/>
                <a:gd name="connsiteY23" fmla="*/ 37 h 2447055"/>
                <a:gd name="connsiteX0" fmla="*/ 94756 w 2770104"/>
                <a:gd name="connsiteY0" fmla="*/ 514959 h 2447055"/>
                <a:gd name="connsiteX1" fmla="*/ 94720 w 2770104"/>
                <a:gd name="connsiteY1" fmla="*/ 514928 h 2447055"/>
                <a:gd name="connsiteX2" fmla="*/ 94756 w 2770104"/>
                <a:gd name="connsiteY2" fmla="*/ 514959 h 2447055"/>
                <a:gd name="connsiteX3" fmla="*/ 291363 w 2770104"/>
                <a:gd name="connsiteY3" fmla="*/ 37 h 2447055"/>
                <a:gd name="connsiteX4" fmla="*/ 340657 w 2770104"/>
                <a:gd name="connsiteY4" fmla="*/ 4063 h 2447055"/>
                <a:gd name="connsiteX5" fmla="*/ 670095 w 2770104"/>
                <a:gd name="connsiteY5" fmla="*/ 366415 h 2447055"/>
                <a:gd name="connsiteX6" fmla="*/ 1009630 w 2770104"/>
                <a:gd name="connsiteY6" fmla="*/ 787740 h 2447055"/>
                <a:gd name="connsiteX7" fmla="*/ 1009517 w 2770104"/>
                <a:gd name="connsiteY7" fmla="*/ 787785 h 2447055"/>
                <a:gd name="connsiteX8" fmla="*/ 1158284 w 2770104"/>
                <a:gd name="connsiteY8" fmla="*/ 744734 h 2447055"/>
                <a:gd name="connsiteX9" fmla="*/ 2636089 w 2770104"/>
                <a:gd name="connsiteY9" fmla="*/ 1014899 h 2447055"/>
                <a:gd name="connsiteX10" fmla="*/ 2556308 w 2770104"/>
                <a:gd name="connsiteY10" fmla="*/ 2053675 h 2447055"/>
                <a:gd name="connsiteX11" fmla="*/ 2330786 w 2770104"/>
                <a:gd name="connsiteY11" fmla="*/ 2257367 h 2447055"/>
                <a:gd name="connsiteX12" fmla="*/ 1196200 w 2770104"/>
                <a:gd name="connsiteY12" fmla="*/ 2327824 h 2447055"/>
                <a:gd name="connsiteX13" fmla="*/ 502652 w 2770104"/>
                <a:gd name="connsiteY13" fmla="*/ 1784092 h 2447055"/>
                <a:gd name="connsiteX14" fmla="*/ 7792 w 2770104"/>
                <a:gd name="connsiteY14" fmla="*/ 589849 h 2447055"/>
                <a:gd name="connsiteX15" fmla="*/ 7 w 2770104"/>
                <a:gd name="connsiteY15" fmla="*/ 407643 h 2447055"/>
                <a:gd name="connsiteX16" fmla="*/ 0 w 2770104"/>
                <a:gd name="connsiteY16" fmla="*/ 407635 h 2447055"/>
                <a:gd name="connsiteX17" fmla="*/ 2 w 2770104"/>
                <a:gd name="connsiteY17" fmla="*/ 407541 h 2447055"/>
                <a:gd name="connsiteX18" fmla="*/ 1 w 2770104"/>
                <a:gd name="connsiteY18" fmla="*/ 407513 h 2447055"/>
                <a:gd name="connsiteX19" fmla="*/ 3 w 2770104"/>
                <a:gd name="connsiteY19" fmla="*/ 407515 h 2447055"/>
                <a:gd name="connsiteX20" fmla="*/ 2431 w 2770104"/>
                <a:gd name="connsiteY20" fmla="*/ 302010 h 2447055"/>
                <a:gd name="connsiteX21" fmla="*/ 155838 w 2770104"/>
                <a:gd name="connsiteY21" fmla="*/ 40379 h 2447055"/>
                <a:gd name="connsiteX22" fmla="*/ 291363 w 2770104"/>
                <a:gd name="connsiteY22" fmla="*/ 37 h 2447055"/>
                <a:gd name="connsiteX0" fmla="*/ 291363 w 2770104"/>
                <a:gd name="connsiteY0" fmla="*/ 37 h 2447055"/>
                <a:gd name="connsiteX1" fmla="*/ 340657 w 2770104"/>
                <a:gd name="connsiteY1" fmla="*/ 4063 h 2447055"/>
                <a:gd name="connsiteX2" fmla="*/ 670095 w 2770104"/>
                <a:gd name="connsiteY2" fmla="*/ 366415 h 2447055"/>
                <a:gd name="connsiteX3" fmla="*/ 1009630 w 2770104"/>
                <a:gd name="connsiteY3" fmla="*/ 787740 h 2447055"/>
                <a:gd name="connsiteX4" fmla="*/ 1009517 w 2770104"/>
                <a:gd name="connsiteY4" fmla="*/ 787785 h 2447055"/>
                <a:gd name="connsiteX5" fmla="*/ 1158284 w 2770104"/>
                <a:gd name="connsiteY5" fmla="*/ 744734 h 2447055"/>
                <a:gd name="connsiteX6" fmla="*/ 2636089 w 2770104"/>
                <a:gd name="connsiteY6" fmla="*/ 1014899 h 2447055"/>
                <a:gd name="connsiteX7" fmla="*/ 2556308 w 2770104"/>
                <a:gd name="connsiteY7" fmla="*/ 2053675 h 2447055"/>
                <a:gd name="connsiteX8" fmla="*/ 2330786 w 2770104"/>
                <a:gd name="connsiteY8" fmla="*/ 2257367 h 2447055"/>
                <a:gd name="connsiteX9" fmla="*/ 1196200 w 2770104"/>
                <a:gd name="connsiteY9" fmla="*/ 2327824 h 2447055"/>
                <a:gd name="connsiteX10" fmla="*/ 502652 w 2770104"/>
                <a:gd name="connsiteY10" fmla="*/ 1784092 h 2447055"/>
                <a:gd name="connsiteX11" fmla="*/ 7792 w 2770104"/>
                <a:gd name="connsiteY11" fmla="*/ 589849 h 2447055"/>
                <a:gd name="connsiteX12" fmla="*/ 7 w 2770104"/>
                <a:gd name="connsiteY12" fmla="*/ 407643 h 2447055"/>
                <a:gd name="connsiteX13" fmla="*/ 0 w 2770104"/>
                <a:gd name="connsiteY13" fmla="*/ 407635 h 2447055"/>
                <a:gd name="connsiteX14" fmla="*/ 2 w 2770104"/>
                <a:gd name="connsiteY14" fmla="*/ 407541 h 2447055"/>
                <a:gd name="connsiteX15" fmla="*/ 1 w 2770104"/>
                <a:gd name="connsiteY15" fmla="*/ 407513 h 2447055"/>
                <a:gd name="connsiteX16" fmla="*/ 3 w 2770104"/>
                <a:gd name="connsiteY16" fmla="*/ 407515 h 2447055"/>
                <a:gd name="connsiteX17" fmla="*/ 2431 w 2770104"/>
                <a:gd name="connsiteY17" fmla="*/ 302010 h 2447055"/>
                <a:gd name="connsiteX18" fmla="*/ 155838 w 2770104"/>
                <a:gd name="connsiteY18" fmla="*/ 40379 h 2447055"/>
                <a:gd name="connsiteX19" fmla="*/ 291363 w 2770104"/>
                <a:gd name="connsiteY19" fmla="*/ 37 h 244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70104" h="2447055">
                  <a:moveTo>
                    <a:pt x="291363" y="37"/>
                  </a:moveTo>
                  <a:cubicBezTo>
                    <a:pt x="307534" y="-243"/>
                    <a:pt x="323993" y="1044"/>
                    <a:pt x="340657" y="4063"/>
                  </a:cubicBezTo>
                  <a:cubicBezTo>
                    <a:pt x="512481" y="35191"/>
                    <a:pt x="582407" y="237119"/>
                    <a:pt x="670095" y="366415"/>
                  </a:cubicBezTo>
                  <a:cubicBezTo>
                    <a:pt x="771479" y="515692"/>
                    <a:pt x="881697" y="660147"/>
                    <a:pt x="1009630" y="787740"/>
                  </a:cubicBezTo>
                  <a:cubicBezTo>
                    <a:pt x="1066200" y="857968"/>
                    <a:pt x="984741" y="794953"/>
                    <a:pt x="1009517" y="787785"/>
                  </a:cubicBezTo>
                  <a:cubicBezTo>
                    <a:pt x="1034293" y="780617"/>
                    <a:pt x="1109046" y="763198"/>
                    <a:pt x="1158284" y="744734"/>
                  </a:cubicBezTo>
                  <a:cubicBezTo>
                    <a:pt x="1692796" y="543665"/>
                    <a:pt x="2279046" y="444539"/>
                    <a:pt x="2636089" y="1014899"/>
                  </a:cubicBezTo>
                  <a:cubicBezTo>
                    <a:pt x="2843706" y="1346580"/>
                    <a:pt x="2804737" y="1756201"/>
                    <a:pt x="2556308" y="2053675"/>
                  </a:cubicBezTo>
                  <a:cubicBezTo>
                    <a:pt x="2489560" y="2133655"/>
                    <a:pt x="2413332" y="2201294"/>
                    <a:pt x="2330786" y="2257367"/>
                  </a:cubicBezTo>
                  <a:cubicBezTo>
                    <a:pt x="1995071" y="2485259"/>
                    <a:pt x="1560353" y="2506639"/>
                    <a:pt x="1196200" y="2327824"/>
                  </a:cubicBezTo>
                  <a:cubicBezTo>
                    <a:pt x="937371" y="2200710"/>
                    <a:pt x="700264" y="2018981"/>
                    <a:pt x="502652" y="1784092"/>
                  </a:cubicBezTo>
                  <a:cubicBezTo>
                    <a:pt x="207289" y="1432902"/>
                    <a:pt x="44070" y="1014747"/>
                    <a:pt x="7792" y="589849"/>
                  </a:cubicBezTo>
                  <a:lnTo>
                    <a:pt x="7" y="407643"/>
                  </a:lnTo>
                  <a:cubicBezTo>
                    <a:pt x="5" y="407640"/>
                    <a:pt x="2" y="407638"/>
                    <a:pt x="0" y="407635"/>
                  </a:cubicBezTo>
                  <a:cubicBezTo>
                    <a:pt x="1" y="407604"/>
                    <a:pt x="1" y="407572"/>
                    <a:pt x="2" y="407541"/>
                  </a:cubicBezTo>
                  <a:cubicBezTo>
                    <a:pt x="2" y="407532"/>
                    <a:pt x="1" y="407522"/>
                    <a:pt x="1" y="407513"/>
                  </a:cubicBezTo>
                  <a:lnTo>
                    <a:pt x="3" y="407515"/>
                  </a:lnTo>
                  <a:cubicBezTo>
                    <a:pt x="812" y="372347"/>
                    <a:pt x="1622" y="337178"/>
                    <a:pt x="2431" y="302010"/>
                  </a:cubicBezTo>
                  <a:cubicBezTo>
                    <a:pt x="7666" y="195250"/>
                    <a:pt x="64037" y="95340"/>
                    <a:pt x="155838" y="40379"/>
                  </a:cubicBezTo>
                  <a:cubicBezTo>
                    <a:pt x="196925" y="15817"/>
                    <a:pt x="242849" y="876"/>
                    <a:pt x="291363" y="3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873A038F-C5D3-4A43-9B46-CA9DDF824C0C}"/>
                </a:ext>
              </a:extLst>
            </p:cNvPr>
            <p:cNvSpPr/>
            <p:nvPr/>
          </p:nvSpPr>
          <p:spPr>
            <a:xfrm>
              <a:off x="3781976" y="3320347"/>
              <a:ext cx="1009630" cy="80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49" extrusionOk="0">
                  <a:moveTo>
                    <a:pt x="21600" y="19435"/>
                  </a:moveTo>
                  <a:cubicBezTo>
                    <a:pt x="18863" y="16287"/>
                    <a:pt x="16505" y="12723"/>
                    <a:pt x="14336" y="9040"/>
                  </a:cubicBezTo>
                  <a:cubicBezTo>
                    <a:pt x="12460" y="5850"/>
                    <a:pt x="10964" y="868"/>
                    <a:pt x="7288" y="100"/>
                  </a:cubicBezTo>
                  <a:cubicBezTo>
                    <a:pt x="5862" y="-198"/>
                    <a:pt x="4506" y="188"/>
                    <a:pt x="3334" y="996"/>
                  </a:cubicBezTo>
                  <a:cubicBezTo>
                    <a:pt x="1370" y="2352"/>
                    <a:pt x="164" y="4817"/>
                    <a:pt x="52" y="7451"/>
                  </a:cubicBezTo>
                  <a:cubicBezTo>
                    <a:pt x="17" y="8320"/>
                    <a:pt x="0" y="9188"/>
                    <a:pt x="0" y="10057"/>
                  </a:cubicBezTo>
                  <a:cubicBezTo>
                    <a:pt x="5001" y="17598"/>
                    <a:pt x="13405" y="21402"/>
                    <a:pt x="21600" y="1943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CA76515F-C1DA-724C-BBE6-C8FF28B5D033}"/>
                </a:ext>
              </a:extLst>
            </p:cNvPr>
            <p:cNvSpPr/>
            <p:nvPr/>
          </p:nvSpPr>
          <p:spPr>
            <a:xfrm>
              <a:off x="3781977" y="3727850"/>
              <a:ext cx="2770111" cy="203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987" extrusionOk="0">
                  <a:moveTo>
                    <a:pt x="3818" y="14165"/>
                  </a:moveTo>
                  <a:cubicBezTo>
                    <a:pt x="5319" y="16582"/>
                    <a:pt x="7120" y="18452"/>
                    <a:pt x="9086" y="19760"/>
                  </a:cubicBezTo>
                  <a:cubicBezTo>
                    <a:pt x="11852" y="21600"/>
                    <a:pt x="15154" y="21380"/>
                    <a:pt x="17704" y="19035"/>
                  </a:cubicBezTo>
                  <a:cubicBezTo>
                    <a:pt x="18331" y="18458"/>
                    <a:pt x="18910" y="17762"/>
                    <a:pt x="19417" y="16939"/>
                  </a:cubicBezTo>
                  <a:cubicBezTo>
                    <a:pt x="21304" y="13878"/>
                    <a:pt x="21600" y="9663"/>
                    <a:pt x="20023" y="6250"/>
                  </a:cubicBezTo>
                  <a:cubicBezTo>
                    <a:pt x="17311" y="381"/>
                    <a:pt x="12858" y="1401"/>
                    <a:pt x="8798" y="3470"/>
                  </a:cubicBezTo>
                  <a:cubicBezTo>
                    <a:pt x="8424" y="3660"/>
                    <a:pt x="8046" y="3807"/>
                    <a:pt x="7668" y="3913"/>
                  </a:cubicBezTo>
                  <a:cubicBezTo>
                    <a:pt x="4758" y="4733"/>
                    <a:pt x="1774" y="3147"/>
                    <a:pt x="0" y="0"/>
                  </a:cubicBezTo>
                  <a:cubicBezTo>
                    <a:pt x="1" y="5005"/>
                    <a:pt x="1254" y="10035"/>
                    <a:pt x="3818" y="1416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9" name="Freeform: Shape 88">
            <a:extLst>
              <a:ext uri="{FF2B5EF4-FFF2-40B4-BE49-F238E27FC236}">
                <a16:creationId xmlns:a16="http://schemas.microsoft.com/office/drawing/2014/main" id="{4CBD0270-0ADC-4D43-9A12-98E745B38BD7}"/>
              </a:ext>
            </a:extLst>
          </p:cNvPr>
          <p:cNvSpPr/>
          <p:nvPr/>
        </p:nvSpPr>
        <p:spPr>
          <a:xfrm>
            <a:off x="4964204" y="3014261"/>
            <a:ext cx="752330" cy="752328"/>
          </a:xfrm>
          <a:custGeom>
            <a:avLst/>
            <a:gdLst>
              <a:gd name="connsiteX0" fmla="*/ 377490 w 784781"/>
              <a:gd name="connsiteY0" fmla="*/ 168877 h 784780"/>
              <a:gd name="connsiteX1" fmla="*/ 489744 w 784781"/>
              <a:gd name="connsiteY1" fmla="*/ 196692 h 784780"/>
              <a:gd name="connsiteX2" fmla="*/ 445041 w 784781"/>
              <a:gd name="connsiteY2" fmla="*/ 241395 h 784780"/>
              <a:gd name="connsiteX3" fmla="*/ 377490 w 784781"/>
              <a:gd name="connsiteY3" fmla="*/ 228481 h 784780"/>
              <a:gd name="connsiteX4" fmla="*/ 198679 w 784781"/>
              <a:gd name="connsiteY4" fmla="*/ 407292 h 784780"/>
              <a:gd name="connsiteX5" fmla="*/ 377490 w 784781"/>
              <a:gd name="connsiteY5" fmla="*/ 586103 h 784780"/>
              <a:gd name="connsiteX6" fmla="*/ 556301 w 784781"/>
              <a:gd name="connsiteY6" fmla="*/ 407292 h 784780"/>
              <a:gd name="connsiteX7" fmla="*/ 543387 w 784781"/>
              <a:gd name="connsiteY7" fmla="*/ 339741 h 784780"/>
              <a:gd name="connsiteX8" fmla="*/ 588089 w 784781"/>
              <a:gd name="connsiteY8" fmla="*/ 295038 h 784780"/>
              <a:gd name="connsiteX9" fmla="*/ 615905 w 784781"/>
              <a:gd name="connsiteY9" fmla="*/ 407292 h 784780"/>
              <a:gd name="connsiteX10" fmla="*/ 377490 w 784781"/>
              <a:gd name="connsiteY10" fmla="*/ 645707 h 784780"/>
              <a:gd name="connsiteX11" fmla="*/ 139075 w 784781"/>
              <a:gd name="connsiteY11" fmla="*/ 407292 h 784780"/>
              <a:gd name="connsiteX12" fmla="*/ 377490 w 784781"/>
              <a:gd name="connsiteY12" fmla="*/ 168877 h 784780"/>
              <a:gd name="connsiteX13" fmla="*/ 377489 w 784781"/>
              <a:gd name="connsiteY13" fmla="*/ 29802 h 784780"/>
              <a:gd name="connsiteX14" fmla="*/ 555307 w 784781"/>
              <a:gd name="connsiteY14" fmla="*/ 73511 h 784780"/>
              <a:gd name="connsiteX15" fmla="*/ 548353 w 784781"/>
              <a:gd name="connsiteY15" fmla="*/ 80465 h 784780"/>
              <a:gd name="connsiteX16" fmla="*/ 534445 w 784781"/>
              <a:gd name="connsiteY16" fmla="*/ 94373 h 784780"/>
              <a:gd name="connsiteX17" fmla="*/ 537425 w 784781"/>
              <a:gd name="connsiteY17" fmla="*/ 114240 h 784780"/>
              <a:gd name="connsiteX18" fmla="*/ 539412 w 784781"/>
              <a:gd name="connsiteY18" fmla="*/ 134108 h 784780"/>
              <a:gd name="connsiteX19" fmla="*/ 377489 w 784781"/>
              <a:gd name="connsiteY19" fmla="*/ 89406 h 784780"/>
              <a:gd name="connsiteX20" fmla="*/ 59604 w 784781"/>
              <a:gd name="connsiteY20" fmla="*/ 407291 h 784780"/>
              <a:gd name="connsiteX21" fmla="*/ 377489 w 784781"/>
              <a:gd name="connsiteY21" fmla="*/ 725177 h 784780"/>
              <a:gd name="connsiteX22" fmla="*/ 695375 w 784781"/>
              <a:gd name="connsiteY22" fmla="*/ 407291 h 784780"/>
              <a:gd name="connsiteX23" fmla="*/ 650672 w 784781"/>
              <a:gd name="connsiteY23" fmla="*/ 245368 h 784780"/>
              <a:gd name="connsiteX24" fmla="*/ 671533 w 784781"/>
              <a:gd name="connsiteY24" fmla="*/ 248348 h 784780"/>
              <a:gd name="connsiteX25" fmla="*/ 690408 w 784781"/>
              <a:gd name="connsiteY25" fmla="*/ 250335 h 784780"/>
              <a:gd name="connsiteX26" fmla="*/ 703322 w 784781"/>
              <a:gd name="connsiteY26" fmla="*/ 236428 h 784780"/>
              <a:gd name="connsiteX27" fmla="*/ 710276 w 784781"/>
              <a:gd name="connsiteY27" fmla="*/ 230467 h 784780"/>
              <a:gd name="connsiteX28" fmla="*/ 754978 w 784781"/>
              <a:gd name="connsiteY28" fmla="*/ 407291 h 784780"/>
              <a:gd name="connsiteX29" fmla="*/ 377489 w 784781"/>
              <a:gd name="connsiteY29" fmla="*/ 784780 h 784780"/>
              <a:gd name="connsiteX30" fmla="*/ 0 w 784781"/>
              <a:gd name="connsiteY30" fmla="*/ 407291 h 784780"/>
              <a:gd name="connsiteX31" fmla="*/ 377489 w 784781"/>
              <a:gd name="connsiteY31" fmla="*/ 29802 h 784780"/>
              <a:gd name="connsiteX32" fmla="*/ 685441 w 784781"/>
              <a:gd name="connsiteY32" fmla="*/ 0 h 784780"/>
              <a:gd name="connsiteX33" fmla="*/ 695375 w 784781"/>
              <a:gd name="connsiteY33" fmla="*/ 89405 h 784780"/>
              <a:gd name="connsiteX34" fmla="*/ 784781 w 784781"/>
              <a:gd name="connsiteY34" fmla="*/ 99339 h 784780"/>
              <a:gd name="connsiteX35" fmla="*/ 675507 w 784781"/>
              <a:gd name="connsiteY35" fmla="*/ 208612 h 784780"/>
              <a:gd name="connsiteX36" fmla="*/ 623851 w 784781"/>
              <a:gd name="connsiteY36" fmla="*/ 202652 h 784780"/>
              <a:gd name="connsiteX37" fmla="*/ 464908 w 784781"/>
              <a:gd name="connsiteY37" fmla="*/ 361595 h 784780"/>
              <a:gd name="connsiteX38" fmla="*/ 475836 w 784781"/>
              <a:gd name="connsiteY38" fmla="*/ 407291 h 784780"/>
              <a:gd name="connsiteX39" fmla="*/ 376496 w 784781"/>
              <a:gd name="connsiteY39" fmla="*/ 506630 h 784780"/>
              <a:gd name="connsiteX40" fmla="*/ 277157 w 784781"/>
              <a:gd name="connsiteY40" fmla="*/ 407291 h 784780"/>
              <a:gd name="connsiteX41" fmla="*/ 376496 w 784781"/>
              <a:gd name="connsiteY41" fmla="*/ 307952 h 784780"/>
              <a:gd name="connsiteX42" fmla="*/ 423186 w 784781"/>
              <a:gd name="connsiteY42" fmla="*/ 319872 h 784780"/>
              <a:gd name="connsiteX43" fmla="*/ 582129 w 784781"/>
              <a:gd name="connsiteY43" fmla="*/ 160930 h 784780"/>
              <a:gd name="connsiteX44" fmla="*/ 576168 w 784781"/>
              <a:gd name="connsiteY44" fmla="*/ 109273 h 78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84781" h="784780">
                <a:moveTo>
                  <a:pt x="377490" y="168877"/>
                </a:moveTo>
                <a:cubicBezTo>
                  <a:pt x="418219" y="168877"/>
                  <a:pt x="455968" y="178811"/>
                  <a:pt x="489744" y="196692"/>
                </a:cubicBezTo>
                <a:lnTo>
                  <a:pt x="445041" y="241395"/>
                </a:lnTo>
                <a:cubicBezTo>
                  <a:pt x="424180" y="233448"/>
                  <a:pt x="401332" y="228481"/>
                  <a:pt x="377490" y="228481"/>
                </a:cubicBezTo>
                <a:cubicBezTo>
                  <a:pt x="279144" y="228481"/>
                  <a:pt x="198679" y="308945"/>
                  <a:pt x="198679" y="407292"/>
                </a:cubicBezTo>
                <a:cubicBezTo>
                  <a:pt x="198679" y="505638"/>
                  <a:pt x="279144" y="586103"/>
                  <a:pt x="377490" y="586103"/>
                </a:cubicBezTo>
                <a:cubicBezTo>
                  <a:pt x="475836" y="586103"/>
                  <a:pt x="556301" y="505638"/>
                  <a:pt x="556301" y="407292"/>
                </a:cubicBezTo>
                <a:cubicBezTo>
                  <a:pt x="556301" y="383451"/>
                  <a:pt x="552327" y="360603"/>
                  <a:pt x="543387" y="339741"/>
                </a:cubicBezTo>
                <a:lnTo>
                  <a:pt x="588089" y="295038"/>
                </a:lnTo>
                <a:cubicBezTo>
                  <a:pt x="605971" y="328813"/>
                  <a:pt x="615905" y="366563"/>
                  <a:pt x="615905" y="407292"/>
                </a:cubicBezTo>
                <a:cubicBezTo>
                  <a:pt x="615905" y="538420"/>
                  <a:pt x="508618" y="645707"/>
                  <a:pt x="377490" y="645707"/>
                </a:cubicBezTo>
                <a:cubicBezTo>
                  <a:pt x="246361" y="645707"/>
                  <a:pt x="139075" y="538420"/>
                  <a:pt x="139075" y="407292"/>
                </a:cubicBezTo>
                <a:cubicBezTo>
                  <a:pt x="139075" y="276163"/>
                  <a:pt x="246361" y="168877"/>
                  <a:pt x="377490" y="168877"/>
                </a:cubicBezTo>
                <a:close/>
                <a:moveTo>
                  <a:pt x="377489" y="29802"/>
                </a:moveTo>
                <a:cubicBezTo>
                  <a:pt x="442060" y="29802"/>
                  <a:pt x="501663" y="45696"/>
                  <a:pt x="555307" y="73511"/>
                </a:cubicBezTo>
                <a:lnTo>
                  <a:pt x="548353" y="80465"/>
                </a:lnTo>
                <a:lnTo>
                  <a:pt x="534445" y="94373"/>
                </a:lnTo>
                <a:lnTo>
                  <a:pt x="537425" y="114240"/>
                </a:lnTo>
                <a:lnTo>
                  <a:pt x="539412" y="134108"/>
                </a:lnTo>
                <a:cubicBezTo>
                  <a:pt x="491729" y="105300"/>
                  <a:pt x="436099" y="89406"/>
                  <a:pt x="377489" y="89406"/>
                </a:cubicBezTo>
                <a:cubicBezTo>
                  <a:pt x="202652" y="89406"/>
                  <a:pt x="59604" y="232454"/>
                  <a:pt x="59604" y="407291"/>
                </a:cubicBezTo>
                <a:cubicBezTo>
                  <a:pt x="59604" y="582128"/>
                  <a:pt x="202652" y="725177"/>
                  <a:pt x="377489" y="725177"/>
                </a:cubicBezTo>
                <a:cubicBezTo>
                  <a:pt x="552326" y="725177"/>
                  <a:pt x="695375" y="582128"/>
                  <a:pt x="695375" y="407291"/>
                </a:cubicBezTo>
                <a:cubicBezTo>
                  <a:pt x="695375" y="347688"/>
                  <a:pt x="678487" y="293051"/>
                  <a:pt x="650672" y="245368"/>
                </a:cubicBezTo>
                <a:lnTo>
                  <a:pt x="671533" y="248348"/>
                </a:lnTo>
                <a:lnTo>
                  <a:pt x="690408" y="250335"/>
                </a:lnTo>
                <a:lnTo>
                  <a:pt x="703322" y="236428"/>
                </a:lnTo>
                <a:lnTo>
                  <a:pt x="710276" y="230467"/>
                </a:lnTo>
                <a:cubicBezTo>
                  <a:pt x="739084" y="283117"/>
                  <a:pt x="754978" y="342721"/>
                  <a:pt x="754978" y="407291"/>
                </a:cubicBezTo>
                <a:cubicBezTo>
                  <a:pt x="754978" y="615904"/>
                  <a:pt x="586102" y="784780"/>
                  <a:pt x="377489" y="784780"/>
                </a:cubicBezTo>
                <a:cubicBezTo>
                  <a:pt x="168877" y="784780"/>
                  <a:pt x="0" y="615904"/>
                  <a:pt x="0" y="407291"/>
                </a:cubicBezTo>
                <a:cubicBezTo>
                  <a:pt x="0" y="198679"/>
                  <a:pt x="168877" y="29802"/>
                  <a:pt x="377489" y="29802"/>
                </a:cubicBezTo>
                <a:close/>
                <a:moveTo>
                  <a:pt x="685441" y="0"/>
                </a:moveTo>
                <a:lnTo>
                  <a:pt x="695375" y="89405"/>
                </a:lnTo>
                <a:lnTo>
                  <a:pt x="784781" y="99339"/>
                </a:lnTo>
                <a:lnTo>
                  <a:pt x="675507" y="208612"/>
                </a:lnTo>
                <a:lnTo>
                  <a:pt x="623851" y="202652"/>
                </a:lnTo>
                <a:lnTo>
                  <a:pt x="464908" y="361595"/>
                </a:lnTo>
                <a:cubicBezTo>
                  <a:pt x="471862" y="375502"/>
                  <a:pt x="475836" y="390403"/>
                  <a:pt x="475836" y="407291"/>
                </a:cubicBezTo>
                <a:cubicBezTo>
                  <a:pt x="475836" y="461928"/>
                  <a:pt x="431133" y="506630"/>
                  <a:pt x="376496" y="506630"/>
                </a:cubicBezTo>
                <a:cubicBezTo>
                  <a:pt x="321860" y="506630"/>
                  <a:pt x="277157" y="461928"/>
                  <a:pt x="277157" y="407291"/>
                </a:cubicBezTo>
                <a:cubicBezTo>
                  <a:pt x="277157" y="352654"/>
                  <a:pt x="321860" y="307952"/>
                  <a:pt x="376496" y="307952"/>
                </a:cubicBezTo>
                <a:cubicBezTo>
                  <a:pt x="393384" y="307952"/>
                  <a:pt x="409278" y="312919"/>
                  <a:pt x="423186" y="319872"/>
                </a:cubicBezTo>
                <a:lnTo>
                  <a:pt x="582129" y="160930"/>
                </a:lnTo>
                <a:lnTo>
                  <a:pt x="576168" y="109273"/>
                </a:lnTo>
                <a:close/>
              </a:path>
            </a:pathLst>
          </a:custGeom>
          <a:solidFill>
            <a:schemeClr val="bg1"/>
          </a:solidFill>
          <a:ln w="992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30" name="Freeform: Shape 91">
            <a:extLst>
              <a:ext uri="{FF2B5EF4-FFF2-40B4-BE49-F238E27FC236}">
                <a16:creationId xmlns:a16="http://schemas.microsoft.com/office/drawing/2014/main" id="{6C22BD15-988B-433F-BBF5-C567EA2209BB}"/>
              </a:ext>
            </a:extLst>
          </p:cNvPr>
          <p:cNvSpPr/>
          <p:nvPr/>
        </p:nvSpPr>
        <p:spPr>
          <a:xfrm>
            <a:off x="5046061" y="5325459"/>
            <a:ext cx="670473" cy="1043784"/>
          </a:xfrm>
          <a:custGeom>
            <a:avLst/>
            <a:gdLst>
              <a:gd name="connsiteX0" fmla="*/ 193712 w 516564"/>
              <a:gd name="connsiteY0" fmla="*/ 774846 h 834451"/>
              <a:gd name="connsiteX1" fmla="*/ 322853 w 516564"/>
              <a:gd name="connsiteY1" fmla="*/ 774846 h 834451"/>
              <a:gd name="connsiteX2" fmla="*/ 258283 w 516564"/>
              <a:gd name="connsiteY2" fmla="*/ 834451 h 834451"/>
              <a:gd name="connsiteX3" fmla="*/ 193712 w 516564"/>
              <a:gd name="connsiteY3" fmla="*/ 774846 h 834451"/>
              <a:gd name="connsiteX4" fmla="*/ 158943 w 516564"/>
              <a:gd name="connsiteY4" fmla="*/ 675507 h 834451"/>
              <a:gd name="connsiteX5" fmla="*/ 357621 w 516564"/>
              <a:gd name="connsiteY5" fmla="*/ 675507 h 834451"/>
              <a:gd name="connsiteX6" fmla="*/ 387423 w 516564"/>
              <a:gd name="connsiteY6" fmla="*/ 705310 h 834451"/>
              <a:gd name="connsiteX7" fmla="*/ 357621 w 516564"/>
              <a:gd name="connsiteY7" fmla="*/ 735112 h 834451"/>
              <a:gd name="connsiteX8" fmla="*/ 158943 w 516564"/>
              <a:gd name="connsiteY8" fmla="*/ 735112 h 834451"/>
              <a:gd name="connsiteX9" fmla="*/ 129141 w 516564"/>
              <a:gd name="connsiteY9" fmla="*/ 705310 h 834451"/>
              <a:gd name="connsiteX10" fmla="*/ 158943 w 516564"/>
              <a:gd name="connsiteY10" fmla="*/ 675507 h 834451"/>
              <a:gd name="connsiteX11" fmla="*/ 158943 w 516564"/>
              <a:gd name="connsiteY11" fmla="*/ 576167 h 834451"/>
              <a:gd name="connsiteX12" fmla="*/ 357621 w 516564"/>
              <a:gd name="connsiteY12" fmla="*/ 576167 h 834451"/>
              <a:gd name="connsiteX13" fmla="*/ 387423 w 516564"/>
              <a:gd name="connsiteY13" fmla="*/ 605970 h 834451"/>
              <a:gd name="connsiteX14" fmla="*/ 357621 w 516564"/>
              <a:gd name="connsiteY14" fmla="*/ 635772 h 834451"/>
              <a:gd name="connsiteX15" fmla="*/ 158943 w 516564"/>
              <a:gd name="connsiteY15" fmla="*/ 635772 h 834451"/>
              <a:gd name="connsiteX16" fmla="*/ 129141 w 516564"/>
              <a:gd name="connsiteY16" fmla="*/ 605970 h 834451"/>
              <a:gd name="connsiteX17" fmla="*/ 158943 w 516564"/>
              <a:gd name="connsiteY17" fmla="*/ 576167 h 834451"/>
              <a:gd name="connsiteX18" fmla="*/ 259275 w 516564"/>
              <a:gd name="connsiteY18" fmla="*/ 58610 h 834451"/>
              <a:gd name="connsiteX19" fmla="*/ 60597 w 516564"/>
              <a:gd name="connsiteY19" fmla="*/ 255302 h 834451"/>
              <a:gd name="connsiteX20" fmla="*/ 60597 w 516564"/>
              <a:gd name="connsiteY20" fmla="*/ 263249 h 834451"/>
              <a:gd name="connsiteX21" fmla="*/ 74504 w 516564"/>
              <a:gd name="connsiteY21" fmla="*/ 332787 h 834451"/>
              <a:gd name="connsiteX22" fmla="*/ 108280 w 516564"/>
              <a:gd name="connsiteY22" fmla="*/ 387423 h 834451"/>
              <a:gd name="connsiteX23" fmla="*/ 165897 w 516564"/>
              <a:gd name="connsiteY23" fmla="*/ 476829 h 834451"/>
              <a:gd name="connsiteX24" fmla="*/ 258282 w 516564"/>
              <a:gd name="connsiteY24" fmla="*/ 476829 h 834451"/>
              <a:gd name="connsiteX25" fmla="*/ 351661 w 516564"/>
              <a:gd name="connsiteY25" fmla="*/ 476829 h 834451"/>
              <a:gd name="connsiteX26" fmla="*/ 409278 w 516564"/>
              <a:gd name="connsiteY26" fmla="*/ 387423 h 834451"/>
              <a:gd name="connsiteX27" fmla="*/ 443053 w 516564"/>
              <a:gd name="connsiteY27" fmla="*/ 332787 h 834451"/>
              <a:gd name="connsiteX28" fmla="*/ 456961 w 516564"/>
              <a:gd name="connsiteY28" fmla="*/ 263249 h 834451"/>
              <a:gd name="connsiteX29" fmla="*/ 457954 w 516564"/>
              <a:gd name="connsiteY29" fmla="*/ 263249 h 834451"/>
              <a:gd name="connsiteX30" fmla="*/ 457954 w 516564"/>
              <a:gd name="connsiteY30" fmla="*/ 255302 h 834451"/>
              <a:gd name="connsiteX31" fmla="*/ 259275 w 516564"/>
              <a:gd name="connsiteY31" fmla="*/ 58610 h 834451"/>
              <a:gd name="connsiteX32" fmla="*/ 258282 w 516564"/>
              <a:gd name="connsiteY32" fmla="*/ 0 h 834451"/>
              <a:gd name="connsiteX33" fmla="*/ 516564 w 516564"/>
              <a:gd name="connsiteY33" fmla="*/ 255302 h 834451"/>
              <a:gd name="connsiteX34" fmla="*/ 516564 w 516564"/>
              <a:gd name="connsiteY34" fmla="*/ 264242 h 834451"/>
              <a:gd name="connsiteX35" fmla="*/ 498683 w 516564"/>
              <a:gd name="connsiteY35" fmla="*/ 353648 h 834451"/>
              <a:gd name="connsiteX36" fmla="*/ 453980 w 516564"/>
              <a:gd name="connsiteY36" fmla="*/ 427159 h 834451"/>
              <a:gd name="connsiteX37" fmla="*/ 393384 w 516564"/>
              <a:gd name="connsiteY37" fmla="*/ 525505 h 834451"/>
              <a:gd name="connsiteX38" fmla="*/ 375502 w 516564"/>
              <a:gd name="connsiteY38" fmla="*/ 536432 h 834451"/>
              <a:gd name="connsiteX39" fmla="*/ 141062 w 516564"/>
              <a:gd name="connsiteY39" fmla="*/ 536432 h 834451"/>
              <a:gd name="connsiteX40" fmla="*/ 123181 w 516564"/>
              <a:gd name="connsiteY40" fmla="*/ 525505 h 834451"/>
              <a:gd name="connsiteX41" fmla="*/ 62584 w 516564"/>
              <a:gd name="connsiteY41" fmla="*/ 427159 h 834451"/>
              <a:gd name="connsiteX42" fmla="*/ 17881 w 516564"/>
              <a:gd name="connsiteY42" fmla="*/ 353648 h 834451"/>
              <a:gd name="connsiteX43" fmla="*/ 0 w 516564"/>
              <a:gd name="connsiteY43" fmla="*/ 264242 h 834451"/>
              <a:gd name="connsiteX44" fmla="*/ 0 w 516564"/>
              <a:gd name="connsiteY44" fmla="*/ 255302 h 834451"/>
              <a:gd name="connsiteX45" fmla="*/ 258282 w 516564"/>
              <a:gd name="connsiteY45" fmla="*/ 0 h 83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6564" h="834451">
                <a:moveTo>
                  <a:pt x="193712" y="774846"/>
                </a:moveTo>
                <a:lnTo>
                  <a:pt x="322853" y="774846"/>
                </a:lnTo>
                <a:cubicBezTo>
                  <a:pt x="319873" y="808622"/>
                  <a:pt x="292058" y="834451"/>
                  <a:pt x="258283" y="834451"/>
                </a:cubicBezTo>
                <a:cubicBezTo>
                  <a:pt x="224507" y="834451"/>
                  <a:pt x="196692" y="808622"/>
                  <a:pt x="193712" y="774846"/>
                </a:cubicBezTo>
                <a:close/>
                <a:moveTo>
                  <a:pt x="158943" y="675507"/>
                </a:moveTo>
                <a:lnTo>
                  <a:pt x="357621" y="675507"/>
                </a:lnTo>
                <a:cubicBezTo>
                  <a:pt x="374509" y="675507"/>
                  <a:pt x="387423" y="688421"/>
                  <a:pt x="387423" y="705310"/>
                </a:cubicBezTo>
                <a:cubicBezTo>
                  <a:pt x="387423" y="722197"/>
                  <a:pt x="374509" y="735112"/>
                  <a:pt x="357621" y="735112"/>
                </a:cubicBezTo>
                <a:lnTo>
                  <a:pt x="158943" y="735112"/>
                </a:lnTo>
                <a:cubicBezTo>
                  <a:pt x="142055" y="735112"/>
                  <a:pt x="129141" y="722197"/>
                  <a:pt x="129141" y="705310"/>
                </a:cubicBezTo>
                <a:cubicBezTo>
                  <a:pt x="129141" y="688421"/>
                  <a:pt x="142055" y="675507"/>
                  <a:pt x="158943" y="675507"/>
                </a:cubicBezTo>
                <a:close/>
                <a:moveTo>
                  <a:pt x="158943" y="576167"/>
                </a:moveTo>
                <a:lnTo>
                  <a:pt x="357621" y="576167"/>
                </a:lnTo>
                <a:cubicBezTo>
                  <a:pt x="374509" y="576167"/>
                  <a:pt x="387423" y="589081"/>
                  <a:pt x="387423" y="605970"/>
                </a:cubicBezTo>
                <a:cubicBezTo>
                  <a:pt x="387423" y="622857"/>
                  <a:pt x="374509" y="635772"/>
                  <a:pt x="357621" y="635772"/>
                </a:cubicBezTo>
                <a:lnTo>
                  <a:pt x="158943" y="635772"/>
                </a:lnTo>
                <a:cubicBezTo>
                  <a:pt x="142055" y="635772"/>
                  <a:pt x="129141" y="622857"/>
                  <a:pt x="129141" y="605970"/>
                </a:cubicBezTo>
                <a:cubicBezTo>
                  <a:pt x="129141" y="589081"/>
                  <a:pt x="142055" y="576167"/>
                  <a:pt x="158943" y="576167"/>
                </a:cubicBezTo>
                <a:close/>
                <a:moveTo>
                  <a:pt x="259275" y="58610"/>
                </a:moveTo>
                <a:cubicBezTo>
                  <a:pt x="150996" y="59604"/>
                  <a:pt x="62584" y="147022"/>
                  <a:pt x="60597" y="255302"/>
                </a:cubicBezTo>
                <a:lnTo>
                  <a:pt x="60597" y="263249"/>
                </a:lnTo>
                <a:cubicBezTo>
                  <a:pt x="61590" y="287091"/>
                  <a:pt x="65564" y="310932"/>
                  <a:pt x="74504" y="332787"/>
                </a:cubicBezTo>
                <a:cubicBezTo>
                  <a:pt x="82452" y="352654"/>
                  <a:pt x="94372" y="371529"/>
                  <a:pt x="108280" y="387423"/>
                </a:cubicBezTo>
                <a:cubicBezTo>
                  <a:pt x="130134" y="415238"/>
                  <a:pt x="150002" y="445040"/>
                  <a:pt x="165897" y="476829"/>
                </a:cubicBezTo>
                <a:lnTo>
                  <a:pt x="258282" y="476829"/>
                </a:lnTo>
                <a:lnTo>
                  <a:pt x="351661" y="476829"/>
                </a:lnTo>
                <a:cubicBezTo>
                  <a:pt x="366562" y="445040"/>
                  <a:pt x="386430" y="415238"/>
                  <a:pt x="409278" y="387423"/>
                </a:cubicBezTo>
                <a:cubicBezTo>
                  <a:pt x="424179" y="371529"/>
                  <a:pt x="435106" y="352654"/>
                  <a:pt x="443053" y="332787"/>
                </a:cubicBezTo>
                <a:cubicBezTo>
                  <a:pt x="451000" y="310932"/>
                  <a:pt x="455967" y="287091"/>
                  <a:pt x="456961" y="263249"/>
                </a:cubicBezTo>
                <a:lnTo>
                  <a:pt x="457954" y="263249"/>
                </a:lnTo>
                <a:lnTo>
                  <a:pt x="457954" y="255302"/>
                </a:lnTo>
                <a:cubicBezTo>
                  <a:pt x="455967" y="146029"/>
                  <a:pt x="367555" y="59604"/>
                  <a:pt x="259275" y="58610"/>
                </a:cubicBezTo>
                <a:close/>
                <a:moveTo>
                  <a:pt x="258282" y="0"/>
                </a:moveTo>
                <a:cubicBezTo>
                  <a:pt x="399344" y="993"/>
                  <a:pt x="513584" y="114240"/>
                  <a:pt x="516564" y="255302"/>
                </a:cubicBezTo>
                <a:lnTo>
                  <a:pt x="516564" y="264242"/>
                </a:lnTo>
                <a:cubicBezTo>
                  <a:pt x="515571" y="295038"/>
                  <a:pt x="509611" y="324839"/>
                  <a:pt x="498683" y="353648"/>
                </a:cubicBezTo>
                <a:cubicBezTo>
                  <a:pt x="488749" y="380469"/>
                  <a:pt x="472855" y="405304"/>
                  <a:pt x="453980" y="427159"/>
                </a:cubicBezTo>
                <a:cubicBezTo>
                  <a:pt x="430139" y="452987"/>
                  <a:pt x="404311" y="503650"/>
                  <a:pt x="393384" y="525505"/>
                </a:cubicBezTo>
                <a:cubicBezTo>
                  <a:pt x="390403" y="532459"/>
                  <a:pt x="383450" y="536432"/>
                  <a:pt x="375502" y="536432"/>
                </a:cubicBezTo>
                <a:lnTo>
                  <a:pt x="141062" y="536432"/>
                </a:lnTo>
                <a:cubicBezTo>
                  <a:pt x="133115" y="536432"/>
                  <a:pt x="126161" y="532459"/>
                  <a:pt x="123181" y="525505"/>
                </a:cubicBezTo>
                <a:cubicBezTo>
                  <a:pt x="112253" y="503650"/>
                  <a:pt x="86425" y="452987"/>
                  <a:pt x="62584" y="427159"/>
                </a:cubicBezTo>
                <a:cubicBezTo>
                  <a:pt x="43709" y="405304"/>
                  <a:pt x="28808" y="380469"/>
                  <a:pt x="17881" y="353648"/>
                </a:cubicBezTo>
                <a:cubicBezTo>
                  <a:pt x="6954" y="324839"/>
                  <a:pt x="993" y="295038"/>
                  <a:pt x="0" y="264242"/>
                </a:cubicBezTo>
                <a:lnTo>
                  <a:pt x="0" y="255302"/>
                </a:lnTo>
                <a:cubicBezTo>
                  <a:pt x="2980" y="114240"/>
                  <a:pt x="117220" y="993"/>
                  <a:pt x="258282" y="0"/>
                </a:cubicBezTo>
                <a:close/>
              </a:path>
            </a:pathLst>
          </a:custGeom>
          <a:solidFill>
            <a:schemeClr val="bg1"/>
          </a:solidFill>
          <a:ln w="992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37" name="AutoShape 2" descr="Resultado de imagen para icono de motiva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Resultado de imagen para icono de motivar png"/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1" y="4124254"/>
            <a:ext cx="1868713" cy="9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3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b="1" cap="all" dirty="0">
                <a:solidFill>
                  <a:schemeClr val="bg1"/>
                </a:solidFill>
              </a:rPr>
              <a:t>Trabajo en equipo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1436376" y="2500802"/>
            <a:ext cx="9894544" cy="4047144"/>
            <a:chOff x="1951053" y="2500802"/>
            <a:chExt cx="8891119" cy="4047144"/>
          </a:xfrm>
        </p:grpSpPr>
        <p:sp>
          <p:nvSpPr>
            <p:cNvPr id="4" name="Freeform: Shape 37">
              <a:extLst>
                <a:ext uri="{FF2B5EF4-FFF2-40B4-BE49-F238E27FC236}">
                  <a16:creationId xmlns:a16="http://schemas.microsoft.com/office/drawing/2014/main" id="{F19986D9-DB5B-4C3C-9A70-E6ABB29577BD}"/>
                </a:ext>
              </a:extLst>
            </p:cNvPr>
            <p:cNvSpPr/>
            <p:nvPr/>
          </p:nvSpPr>
          <p:spPr>
            <a:xfrm>
              <a:off x="1951053" y="4728173"/>
              <a:ext cx="4247103" cy="1819773"/>
            </a:xfrm>
            <a:custGeom>
              <a:avLst/>
              <a:gdLst>
                <a:gd name="connsiteX0" fmla="*/ 5615932 w 5999980"/>
                <a:gd name="connsiteY0" fmla="*/ 0 h 2426364"/>
                <a:gd name="connsiteX1" fmla="*/ 5999980 w 5999980"/>
                <a:gd name="connsiteY1" fmla="*/ 664307 h 2426364"/>
                <a:gd name="connsiteX2" fmla="*/ 5334789 w 5999980"/>
                <a:gd name="connsiteY2" fmla="*/ 1047845 h 2426364"/>
                <a:gd name="connsiteX3" fmla="*/ 3603647 w 5999980"/>
                <a:gd name="connsiteY3" fmla="*/ 2426364 h 2426364"/>
                <a:gd name="connsiteX4" fmla="*/ 0 w 5999980"/>
                <a:gd name="connsiteY4" fmla="*/ 2426364 h 2426364"/>
                <a:gd name="connsiteX5" fmla="*/ 0 w 5999980"/>
                <a:gd name="connsiteY5" fmla="*/ 1077405 h 2426364"/>
                <a:gd name="connsiteX6" fmla="*/ 3603647 w 5999980"/>
                <a:gd name="connsiteY6" fmla="*/ 1077405 h 2426364"/>
                <a:gd name="connsiteX7" fmla="*/ 4950741 w 5999980"/>
                <a:gd name="connsiteY7" fmla="*/ 383538 h 2426364"/>
                <a:gd name="connsiteX0" fmla="*/ 5615932 w 5999980"/>
                <a:gd name="connsiteY0" fmla="*/ 0 h 2426364"/>
                <a:gd name="connsiteX1" fmla="*/ 5999980 w 5999980"/>
                <a:gd name="connsiteY1" fmla="*/ 664307 h 2426364"/>
                <a:gd name="connsiteX2" fmla="*/ 5334789 w 5999980"/>
                <a:gd name="connsiteY2" fmla="*/ 1047845 h 2426364"/>
                <a:gd name="connsiteX3" fmla="*/ 3603647 w 5999980"/>
                <a:gd name="connsiteY3" fmla="*/ 2426364 h 2426364"/>
                <a:gd name="connsiteX4" fmla="*/ 0 w 5999980"/>
                <a:gd name="connsiteY4" fmla="*/ 2426364 h 2426364"/>
                <a:gd name="connsiteX5" fmla="*/ 0 w 5999980"/>
                <a:gd name="connsiteY5" fmla="*/ 1077405 h 2426364"/>
                <a:gd name="connsiteX6" fmla="*/ 4950741 w 5999980"/>
                <a:gd name="connsiteY6" fmla="*/ 383538 h 2426364"/>
                <a:gd name="connsiteX7" fmla="*/ 5615932 w 5999980"/>
                <a:gd name="connsiteY7" fmla="*/ 0 h 24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9980" h="2426364">
                  <a:moveTo>
                    <a:pt x="5615932" y="0"/>
                  </a:moveTo>
                  <a:lnTo>
                    <a:pt x="5999980" y="664307"/>
                  </a:lnTo>
                  <a:lnTo>
                    <a:pt x="5334789" y="1047845"/>
                  </a:lnTo>
                  <a:lnTo>
                    <a:pt x="3603647" y="2426364"/>
                  </a:lnTo>
                  <a:lnTo>
                    <a:pt x="0" y="2426364"/>
                  </a:lnTo>
                  <a:lnTo>
                    <a:pt x="0" y="1077405"/>
                  </a:lnTo>
                  <a:lnTo>
                    <a:pt x="4950741" y="383538"/>
                  </a:lnTo>
                  <a:lnTo>
                    <a:pt x="5615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Freeform: Shape 38">
              <a:extLst>
                <a:ext uri="{FF2B5EF4-FFF2-40B4-BE49-F238E27FC236}">
                  <a16:creationId xmlns:a16="http://schemas.microsoft.com/office/drawing/2014/main" id="{A8C66F56-9B7B-4EEC-8A9D-6C9E978173B0}"/>
                </a:ext>
              </a:extLst>
            </p:cNvPr>
            <p:cNvSpPr/>
            <p:nvPr/>
          </p:nvSpPr>
          <p:spPr>
            <a:xfrm>
              <a:off x="6343324" y="4727665"/>
              <a:ext cx="4498847" cy="1819358"/>
            </a:xfrm>
            <a:custGeom>
              <a:avLst/>
              <a:gdLst>
                <a:gd name="connsiteX0" fmla="*/ 383951 w 5998463"/>
                <a:gd name="connsiteY0" fmla="*/ 0 h 2425811"/>
                <a:gd name="connsiteX1" fmla="*/ 1048974 w 5998463"/>
                <a:gd name="connsiteY1" fmla="*/ 383451 h 2425811"/>
                <a:gd name="connsiteX2" fmla="*/ 2395727 w 5998463"/>
                <a:gd name="connsiteY2" fmla="*/ 1077159 h 2425811"/>
                <a:gd name="connsiteX3" fmla="*/ 5998463 w 5998463"/>
                <a:gd name="connsiteY3" fmla="*/ 1077159 h 2425811"/>
                <a:gd name="connsiteX4" fmla="*/ 5998463 w 5998463"/>
                <a:gd name="connsiteY4" fmla="*/ 2425811 h 2425811"/>
                <a:gd name="connsiteX5" fmla="*/ 2395727 w 5998463"/>
                <a:gd name="connsiteY5" fmla="*/ 2425811 h 2425811"/>
                <a:gd name="connsiteX6" fmla="*/ 665023 w 5998463"/>
                <a:gd name="connsiteY6" fmla="*/ 1047606 h 2425811"/>
                <a:gd name="connsiteX7" fmla="*/ 0 w 5998463"/>
                <a:gd name="connsiteY7" fmla="*/ 664156 h 2425811"/>
                <a:gd name="connsiteX0" fmla="*/ 383951 w 5998463"/>
                <a:gd name="connsiteY0" fmla="*/ 0 h 2425811"/>
                <a:gd name="connsiteX1" fmla="*/ 1048974 w 5998463"/>
                <a:gd name="connsiteY1" fmla="*/ 383451 h 2425811"/>
                <a:gd name="connsiteX2" fmla="*/ 5998463 w 5998463"/>
                <a:gd name="connsiteY2" fmla="*/ 1077159 h 2425811"/>
                <a:gd name="connsiteX3" fmla="*/ 5998463 w 5998463"/>
                <a:gd name="connsiteY3" fmla="*/ 2425811 h 2425811"/>
                <a:gd name="connsiteX4" fmla="*/ 2395727 w 5998463"/>
                <a:gd name="connsiteY4" fmla="*/ 2425811 h 2425811"/>
                <a:gd name="connsiteX5" fmla="*/ 665023 w 5998463"/>
                <a:gd name="connsiteY5" fmla="*/ 1047606 h 2425811"/>
                <a:gd name="connsiteX6" fmla="*/ 0 w 5998463"/>
                <a:gd name="connsiteY6" fmla="*/ 664156 h 2425811"/>
                <a:gd name="connsiteX7" fmla="*/ 383951 w 5998463"/>
                <a:gd name="connsiteY7" fmla="*/ 0 h 24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8463" h="2425811">
                  <a:moveTo>
                    <a:pt x="383951" y="0"/>
                  </a:moveTo>
                  <a:lnTo>
                    <a:pt x="1048974" y="383451"/>
                  </a:lnTo>
                  <a:lnTo>
                    <a:pt x="5998463" y="1077159"/>
                  </a:lnTo>
                  <a:lnTo>
                    <a:pt x="5998463" y="2425811"/>
                  </a:lnTo>
                  <a:lnTo>
                    <a:pt x="2395727" y="2425811"/>
                  </a:lnTo>
                  <a:lnTo>
                    <a:pt x="665023" y="1047606"/>
                  </a:lnTo>
                  <a:lnTo>
                    <a:pt x="0" y="664156"/>
                  </a:lnTo>
                  <a:lnTo>
                    <a:pt x="38395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id="{0BB6D302-74C4-4DA1-BEB5-D4B58EBCBC47}"/>
                </a:ext>
              </a:extLst>
            </p:cNvPr>
            <p:cNvSpPr/>
            <p:nvPr/>
          </p:nvSpPr>
          <p:spPr>
            <a:xfrm>
              <a:off x="6631286" y="4229547"/>
              <a:ext cx="4210884" cy="1305986"/>
            </a:xfrm>
            <a:custGeom>
              <a:avLst/>
              <a:gdLst>
                <a:gd name="connsiteX0" fmla="*/ 383951 w 5614512"/>
                <a:gd name="connsiteY0" fmla="*/ 0 h 1741314"/>
                <a:gd name="connsiteX1" fmla="*/ 1048974 w 5614512"/>
                <a:gd name="connsiteY1" fmla="*/ 383451 h 1741314"/>
                <a:gd name="connsiteX2" fmla="*/ 2011776 w 5614512"/>
                <a:gd name="connsiteY2" fmla="*/ 392662 h 1741314"/>
                <a:gd name="connsiteX3" fmla="*/ 5614512 w 5614512"/>
                <a:gd name="connsiteY3" fmla="*/ 392662 h 1741314"/>
                <a:gd name="connsiteX4" fmla="*/ 5614512 w 5614512"/>
                <a:gd name="connsiteY4" fmla="*/ 1741314 h 1741314"/>
                <a:gd name="connsiteX5" fmla="*/ 2011776 w 5614512"/>
                <a:gd name="connsiteY5" fmla="*/ 1741314 h 1741314"/>
                <a:gd name="connsiteX6" fmla="*/ 665023 w 5614512"/>
                <a:gd name="connsiteY6" fmla="*/ 1047606 h 1741314"/>
                <a:gd name="connsiteX7" fmla="*/ 0 w 5614512"/>
                <a:gd name="connsiteY7" fmla="*/ 664155 h 174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4512" h="1741314">
                  <a:moveTo>
                    <a:pt x="383951" y="0"/>
                  </a:moveTo>
                  <a:lnTo>
                    <a:pt x="1048974" y="383451"/>
                  </a:lnTo>
                  <a:lnTo>
                    <a:pt x="2011776" y="392662"/>
                  </a:lnTo>
                  <a:lnTo>
                    <a:pt x="5614512" y="392662"/>
                  </a:lnTo>
                  <a:lnTo>
                    <a:pt x="5614512" y="1741314"/>
                  </a:lnTo>
                  <a:lnTo>
                    <a:pt x="2011776" y="1741314"/>
                  </a:lnTo>
                  <a:lnTo>
                    <a:pt x="665023" y="1047606"/>
                  </a:lnTo>
                  <a:lnTo>
                    <a:pt x="0" y="664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40">
              <a:extLst>
                <a:ext uri="{FF2B5EF4-FFF2-40B4-BE49-F238E27FC236}">
                  <a16:creationId xmlns:a16="http://schemas.microsoft.com/office/drawing/2014/main" id="{64D16ECF-33B9-4C7F-B096-6E334212E7EC}"/>
                </a:ext>
              </a:extLst>
            </p:cNvPr>
            <p:cNvSpPr/>
            <p:nvPr/>
          </p:nvSpPr>
          <p:spPr>
            <a:xfrm>
              <a:off x="6343325" y="2500802"/>
              <a:ext cx="4498847" cy="1821777"/>
            </a:xfrm>
            <a:custGeom>
              <a:avLst/>
              <a:gdLst>
                <a:gd name="connsiteX0" fmla="*/ 2395727 w 5998463"/>
                <a:gd name="connsiteY0" fmla="*/ 0 h 2429036"/>
                <a:gd name="connsiteX1" fmla="*/ 5998463 w 5998463"/>
                <a:gd name="connsiteY1" fmla="*/ 0 h 2429036"/>
                <a:gd name="connsiteX2" fmla="*/ 5998463 w 5998463"/>
                <a:gd name="connsiteY2" fmla="*/ 1350445 h 2429036"/>
                <a:gd name="connsiteX3" fmla="*/ 2395727 w 5998463"/>
                <a:gd name="connsiteY3" fmla="*/ 1350445 h 2429036"/>
                <a:gd name="connsiteX4" fmla="*/ 1048974 w 5998463"/>
                <a:gd name="connsiteY4" fmla="*/ 2045076 h 2429036"/>
                <a:gd name="connsiteX5" fmla="*/ 383951 w 5998463"/>
                <a:gd name="connsiteY5" fmla="*/ 2429036 h 2429036"/>
                <a:gd name="connsiteX6" fmla="*/ 0 w 5998463"/>
                <a:gd name="connsiteY6" fmla="*/ 1763998 h 2429036"/>
                <a:gd name="connsiteX7" fmla="*/ 665023 w 5998463"/>
                <a:gd name="connsiteY7" fmla="*/ 1380037 h 2429036"/>
                <a:gd name="connsiteX0" fmla="*/ 2395727 w 5998463"/>
                <a:gd name="connsiteY0" fmla="*/ 0 h 2429036"/>
                <a:gd name="connsiteX1" fmla="*/ 5998463 w 5998463"/>
                <a:gd name="connsiteY1" fmla="*/ 0 h 2429036"/>
                <a:gd name="connsiteX2" fmla="*/ 5998463 w 5998463"/>
                <a:gd name="connsiteY2" fmla="*/ 1350445 h 2429036"/>
                <a:gd name="connsiteX3" fmla="*/ 1048974 w 5998463"/>
                <a:gd name="connsiteY3" fmla="*/ 2045076 h 2429036"/>
                <a:gd name="connsiteX4" fmla="*/ 383951 w 5998463"/>
                <a:gd name="connsiteY4" fmla="*/ 2429036 h 2429036"/>
                <a:gd name="connsiteX5" fmla="*/ 0 w 5998463"/>
                <a:gd name="connsiteY5" fmla="*/ 1763998 h 2429036"/>
                <a:gd name="connsiteX6" fmla="*/ 665023 w 5998463"/>
                <a:gd name="connsiteY6" fmla="*/ 1380037 h 2429036"/>
                <a:gd name="connsiteX7" fmla="*/ 2395727 w 5998463"/>
                <a:gd name="connsiteY7" fmla="*/ 0 h 242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8463" h="2429036">
                  <a:moveTo>
                    <a:pt x="2395727" y="0"/>
                  </a:moveTo>
                  <a:lnTo>
                    <a:pt x="5998463" y="0"/>
                  </a:lnTo>
                  <a:lnTo>
                    <a:pt x="5998463" y="1350445"/>
                  </a:lnTo>
                  <a:lnTo>
                    <a:pt x="1048974" y="2045076"/>
                  </a:lnTo>
                  <a:lnTo>
                    <a:pt x="383951" y="2429036"/>
                  </a:lnTo>
                  <a:lnTo>
                    <a:pt x="0" y="1763998"/>
                  </a:lnTo>
                  <a:lnTo>
                    <a:pt x="665023" y="1380037"/>
                  </a:lnTo>
                  <a:lnTo>
                    <a:pt x="2395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id="{CFA46F9A-E6E9-471C-8AB7-2D83A4497FD8}"/>
                </a:ext>
              </a:extLst>
            </p:cNvPr>
            <p:cNvSpPr/>
            <p:nvPr/>
          </p:nvSpPr>
          <p:spPr>
            <a:xfrm>
              <a:off x="1951054" y="2500802"/>
              <a:ext cx="4247101" cy="1822193"/>
            </a:xfrm>
            <a:custGeom>
              <a:avLst/>
              <a:gdLst>
                <a:gd name="connsiteX0" fmla="*/ 0 w 5999980"/>
                <a:gd name="connsiteY0" fmla="*/ 0 h 2429590"/>
                <a:gd name="connsiteX1" fmla="*/ 3603647 w 5999980"/>
                <a:gd name="connsiteY1" fmla="*/ 0 h 2429590"/>
                <a:gd name="connsiteX2" fmla="*/ 5334789 w 5999980"/>
                <a:gd name="connsiteY2" fmla="*/ 1380352 h 2429590"/>
                <a:gd name="connsiteX3" fmla="*/ 5999980 w 5999980"/>
                <a:gd name="connsiteY3" fmla="*/ 1764400 h 2429590"/>
                <a:gd name="connsiteX4" fmla="*/ 5615932 w 5999980"/>
                <a:gd name="connsiteY4" fmla="*/ 2429590 h 2429590"/>
                <a:gd name="connsiteX5" fmla="*/ 4950741 w 5999980"/>
                <a:gd name="connsiteY5" fmla="*/ 2045542 h 2429590"/>
                <a:gd name="connsiteX6" fmla="*/ 3603647 w 5999980"/>
                <a:gd name="connsiteY6" fmla="*/ 1350753 h 2429590"/>
                <a:gd name="connsiteX7" fmla="*/ 0 w 5999980"/>
                <a:gd name="connsiteY7" fmla="*/ 1350753 h 2429590"/>
                <a:gd name="connsiteX0" fmla="*/ 0 w 5999980"/>
                <a:gd name="connsiteY0" fmla="*/ 0 h 2429590"/>
                <a:gd name="connsiteX1" fmla="*/ 3603647 w 5999980"/>
                <a:gd name="connsiteY1" fmla="*/ 0 h 2429590"/>
                <a:gd name="connsiteX2" fmla="*/ 5334789 w 5999980"/>
                <a:gd name="connsiteY2" fmla="*/ 1380352 h 2429590"/>
                <a:gd name="connsiteX3" fmla="*/ 5999980 w 5999980"/>
                <a:gd name="connsiteY3" fmla="*/ 1764400 h 2429590"/>
                <a:gd name="connsiteX4" fmla="*/ 5615932 w 5999980"/>
                <a:gd name="connsiteY4" fmla="*/ 2429590 h 2429590"/>
                <a:gd name="connsiteX5" fmla="*/ 4950741 w 5999980"/>
                <a:gd name="connsiteY5" fmla="*/ 2045542 h 2429590"/>
                <a:gd name="connsiteX6" fmla="*/ 0 w 5999980"/>
                <a:gd name="connsiteY6" fmla="*/ 1350753 h 2429590"/>
                <a:gd name="connsiteX7" fmla="*/ 0 w 5999980"/>
                <a:gd name="connsiteY7" fmla="*/ 0 h 242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9980" h="2429590">
                  <a:moveTo>
                    <a:pt x="0" y="0"/>
                  </a:moveTo>
                  <a:lnTo>
                    <a:pt x="3603647" y="0"/>
                  </a:lnTo>
                  <a:lnTo>
                    <a:pt x="5334789" y="1380352"/>
                  </a:lnTo>
                  <a:lnTo>
                    <a:pt x="5999980" y="1764400"/>
                  </a:lnTo>
                  <a:lnTo>
                    <a:pt x="5615932" y="2429590"/>
                  </a:lnTo>
                  <a:lnTo>
                    <a:pt x="4950741" y="2045542"/>
                  </a:lnTo>
                  <a:lnTo>
                    <a:pt x="0" y="1350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74C9F236-748D-41FA-A294-0042C1650E81}"/>
                </a:ext>
              </a:extLst>
            </p:cNvPr>
            <p:cNvSpPr/>
            <p:nvPr/>
          </p:nvSpPr>
          <p:spPr>
            <a:xfrm>
              <a:off x="1951054" y="3513868"/>
              <a:ext cx="3959065" cy="1308020"/>
            </a:xfrm>
            <a:custGeom>
              <a:avLst/>
              <a:gdLst>
                <a:gd name="connsiteX0" fmla="*/ 0 w 5615932"/>
                <a:gd name="connsiteY0" fmla="*/ 0 h 1744027"/>
                <a:gd name="connsiteX1" fmla="*/ 3603647 w 5615932"/>
                <a:gd name="connsiteY1" fmla="*/ 0 h 1744027"/>
                <a:gd name="connsiteX2" fmla="*/ 4950741 w 5615932"/>
                <a:gd name="connsiteY2" fmla="*/ 694789 h 1744027"/>
                <a:gd name="connsiteX3" fmla="*/ 5615932 w 5615932"/>
                <a:gd name="connsiteY3" fmla="*/ 1078837 h 1744027"/>
                <a:gd name="connsiteX4" fmla="*/ 5231884 w 5615932"/>
                <a:gd name="connsiteY4" fmla="*/ 1744027 h 1744027"/>
                <a:gd name="connsiteX5" fmla="*/ 4566693 w 5615932"/>
                <a:gd name="connsiteY5" fmla="*/ 1359979 h 1744027"/>
                <a:gd name="connsiteX6" fmla="*/ 3603647 w 5615932"/>
                <a:gd name="connsiteY6" fmla="*/ 1350753 h 1744027"/>
                <a:gd name="connsiteX7" fmla="*/ 0 w 5615932"/>
                <a:gd name="connsiteY7" fmla="*/ 1350753 h 174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5932" h="1744027">
                  <a:moveTo>
                    <a:pt x="0" y="0"/>
                  </a:moveTo>
                  <a:lnTo>
                    <a:pt x="3603647" y="0"/>
                  </a:lnTo>
                  <a:lnTo>
                    <a:pt x="4950741" y="694789"/>
                  </a:lnTo>
                  <a:lnTo>
                    <a:pt x="5615932" y="1078837"/>
                  </a:lnTo>
                  <a:lnTo>
                    <a:pt x="5231884" y="1744027"/>
                  </a:lnTo>
                  <a:lnTo>
                    <a:pt x="4566693" y="1359979"/>
                  </a:lnTo>
                  <a:lnTo>
                    <a:pt x="3603647" y="1350753"/>
                  </a:lnTo>
                  <a:lnTo>
                    <a:pt x="0" y="13507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D5FD62C9-E0F1-48B6-BC0A-81809417713F}"/>
                </a:ext>
              </a:extLst>
            </p:cNvPr>
            <p:cNvSpPr/>
            <p:nvPr/>
          </p:nvSpPr>
          <p:spPr>
            <a:xfrm>
              <a:off x="1951053" y="4229942"/>
              <a:ext cx="3959066" cy="1306283"/>
            </a:xfrm>
            <a:custGeom>
              <a:avLst/>
              <a:gdLst>
                <a:gd name="connsiteX0" fmla="*/ 5231884 w 5615932"/>
                <a:gd name="connsiteY0" fmla="*/ 0 h 1741711"/>
                <a:gd name="connsiteX1" fmla="*/ 5615932 w 5615932"/>
                <a:gd name="connsiteY1" fmla="*/ 664307 h 1741711"/>
                <a:gd name="connsiteX2" fmla="*/ 4950741 w 5615932"/>
                <a:gd name="connsiteY2" fmla="*/ 1047845 h 1741711"/>
                <a:gd name="connsiteX3" fmla="*/ 3603647 w 5615932"/>
                <a:gd name="connsiteY3" fmla="*/ 1741711 h 1741711"/>
                <a:gd name="connsiteX4" fmla="*/ 0 w 5615932"/>
                <a:gd name="connsiteY4" fmla="*/ 1741711 h 1741711"/>
                <a:gd name="connsiteX5" fmla="*/ 0 w 5615932"/>
                <a:gd name="connsiteY5" fmla="*/ 392752 h 1741711"/>
                <a:gd name="connsiteX6" fmla="*/ 3603647 w 5615932"/>
                <a:gd name="connsiteY6" fmla="*/ 392752 h 1741711"/>
                <a:gd name="connsiteX7" fmla="*/ 4566694 w 5615932"/>
                <a:gd name="connsiteY7" fmla="*/ 383538 h 17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5932" h="1741711">
                  <a:moveTo>
                    <a:pt x="5231884" y="0"/>
                  </a:moveTo>
                  <a:lnTo>
                    <a:pt x="5615932" y="664307"/>
                  </a:lnTo>
                  <a:lnTo>
                    <a:pt x="4950741" y="1047845"/>
                  </a:lnTo>
                  <a:lnTo>
                    <a:pt x="3603647" y="1741711"/>
                  </a:lnTo>
                  <a:lnTo>
                    <a:pt x="0" y="1741711"/>
                  </a:lnTo>
                  <a:lnTo>
                    <a:pt x="0" y="392752"/>
                  </a:lnTo>
                  <a:lnTo>
                    <a:pt x="3603647" y="392752"/>
                  </a:lnTo>
                  <a:lnTo>
                    <a:pt x="4566694" y="3835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3970BE87-EA42-41FF-8709-4227558497DA}"/>
                </a:ext>
              </a:extLst>
            </p:cNvPr>
            <p:cNvSpPr/>
            <p:nvPr/>
          </p:nvSpPr>
          <p:spPr>
            <a:xfrm>
              <a:off x="6631287" y="3513637"/>
              <a:ext cx="4210884" cy="1307722"/>
            </a:xfrm>
            <a:custGeom>
              <a:avLst/>
              <a:gdLst>
                <a:gd name="connsiteX0" fmla="*/ 2011776 w 5614512"/>
                <a:gd name="connsiteY0" fmla="*/ 0 h 1743629"/>
                <a:gd name="connsiteX1" fmla="*/ 5614512 w 5614512"/>
                <a:gd name="connsiteY1" fmla="*/ 0 h 1743629"/>
                <a:gd name="connsiteX2" fmla="*/ 5614512 w 5614512"/>
                <a:gd name="connsiteY2" fmla="*/ 1350445 h 1743629"/>
                <a:gd name="connsiteX3" fmla="*/ 2011776 w 5614512"/>
                <a:gd name="connsiteY3" fmla="*/ 1350445 h 1743629"/>
                <a:gd name="connsiteX4" fmla="*/ 1048974 w 5614512"/>
                <a:gd name="connsiteY4" fmla="*/ 1359669 h 1743629"/>
                <a:gd name="connsiteX5" fmla="*/ 383951 w 5614512"/>
                <a:gd name="connsiteY5" fmla="*/ 1743629 h 1743629"/>
                <a:gd name="connsiteX6" fmla="*/ 0 w 5614512"/>
                <a:gd name="connsiteY6" fmla="*/ 1078591 h 1743629"/>
                <a:gd name="connsiteX7" fmla="*/ 665023 w 5614512"/>
                <a:gd name="connsiteY7" fmla="*/ 694631 h 17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4512" h="1743629">
                  <a:moveTo>
                    <a:pt x="2011776" y="0"/>
                  </a:moveTo>
                  <a:lnTo>
                    <a:pt x="5614512" y="0"/>
                  </a:lnTo>
                  <a:lnTo>
                    <a:pt x="5614512" y="1350445"/>
                  </a:lnTo>
                  <a:lnTo>
                    <a:pt x="2011776" y="1350445"/>
                  </a:lnTo>
                  <a:lnTo>
                    <a:pt x="1048974" y="1359669"/>
                  </a:lnTo>
                  <a:lnTo>
                    <a:pt x="383951" y="1743629"/>
                  </a:lnTo>
                  <a:lnTo>
                    <a:pt x="0" y="1078591"/>
                  </a:lnTo>
                  <a:lnTo>
                    <a:pt x="665023" y="694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7AF8542C-C7BD-4CE4-9AF1-9023AD23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192" y="3536068"/>
              <a:ext cx="2293959" cy="1981732"/>
            </a:xfrm>
            <a:custGeom>
              <a:avLst/>
              <a:gdLst>
                <a:gd name="T0" fmla="*/ 0 w 1249"/>
                <a:gd name="T1" fmla="*/ 539 h 1079"/>
                <a:gd name="T2" fmla="*/ 309 w 1249"/>
                <a:gd name="T3" fmla="*/ 0 h 1079"/>
                <a:gd name="T4" fmla="*/ 941 w 1249"/>
                <a:gd name="T5" fmla="*/ 0 h 1079"/>
                <a:gd name="T6" fmla="*/ 1249 w 1249"/>
                <a:gd name="T7" fmla="*/ 539 h 1079"/>
                <a:gd name="T8" fmla="*/ 941 w 1249"/>
                <a:gd name="T9" fmla="*/ 1079 h 1079"/>
                <a:gd name="T10" fmla="*/ 309 w 1249"/>
                <a:gd name="T11" fmla="*/ 1079 h 1079"/>
                <a:gd name="T12" fmla="*/ 0 w 1249"/>
                <a:gd name="T13" fmla="*/ 53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079">
                  <a:moveTo>
                    <a:pt x="0" y="539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39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 w="180975"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3" name="Rectangle 46">
              <a:extLst>
                <a:ext uri="{FF2B5EF4-FFF2-40B4-BE49-F238E27FC236}">
                  <a16:creationId xmlns:a16="http://schemas.microsoft.com/office/drawing/2014/main" id="{934E450D-B90D-4E69-AA57-7666DD799944}"/>
                </a:ext>
              </a:extLst>
            </p:cNvPr>
            <p:cNvSpPr/>
            <p:nvPr/>
          </p:nvSpPr>
          <p:spPr>
            <a:xfrm>
              <a:off x="1951054" y="2500804"/>
              <a:ext cx="2449853" cy="4046219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47">
              <a:extLst>
                <a:ext uri="{FF2B5EF4-FFF2-40B4-BE49-F238E27FC236}">
                  <a16:creationId xmlns:a16="http://schemas.microsoft.com/office/drawing/2014/main" id="{ADA77F48-0E55-423B-AC35-BD9B78D608B3}"/>
                </a:ext>
              </a:extLst>
            </p:cNvPr>
            <p:cNvSpPr/>
            <p:nvPr/>
          </p:nvSpPr>
          <p:spPr>
            <a:xfrm>
              <a:off x="8139436" y="2501727"/>
              <a:ext cx="2702735" cy="4046219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73">
              <a:extLst>
                <a:ext uri="{FF2B5EF4-FFF2-40B4-BE49-F238E27FC236}">
                  <a16:creationId xmlns:a16="http://schemas.microsoft.com/office/drawing/2014/main" id="{18AE9119-981E-4F2A-8E65-D5344A7BA825}"/>
                </a:ext>
              </a:extLst>
            </p:cNvPr>
            <p:cNvSpPr/>
            <p:nvPr/>
          </p:nvSpPr>
          <p:spPr>
            <a:xfrm>
              <a:off x="5507319" y="4156096"/>
              <a:ext cx="1525713" cy="73866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100" b="1" cap="all" noProof="1" smtClean="0"/>
                <a:t>Miembros </a:t>
              </a:r>
            </a:p>
            <a:p>
              <a:pPr algn="ctr"/>
              <a:r>
                <a:rPr lang="en-US" sz="2100" b="1" cap="all" noProof="1" smtClean="0"/>
                <a:t>del equipo</a:t>
              </a:r>
              <a:endParaRPr lang="en-US" sz="2100" b="1" cap="all" noProof="1"/>
            </a:p>
          </p:txBody>
        </p:sp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B619BFE9-6528-47D7-AEF0-3A49508D9C72}"/>
                </a:ext>
              </a:extLst>
            </p:cNvPr>
            <p:cNvSpPr txBox="1"/>
            <p:nvPr/>
          </p:nvSpPr>
          <p:spPr>
            <a:xfrm>
              <a:off x="2055212" y="2643287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>
                  <a:solidFill>
                    <a:schemeClr val="bg1"/>
                  </a:solidFill>
                </a:rPr>
                <a:t>Comparten objetivos y desarrollan acciones cooperativas</a:t>
              </a:r>
              <a:endParaRPr lang="en-US" sz="1400" noProof="1">
                <a:solidFill>
                  <a:schemeClr val="bg1"/>
                </a:solidFill>
              </a:endParaRPr>
            </a:p>
          </p:txBody>
        </p:sp>
        <p:sp>
          <p:nvSpPr>
            <p:cNvPr id="22" name="TextBox 79">
              <a:extLst>
                <a:ext uri="{FF2B5EF4-FFF2-40B4-BE49-F238E27FC236}">
                  <a16:creationId xmlns:a16="http://schemas.microsoft.com/office/drawing/2014/main" id="{51931441-9BC7-4787-A278-6843C5C3A016}"/>
                </a:ext>
              </a:extLst>
            </p:cNvPr>
            <p:cNvSpPr txBox="1"/>
            <p:nvPr/>
          </p:nvSpPr>
          <p:spPr>
            <a:xfrm>
              <a:off x="2103360" y="3736635"/>
              <a:ext cx="1914088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/>
                <a:t>Generan resultados colectivos</a:t>
              </a:r>
              <a:endParaRPr lang="en-US" sz="1400" noProof="1"/>
            </a:p>
          </p:txBody>
        </p:sp>
        <p:sp>
          <p:nvSpPr>
            <p:cNvPr id="25" name="TextBox 82">
              <a:extLst>
                <a:ext uri="{FF2B5EF4-FFF2-40B4-BE49-F238E27FC236}">
                  <a16:creationId xmlns:a16="http://schemas.microsoft.com/office/drawing/2014/main" id="{3B27F646-7E63-404E-9024-EB6BB837AA5A}"/>
                </a:ext>
              </a:extLst>
            </p:cNvPr>
            <p:cNvSpPr txBox="1"/>
            <p:nvPr/>
          </p:nvSpPr>
          <p:spPr>
            <a:xfrm>
              <a:off x="2221514" y="4746792"/>
              <a:ext cx="1926510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/>
                <a:t>Crean productos definidos y mensurables </a:t>
              </a:r>
              <a:endParaRPr lang="en-US" sz="1400" noProof="1"/>
            </a:p>
          </p:txBody>
        </p:sp>
        <p:sp>
          <p:nvSpPr>
            <p:cNvPr id="28" name="TextBox 85">
              <a:extLst>
                <a:ext uri="{FF2B5EF4-FFF2-40B4-BE49-F238E27FC236}">
                  <a16:creationId xmlns:a16="http://schemas.microsoft.com/office/drawing/2014/main" id="{7815E4CC-ABBB-4E8F-949E-9F639D4E97D7}"/>
                </a:ext>
              </a:extLst>
            </p:cNvPr>
            <p:cNvSpPr txBox="1"/>
            <p:nvPr/>
          </p:nvSpPr>
          <p:spPr>
            <a:xfrm>
              <a:off x="2221514" y="5677496"/>
              <a:ext cx="192651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en-US" sz="1400" noProof="1" smtClean="0">
                  <a:solidFill>
                    <a:prstClr val="black"/>
                  </a:solidFill>
                </a:rPr>
                <a:t>Realizan debates abiertos para resolver problemas.</a:t>
              </a:r>
              <a:endParaRPr lang="en-US" sz="1400" noProof="1">
                <a:solidFill>
                  <a:prstClr val="black"/>
                </a:solidFill>
              </a:endParaRPr>
            </a:p>
          </p:txBody>
        </p:sp>
        <p:sp>
          <p:nvSpPr>
            <p:cNvPr id="31" name="TextBox 88">
              <a:extLst>
                <a:ext uri="{FF2B5EF4-FFF2-40B4-BE49-F238E27FC236}">
                  <a16:creationId xmlns:a16="http://schemas.microsoft.com/office/drawing/2014/main" id="{8EA0B624-A2A4-4854-9785-945CAAC57504}"/>
                </a:ext>
              </a:extLst>
            </p:cNvPr>
            <p:cNvSpPr txBox="1"/>
            <p:nvPr/>
          </p:nvSpPr>
          <p:spPr>
            <a:xfrm>
              <a:off x="8383807" y="2643287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>
                  <a:solidFill>
                    <a:schemeClr val="bg1"/>
                  </a:solidFill>
                </a:rPr>
                <a:t>Existe comunicación efectiva y formación de roles</a:t>
              </a:r>
              <a:endParaRPr lang="en-US" sz="1400" noProof="1">
                <a:solidFill>
                  <a:schemeClr val="bg1"/>
                </a:solidFill>
              </a:endParaRPr>
            </a:p>
          </p:txBody>
        </p:sp>
        <p:sp>
          <p:nvSpPr>
            <p:cNvPr id="34" name="TextBox 91">
              <a:extLst>
                <a:ext uri="{FF2B5EF4-FFF2-40B4-BE49-F238E27FC236}">
                  <a16:creationId xmlns:a16="http://schemas.microsoft.com/office/drawing/2014/main" id="{BEC34F8F-0FF0-46EF-ADF6-E8DBD8D47FBB}"/>
                </a:ext>
              </a:extLst>
            </p:cNvPr>
            <p:cNvSpPr txBox="1"/>
            <p:nvPr/>
          </p:nvSpPr>
          <p:spPr>
            <a:xfrm>
              <a:off x="8383807" y="3648026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/>
                <a:t>Son consultados y sus sugerencias son tenidas en cuenta.</a:t>
              </a:r>
              <a:endParaRPr lang="en-US" sz="1400" noProof="1"/>
            </a:p>
          </p:txBody>
        </p:sp>
        <p:sp>
          <p:nvSpPr>
            <p:cNvPr id="37" name="TextBox 94">
              <a:extLst>
                <a:ext uri="{FF2B5EF4-FFF2-40B4-BE49-F238E27FC236}">
                  <a16:creationId xmlns:a16="http://schemas.microsoft.com/office/drawing/2014/main" id="{DCC4417D-0C48-4929-9231-5D83B322FEAF}"/>
                </a:ext>
              </a:extLst>
            </p:cNvPr>
            <p:cNvSpPr txBox="1"/>
            <p:nvPr/>
          </p:nvSpPr>
          <p:spPr>
            <a:xfrm>
              <a:off x="8383808" y="4560731"/>
              <a:ext cx="2285749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>
                  <a:solidFill>
                    <a:schemeClr val="bg1"/>
                  </a:solidFill>
                </a:rPr>
                <a:t>Son estimulados a aprender, a desarrollar aptitudes y a aplicar lo aprendido.</a:t>
              </a:r>
            </a:p>
          </p:txBody>
        </p:sp>
        <p:sp>
          <p:nvSpPr>
            <p:cNvPr id="40" name="TextBox 97">
              <a:extLst>
                <a:ext uri="{FF2B5EF4-FFF2-40B4-BE49-F238E27FC236}">
                  <a16:creationId xmlns:a16="http://schemas.microsoft.com/office/drawing/2014/main" id="{4AD41C65-23A7-44C3-AF00-23BBFF427AEC}"/>
                </a:ext>
              </a:extLst>
            </p:cNvPr>
            <p:cNvSpPr txBox="1"/>
            <p:nvPr/>
          </p:nvSpPr>
          <p:spPr>
            <a:xfrm>
              <a:off x="8383807" y="5592916"/>
              <a:ext cx="2285750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 smtClean="0"/>
                <a:t>El conflicto es una oportunidad para generar creatividad y busqueda de soluciones.</a:t>
              </a:r>
              <a:endParaRPr lang="en-US" sz="14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3877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854" y="502920"/>
            <a:ext cx="8761413" cy="1680632"/>
          </a:xfrm>
        </p:spPr>
        <p:txBody>
          <a:bodyPr/>
          <a:lstStyle/>
          <a:p>
            <a:pPr algn="ctr"/>
            <a:r>
              <a:rPr lang="es-CO" b="1" dirty="0" smtClean="0"/>
              <a:t>Algunas características  del promotor ambiental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574" y="2711994"/>
            <a:ext cx="4984589" cy="391740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dirty="0" smtClean="0"/>
              <a:t>Capacidad para definir contenidos y experiencias educativas sobre el ambiente</a:t>
            </a:r>
          </a:p>
          <a:p>
            <a:pPr algn="just"/>
            <a:r>
              <a:rPr lang="es-CO" dirty="0" smtClean="0"/>
              <a:t>Preocupación por el desarrollo sociocultural y humano en relación con el ambiente.</a:t>
            </a:r>
          </a:p>
          <a:p>
            <a:pPr algn="just"/>
            <a:r>
              <a:rPr lang="es-CO" dirty="0" smtClean="0"/>
              <a:t>Seguridad y credibilidad, coherencia en el actuar y en el hablar</a:t>
            </a:r>
          </a:p>
          <a:p>
            <a:pPr algn="just"/>
            <a:r>
              <a:rPr lang="es-CO" dirty="0" smtClean="0"/>
              <a:t>Capacidad para participar en acciones concretas a favor del ambiente.</a:t>
            </a:r>
          </a:p>
          <a:p>
            <a:pPr algn="just"/>
            <a:r>
              <a:rPr lang="es-CO" dirty="0" smtClean="0"/>
              <a:t>Generar empatía, entusiasmo, alegría, sencillez y facilidad para el dialogo.</a:t>
            </a:r>
          </a:p>
          <a:p>
            <a:pPr algn="just"/>
            <a:r>
              <a:rPr lang="es-CO" dirty="0" smtClean="0"/>
              <a:t>Entusiasmar, plantear expectativas por las que vale la pena esforzarse.</a:t>
            </a:r>
          </a:p>
          <a:p>
            <a:pPr algn="just"/>
            <a:r>
              <a:rPr lang="es-CO" dirty="0" smtClean="0"/>
              <a:t>Tener credibilidad, clarificar sus propios valores y conectarlo con su equipo colaborador.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75595" y="2868749"/>
            <a:ext cx="4984589" cy="3760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 smtClean="0"/>
              <a:t>Tener credibilidad, clarificar sus propios valores y conectarlo con su equipo colaborador.</a:t>
            </a:r>
          </a:p>
          <a:p>
            <a:pPr algn="just"/>
            <a:r>
              <a:rPr lang="es-CO" dirty="0" smtClean="0"/>
              <a:t>Esta en permanente evolución (aprendizaje) y en proceso de mejora continua, actualizarse.</a:t>
            </a:r>
          </a:p>
          <a:p>
            <a:pPr algn="just"/>
            <a:r>
              <a:rPr lang="es-CO" dirty="0" smtClean="0"/>
              <a:t>Ser generador de cambio, capacidad de crear y compartir un proyecto a futuro.</a:t>
            </a:r>
          </a:p>
          <a:p>
            <a:pPr algn="just"/>
            <a:r>
              <a:rPr lang="es-CO" dirty="0" smtClean="0"/>
              <a:t>Conciencia para la conservación, protección y mejoramiento del ambiente, de la calidad de vida el </a:t>
            </a:r>
            <a:r>
              <a:rPr lang="es-CO" dirty="0" err="1" smtClean="0"/>
              <a:t>usu</a:t>
            </a:r>
            <a:r>
              <a:rPr lang="es-CO" dirty="0" smtClean="0"/>
              <a:t> racional de los recursos naturales, la prevención de desastres, promotor de desarrollo humano sostenible.</a:t>
            </a:r>
          </a:p>
          <a:p>
            <a:pPr algn="just"/>
            <a:r>
              <a:rPr lang="es-CO" dirty="0" smtClean="0"/>
              <a:t>Capacidad para afrontar situaciones conflictivas, que permitan la participación de la comunidad en problemas ambientales.</a:t>
            </a:r>
          </a:p>
        </p:txBody>
      </p:sp>
    </p:spTree>
    <p:extLst>
      <p:ext uri="{BB962C8B-B14F-4D97-AF65-F5344CB8AC3E}">
        <p14:creationId xmlns:p14="http://schemas.microsoft.com/office/powerpoint/2010/main" val="387667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01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29186-82CD-4821-AF47-25430900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3398A7-3642-4950-8D5F-5528A167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36376"/>
            <a:ext cx="5358341" cy="29852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O" b="1" dirty="0" smtClean="0">
                <a:solidFill>
                  <a:schemeClr val="bg1"/>
                </a:solidFill>
                <a:latin typeface="+mn-lt"/>
              </a:rPr>
              <a:t>Red de Promotores Ambientales CAR </a:t>
            </a:r>
            <a:br>
              <a:rPr lang="es-CO" b="1" dirty="0" smtClean="0">
                <a:solidFill>
                  <a:schemeClr val="bg1"/>
                </a:solidFill>
                <a:latin typeface="+mn-lt"/>
              </a:rPr>
            </a:br>
            <a:r>
              <a:rPr lang="es-CO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b="1" dirty="0" smtClean="0">
                <a:solidFill>
                  <a:schemeClr val="bg1"/>
                </a:solidFill>
                <a:latin typeface="+mn-lt"/>
              </a:rPr>
            </a:br>
            <a:r>
              <a:rPr lang="es-CO" b="1" dirty="0" smtClean="0">
                <a:solidFill>
                  <a:schemeClr val="bg1"/>
                </a:solidFill>
                <a:latin typeface="+mn-lt"/>
              </a:rPr>
              <a:t>Curso virtual </a:t>
            </a:r>
            <a:br>
              <a:rPr lang="es-CO" b="1" dirty="0" smtClean="0">
                <a:solidFill>
                  <a:schemeClr val="bg1"/>
                </a:solidFill>
                <a:latin typeface="+mn-lt"/>
              </a:rPr>
            </a:br>
            <a:r>
              <a:rPr lang="es-CO" dirty="0" smtClean="0">
                <a:solidFill>
                  <a:schemeClr val="bg1"/>
                </a:solidFill>
                <a:latin typeface="+mn-lt"/>
              </a:rPr>
              <a:t>Didáctica de la </a:t>
            </a:r>
            <a:br>
              <a:rPr lang="es-CO" dirty="0" smtClean="0">
                <a:solidFill>
                  <a:schemeClr val="bg1"/>
                </a:solidFill>
                <a:latin typeface="+mn-lt"/>
              </a:rPr>
            </a:br>
            <a:r>
              <a:rPr lang="es-CO" dirty="0" smtClean="0">
                <a:solidFill>
                  <a:schemeClr val="bg1"/>
                </a:solidFill>
                <a:latin typeface="+mn-lt"/>
              </a:rPr>
              <a:t>Educación </a:t>
            </a:r>
            <a:br>
              <a:rPr lang="es-CO" dirty="0" smtClean="0">
                <a:solidFill>
                  <a:schemeClr val="bg1"/>
                </a:solidFill>
                <a:latin typeface="+mn-lt"/>
              </a:rPr>
            </a:br>
            <a:r>
              <a:rPr lang="es-CO" dirty="0" smtClean="0">
                <a:solidFill>
                  <a:schemeClr val="bg1"/>
                </a:solidFill>
                <a:latin typeface="+mn-lt"/>
              </a:rPr>
              <a:t>Ambiental</a:t>
            </a:r>
            <a:br>
              <a:rPr lang="es-CO" dirty="0" smtClean="0">
                <a:solidFill>
                  <a:schemeClr val="bg1"/>
                </a:solidFill>
                <a:latin typeface="+mn-lt"/>
              </a:rPr>
            </a:br>
            <a:r>
              <a:rPr lang="es-CO" dirty="0" smtClean="0">
                <a:solidFill>
                  <a:schemeClr val="bg1"/>
                </a:solidFill>
                <a:latin typeface="+mn-lt"/>
              </a:rPr>
              <a:t>Módulo 1 Cap. </a:t>
            </a:r>
            <a:r>
              <a:rPr lang="es-CO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s-CO" dirty="0">
                <a:solidFill>
                  <a:schemeClr val="bg1"/>
                </a:solidFill>
                <a:latin typeface="+mn-lt"/>
              </a:rPr>
              <a:t/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CO" dirty="0" smtClean="0">
                <a:solidFill>
                  <a:schemeClr val="bg1"/>
                </a:solidFill>
                <a:latin typeface="+mn-lt"/>
              </a:rPr>
            </a:br>
            <a:r>
              <a:rPr lang="es-CO" sz="2667" dirty="0">
                <a:solidFill>
                  <a:schemeClr val="bg1"/>
                </a:solidFill>
                <a:latin typeface="+mn-lt"/>
              </a:rPr>
              <a:t>noviembre de 2020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555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ED475-2020-45E4-A9CD-D92E295D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12" y="1663161"/>
            <a:ext cx="8136545" cy="3558181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>Participación comunitaria en la Educación Ambiental.</a:t>
            </a:r>
            <a:br>
              <a:rPr lang="es-CO" dirty="0"/>
            </a:br>
            <a:endParaRPr lang="es-CO" dirty="0"/>
          </a:p>
        </p:txBody>
      </p:sp>
      <p:pic>
        <p:nvPicPr>
          <p:cNvPr id="1028" name="Picture 4" descr="Resultado de imagen para participaciÃ³n png">
            <a:extLst>
              <a:ext uri="{FF2B5EF4-FFF2-40B4-BE49-F238E27FC236}">
                <a16:creationId xmlns:a16="http://schemas.microsoft.com/office/drawing/2014/main" id="{0E7EABAE-D69C-43E8-AD23-E466E64F0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8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participaciÃ³n png">
            <a:extLst>
              <a:ext uri="{FF2B5EF4-FFF2-40B4-BE49-F238E27FC236}">
                <a16:creationId xmlns:a16="http://schemas.microsoft.com/office/drawing/2014/main" id="{88EF05C4-2B73-4556-8B9A-6374AD5C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39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participaciÃ³n png">
            <a:extLst>
              <a:ext uri="{FF2B5EF4-FFF2-40B4-BE49-F238E27FC236}">
                <a16:creationId xmlns:a16="http://schemas.microsoft.com/office/drawing/2014/main" id="{85CA988A-1F84-4190-BD8A-12BE0456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2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participaciÃ³n png">
            <a:extLst>
              <a:ext uri="{FF2B5EF4-FFF2-40B4-BE49-F238E27FC236}">
                <a16:creationId xmlns:a16="http://schemas.microsoft.com/office/drawing/2014/main" id="{9DFF6348-4940-4CB7-8BD9-D83293EF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64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participaciÃ³n png">
            <a:extLst>
              <a:ext uri="{FF2B5EF4-FFF2-40B4-BE49-F238E27FC236}">
                <a16:creationId xmlns:a16="http://schemas.microsoft.com/office/drawing/2014/main" id="{19DF7C9F-8995-4D7F-8F35-214FC8BF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participaciÃ³n png">
            <a:extLst>
              <a:ext uri="{FF2B5EF4-FFF2-40B4-BE49-F238E27FC236}">
                <a16:creationId xmlns:a16="http://schemas.microsoft.com/office/drawing/2014/main" id="{D16E05EA-F2DF-4AEB-8E30-D66D5CBB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05" y="5061317"/>
            <a:ext cx="2228051" cy="1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participaciÃ³n png">
            <a:extLst>
              <a:ext uri="{FF2B5EF4-FFF2-40B4-BE49-F238E27FC236}">
                <a16:creationId xmlns:a16="http://schemas.microsoft.com/office/drawing/2014/main" id="{F1237C5F-59DD-4A1A-8C86-F3D9AC85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743895"/>
            <a:ext cx="1828779" cy="18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BF0A4-0F6C-4C91-B556-0C79850A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54" y="781878"/>
            <a:ext cx="8962211" cy="1018023"/>
          </a:xfrm>
        </p:spPr>
        <p:txBody>
          <a:bodyPr/>
          <a:lstStyle/>
          <a:p>
            <a:pPr algn="ctr"/>
            <a:r>
              <a:rPr lang="es-CO" b="1" dirty="0"/>
              <a:t>Participación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661A9-701F-4D36-8FAA-8CC91367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054" y="2517913"/>
            <a:ext cx="8825659" cy="3710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Participar es hacer parte de un todo, es contribuir, colaborar, cooperar, es invertir esfuerzos en torno a una meta u objetivo; la participación es: un derecho de las personas y un deber individual y colectivo.</a:t>
            </a:r>
          </a:p>
          <a:p>
            <a:pPr marL="0" indent="0" algn="just">
              <a:buNone/>
            </a:pPr>
            <a:endParaRPr lang="es-MX" sz="2000" dirty="0"/>
          </a:p>
          <a:p>
            <a:pPr algn="just"/>
            <a:r>
              <a:rPr lang="es-MX" sz="2000" dirty="0"/>
              <a:t>La participación como tema transversal de educación ambiental, lleva a reflexionar al individuo sobre sus derechos y deberes consigo mismo y con el ambiente.</a:t>
            </a:r>
          </a:p>
          <a:p>
            <a:pPr algn="just"/>
            <a:r>
              <a:rPr lang="es-MX" sz="2000" dirty="0"/>
              <a:t>El ejercicio de la participación facilita la relación con el otro, compartir ideales, propósitos, soluciones y situaciones.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92777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BF0A4-0F6C-4C91-B556-0C79850A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54" y="781878"/>
            <a:ext cx="8962211" cy="1018023"/>
          </a:xfrm>
        </p:spPr>
        <p:txBody>
          <a:bodyPr/>
          <a:lstStyle/>
          <a:p>
            <a:pPr algn="ctr"/>
            <a:r>
              <a:rPr lang="es-CO" b="1" dirty="0"/>
              <a:t>Participación comunitaria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661A9-701F-4D36-8FAA-8CC91367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8" y="2654440"/>
            <a:ext cx="4067118" cy="15491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Es la acción ciudadana tendiente a resolver las necesidades cotidianas en un grupo de personas que habita en un mismo territorio. 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E1DB1B0-6722-4638-A3CA-C51F8D0828EE}"/>
              </a:ext>
            </a:extLst>
          </p:cNvPr>
          <p:cNvSpPr txBox="1">
            <a:spLocks/>
          </p:cNvSpPr>
          <p:nvPr/>
        </p:nvSpPr>
        <p:spPr>
          <a:xfrm>
            <a:off x="6400800" y="2552182"/>
            <a:ext cx="4512946" cy="179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/>
              <a:t>Para hablar de participación comunitaria se debe hacer referencia a la comunidad, como un  sistema social en la cual los individuos que la componen cuentan con un territorio geográfico y unas relaciones reciprocas para lograr fines comunes.</a:t>
            </a:r>
          </a:p>
          <a:p>
            <a:pPr marL="0" indent="0" algn="just">
              <a:buFont typeface="Wingdings 3" charset="2"/>
              <a:buNone/>
            </a:pPr>
            <a:endParaRPr lang="es-MX" dirty="0"/>
          </a:p>
          <a:p>
            <a:endParaRPr lang="es-CO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791F8B1-74C6-4976-8CEB-2B1BBB4A1A93}"/>
              </a:ext>
            </a:extLst>
          </p:cNvPr>
          <p:cNvSpPr/>
          <p:nvPr/>
        </p:nvSpPr>
        <p:spPr>
          <a:xfrm>
            <a:off x="5227093" y="3179928"/>
            <a:ext cx="868907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387654F-1172-41B2-97FF-C1B31C0691EB}"/>
              </a:ext>
            </a:extLst>
          </p:cNvPr>
          <p:cNvSpPr txBox="1">
            <a:spLocks/>
          </p:cNvSpPr>
          <p:nvPr/>
        </p:nvSpPr>
        <p:spPr>
          <a:xfrm>
            <a:off x="1897042" y="4809027"/>
            <a:ext cx="7724633" cy="1549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s-MX" dirty="0"/>
              <a:t>Según Luis G Motta “La participación es la contribución permanente e integral de cada individuo al trabajo colectivo, el derecho de compartir decisiones y el usufructo permanente y proporcional a los logros alcanzados”</a:t>
            </a:r>
          </a:p>
          <a:p>
            <a:pPr marL="0" indent="0" algn="just">
              <a:buFont typeface="Wingdings 3" charset="2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559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703D5-5DEE-4A08-990E-428B0CEC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participación comunitaria permite:</a:t>
            </a:r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EE8765B-B874-40C2-B23C-73C2F6FCDF3C}"/>
              </a:ext>
            </a:extLst>
          </p:cNvPr>
          <p:cNvSpPr/>
          <p:nvPr/>
        </p:nvSpPr>
        <p:spPr>
          <a:xfrm>
            <a:off x="0" y="3772270"/>
            <a:ext cx="12191993" cy="1616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4EE0CBC-79C9-4375-AFA6-20D499DEA964}"/>
              </a:ext>
            </a:extLst>
          </p:cNvPr>
          <p:cNvCxnSpPr/>
          <p:nvPr/>
        </p:nvCxnSpPr>
        <p:spPr>
          <a:xfrm flipV="1">
            <a:off x="1577009" y="3667537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2A3D512-DC64-4B33-965B-9F9068AE0489}"/>
              </a:ext>
            </a:extLst>
          </p:cNvPr>
          <p:cNvCxnSpPr/>
          <p:nvPr/>
        </p:nvCxnSpPr>
        <p:spPr>
          <a:xfrm flipV="1">
            <a:off x="5042452" y="3667538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FFFA657-76DE-4407-8F56-5BC0CE196E66}"/>
              </a:ext>
            </a:extLst>
          </p:cNvPr>
          <p:cNvCxnSpPr/>
          <p:nvPr/>
        </p:nvCxnSpPr>
        <p:spPr>
          <a:xfrm flipV="1">
            <a:off x="8222974" y="3667537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A3B15F-0C4D-46FE-9E3A-EEB466C4EA5F}"/>
              </a:ext>
            </a:extLst>
          </p:cNvPr>
          <p:cNvCxnSpPr/>
          <p:nvPr/>
        </p:nvCxnSpPr>
        <p:spPr>
          <a:xfrm flipV="1">
            <a:off x="2100470" y="4790586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CA606CF-B04F-4799-898C-93664F530E4B}"/>
              </a:ext>
            </a:extLst>
          </p:cNvPr>
          <p:cNvCxnSpPr/>
          <p:nvPr/>
        </p:nvCxnSpPr>
        <p:spPr>
          <a:xfrm flipV="1">
            <a:off x="5022574" y="4790586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4369E1-D93E-4CA4-BB38-B6E1C344DA6C}"/>
              </a:ext>
            </a:extLst>
          </p:cNvPr>
          <p:cNvSpPr txBox="1"/>
          <p:nvPr/>
        </p:nvSpPr>
        <p:spPr>
          <a:xfrm flipH="1">
            <a:off x="549024" y="2850276"/>
            <a:ext cx="254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Sensibilizar a las comunidades.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566BFC-3876-4F07-87F2-1C15CCFE79FD}"/>
              </a:ext>
            </a:extLst>
          </p:cNvPr>
          <p:cNvSpPr txBox="1"/>
          <p:nvPr/>
        </p:nvSpPr>
        <p:spPr>
          <a:xfrm flipH="1">
            <a:off x="3806016" y="2606377"/>
            <a:ext cx="264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Identificar problemas, detectar las causas y generar soluciones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BF76D4-8238-44B2-82BD-A049D0F1892F}"/>
              </a:ext>
            </a:extLst>
          </p:cNvPr>
          <p:cNvSpPr txBox="1"/>
          <p:nvPr/>
        </p:nvSpPr>
        <p:spPr>
          <a:xfrm flipH="1">
            <a:off x="7147886" y="2420544"/>
            <a:ext cx="301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Trabajar conjuntamente para mejorar las condiciones de su entorno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69DF1E-7957-4E73-9063-9E922506338E}"/>
              </a:ext>
            </a:extLst>
          </p:cNvPr>
          <p:cNvSpPr txBox="1"/>
          <p:nvPr/>
        </p:nvSpPr>
        <p:spPr>
          <a:xfrm flipH="1">
            <a:off x="1154954" y="5522769"/>
            <a:ext cx="174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Mejorar la calidad de vida.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918D4E-DD44-4EDE-8BD3-98D271F5E1D7}"/>
              </a:ext>
            </a:extLst>
          </p:cNvPr>
          <p:cNvSpPr txBox="1"/>
          <p:nvPr/>
        </p:nvSpPr>
        <p:spPr>
          <a:xfrm flipH="1">
            <a:off x="3806021" y="5522769"/>
            <a:ext cx="286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motivación personal y grupal para organizarse. </a:t>
            </a:r>
            <a:endParaRPr lang="es-CO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13275C3-28D6-4CBA-87D4-C00CCBCCC41F}"/>
              </a:ext>
            </a:extLst>
          </p:cNvPr>
          <p:cNvCxnSpPr/>
          <p:nvPr/>
        </p:nvCxnSpPr>
        <p:spPr>
          <a:xfrm flipV="1">
            <a:off x="8885582" y="4774091"/>
            <a:ext cx="0" cy="732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B1C668B-D7BA-42E1-AD53-5436E3B47C21}"/>
              </a:ext>
            </a:extLst>
          </p:cNvPr>
          <p:cNvSpPr txBox="1"/>
          <p:nvPr/>
        </p:nvSpPr>
        <p:spPr>
          <a:xfrm flipH="1">
            <a:off x="7563682" y="5380672"/>
            <a:ext cx="264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Faciliten el </a:t>
            </a:r>
            <a:r>
              <a:rPr lang="es-MX" dirty="0"/>
              <a:t>desarrollo de conocimientos, comportamientos y prácticas socio-ambientales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17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F1320-EFA5-4AF1-A379-F6484405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52" y="708624"/>
            <a:ext cx="7770682" cy="1027410"/>
          </a:xfrm>
        </p:spPr>
        <p:txBody>
          <a:bodyPr/>
          <a:lstStyle/>
          <a:p>
            <a:pPr algn="ctr"/>
            <a:r>
              <a:rPr lang="es-CO" b="1" dirty="0"/>
              <a:t>Características de una organización comunitaria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0B120F77-2437-46A0-B666-12B6D8F8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879"/>
              </p:ext>
            </p:extLst>
          </p:nvPr>
        </p:nvGraphicFramePr>
        <p:xfrm>
          <a:off x="1828799" y="2510919"/>
          <a:ext cx="822304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523">
                  <a:extLst>
                    <a:ext uri="{9D8B030D-6E8A-4147-A177-3AD203B41FA5}">
                      <a16:colId xmlns:a16="http://schemas.microsoft.com/office/drawing/2014/main" val="2271612449"/>
                    </a:ext>
                  </a:extLst>
                </a:gridCol>
                <a:gridCol w="4111523">
                  <a:extLst>
                    <a:ext uri="{9D8B030D-6E8A-4147-A177-3AD203B41FA5}">
                      <a16:colId xmlns:a16="http://schemas.microsoft.com/office/drawing/2014/main" val="3614112964"/>
                    </a:ext>
                  </a:extLst>
                </a:gridCol>
              </a:tblGrid>
              <a:tr h="334617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ORGANIZACIÓN COMUNITARIA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22736"/>
                  </a:ext>
                </a:extLst>
              </a:tr>
              <a:tr h="716446">
                <a:tc>
                  <a:txBody>
                    <a:bodyPr/>
                    <a:lstStyle/>
                    <a:p>
                      <a:r>
                        <a:rPr lang="es-CO" dirty="0"/>
                        <a:t>¿Para qué organizarse?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Mejorar la calidad de vida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Solucionar problemas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Utilizar mejor los recursos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Lograr la concertación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Fortalecer el liderazgo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¿Qué significa organizarse?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Priorizar necesidades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Realizar trabajo colectivo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Dar soluciones efectivas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Ser autogestores comunitarios.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46216"/>
                  </a:ext>
                </a:extLst>
              </a:tr>
              <a:tr h="716446">
                <a:tc>
                  <a:txBody>
                    <a:bodyPr/>
                    <a:lstStyle/>
                    <a:p>
                      <a:r>
                        <a:rPr lang="es-CO" dirty="0"/>
                        <a:t>¿Qué características tiene la organización?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Solidaridad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Autonomía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Trabajo en equipo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Vivencia de valores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400" dirty="0"/>
                        <a:t>Desarrollo social-cultural-ambiental.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¿Cuáles son los principios generadores del desarrollo comunitario?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200" dirty="0"/>
                        <a:t>Experiencia (Conocimientos previos, nuevos conocimientos).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200" dirty="0"/>
                        <a:t>Reflexión (Conciencia: libertad y autonomía)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200" dirty="0"/>
                        <a:t>Interacción (respeto mutuo y responsabilidad colectiva)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O" sz="1200" dirty="0"/>
                        <a:t>Decisión (Participación, pertenencia, </a:t>
                      </a:r>
                      <a:r>
                        <a:rPr lang="es-CO" sz="1200" dirty="0" err="1"/>
                        <a:t>autogestion</a:t>
                      </a:r>
                      <a:r>
                        <a:rPr lang="es-CO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37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6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88275"/>
            <a:ext cx="9269206" cy="962175"/>
          </a:xfrm>
        </p:spPr>
        <p:txBody>
          <a:bodyPr/>
          <a:lstStyle/>
          <a:p>
            <a:r>
              <a:rPr lang="es-CO" dirty="0" smtClean="0"/>
              <a:t>Aptitudes y habilidades de un promotor, formador o educador ambiental</a:t>
            </a:r>
            <a:endParaRPr lang="es-CO" dirty="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56826FE4-622C-4D9B-A281-51B52E6F9765}"/>
              </a:ext>
            </a:extLst>
          </p:cNvPr>
          <p:cNvSpPr/>
          <p:nvPr/>
        </p:nvSpPr>
        <p:spPr>
          <a:xfrm>
            <a:off x="6246713" y="2741338"/>
            <a:ext cx="1687291" cy="169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362" extrusionOk="0">
                <a:moveTo>
                  <a:pt x="0" y="2870"/>
                </a:moveTo>
                <a:lnTo>
                  <a:pt x="0" y="18497"/>
                </a:lnTo>
                <a:cubicBezTo>
                  <a:pt x="0" y="20082"/>
                  <a:pt x="1291" y="21366"/>
                  <a:pt x="2880" y="21362"/>
                </a:cubicBezTo>
                <a:lnTo>
                  <a:pt x="18496" y="21321"/>
                </a:lnTo>
                <a:cubicBezTo>
                  <a:pt x="20253" y="21318"/>
                  <a:pt x="21600" y="19755"/>
                  <a:pt x="21331" y="18020"/>
                </a:cubicBezTo>
                <a:cubicBezTo>
                  <a:pt x="19910" y="8768"/>
                  <a:pt x="12579" y="1456"/>
                  <a:pt x="3309" y="34"/>
                </a:cubicBezTo>
                <a:cubicBezTo>
                  <a:pt x="1571" y="-234"/>
                  <a:pt x="0" y="1113"/>
                  <a:pt x="0" y="287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70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451683E6-2054-4DF9-ACD1-6E8169333ECD}"/>
              </a:ext>
            </a:extLst>
          </p:cNvPr>
          <p:cNvSpPr/>
          <p:nvPr/>
        </p:nvSpPr>
        <p:spPr>
          <a:xfrm>
            <a:off x="4449585" y="2741338"/>
            <a:ext cx="1687289" cy="169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362" extrusionOk="0">
                <a:moveTo>
                  <a:pt x="21366" y="2870"/>
                </a:moveTo>
                <a:lnTo>
                  <a:pt x="21366" y="18497"/>
                </a:lnTo>
                <a:cubicBezTo>
                  <a:pt x="21366" y="20082"/>
                  <a:pt x="20075" y="21366"/>
                  <a:pt x="18486" y="21362"/>
                </a:cubicBezTo>
                <a:lnTo>
                  <a:pt x="2870" y="21321"/>
                </a:lnTo>
                <a:cubicBezTo>
                  <a:pt x="1113" y="21318"/>
                  <a:pt x="-234" y="19755"/>
                  <a:pt x="35" y="18020"/>
                </a:cubicBezTo>
                <a:cubicBezTo>
                  <a:pt x="1456" y="8768"/>
                  <a:pt x="8787" y="1456"/>
                  <a:pt x="18057" y="34"/>
                </a:cubicBezTo>
                <a:cubicBezTo>
                  <a:pt x="19795" y="-234"/>
                  <a:pt x="21366" y="1113"/>
                  <a:pt x="21366" y="287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70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DCE7770D-7217-4F91-8CE7-7FB70AD6C931}"/>
              </a:ext>
            </a:extLst>
          </p:cNvPr>
          <p:cNvSpPr/>
          <p:nvPr/>
        </p:nvSpPr>
        <p:spPr>
          <a:xfrm>
            <a:off x="4449585" y="4538469"/>
            <a:ext cx="1687289" cy="169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362" extrusionOk="0">
                <a:moveTo>
                  <a:pt x="21366" y="18492"/>
                </a:moveTo>
                <a:lnTo>
                  <a:pt x="21366" y="2865"/>
                </a:lnTo>
                <a:cubicBezTo>
                  <a:pt x="21366" y="1280"/>
                  <a:pt x="20075" y="-4"/>
                  <a:pt x="18486" y="0"/>
                </a:cubicBezTo>
                <a:lnTo>
                  <a:pt x="2870" y="41"/>
                </a:lnTo>
                <a:cubicBezTo>
                  <a:pt x="1113" y="44"/>
                  <a:pt x="-234" y="1607"/>
                  <a:pt x="35" y="3342"/>
                </a:cubicBezTo>
                <a:cubicBezTo>
                  <a:pt x="1456" y="12594"/>
                  <a:pt x="8787" y="19906"/>
                  <a:pt x="18057" y="21328"/>
                </a:cubicBezTo>
                <a:cubicBezTo>
                  <a:pt x="19795" y="21596"/>
                  <a:pt x="21366" y="20249"/>
                  <a:pt x="21366" y="1849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70000" rIns="28575" bIns="28575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7596E542-16DF-428E-B140-EF7E086084D2}"/>
              </a:ext>
            </a:extLst>
          </p:cNvPr>
          <p:cNvSpPr/>
          <p:nvPr/>
        </p:nvSpPr>
        <p:spPr>
          <a:xfrm>
            <a:off x="6246713" y="4538469"/>
            <a:ext cx="1687291" cy="169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362" extrusionOk="0">
                <a:moveTo>
                  <a:pt x="0" y="18492"/>
                </a:moveTo>
                <a:lnTo>
                  <a:pt x="0" y="2865"/>
                </a:lnTo>
                <a:cubicBezTo>
                  <a:pt x="0" y="1280"/>
                  <a:pt x="1291" y="-4"/>
                  <a:pt x="2880" y="0"/>
                </a:cubicBezTo>
                <a:lnTo>
                  <a:pt x="18496" y="41"/>
                </a:lnTo>
                <a:cubicBezTo>
                  <a:pt x="20253" y="44"/>
                  <a:pt x="21600" y="1607"/>
                  <a:pt x="21331" y="3342"/>
                </a:cubicBezTo>
                <a:cubicBezTo>
                  <a:pt x="19910" y="12594"/>
                  <a:pt x="12579" y="19906"/>
                  <a:pt x="3309" y="21328"/>
                </a:cubicBezTo>
                <a:cubicBezTo>
                  <a:pt x="1571" y="21596"/>
                  <a:pt x="0" y="20249"/>
                  <a:pt x="0" y="1849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70000" rIns="28575" bIns="28575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500" b="1" dirty="0">
              <a:solidFill>
                <a:schemeClr val="bg1"/>
              </a:solidFill>
            </a:endParaRPr>
          </a:p>
        </p:txBody>
      </p:sp>
      <p:sp>
        <p:nvSpPr>
          <p:cNvPr id="26" name="TextBox 96">
            <a:extLst>
              <a:ext uri="{FF2B5EF4-FFF2-40B4-BE49-F238E27FC236}">
                <a16:creationId xmlns:a16="http://schemas.microsoft.com/office/drawing/2014/main" id="{AEA94D12-D63D-4485-BE21-A005301F0445}"/>
              </a:ext>
            </a:extLst>
          </p:cNvPr>
          <p:cNvSpPr txBox="1"/>
          <p:nvPr/>
        </p:nvSpPr>
        <p:spPr>
          <a:xfrm>
            <a:off x="8745617" y="5025711"/>
            <a:ext cx="2557019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3200" b="1" cap="all" noProof="1" smtClean="0">
                <a:solidFill>
                  <a:schemeClr val="accent5"/>
                </a:solidFill>
              </a:rPr>
              <a:t>Trabajo en equipo</a:t>
            </a:r>
            <a:endParaRPr lang="en-US" sz="3200" b="1" cap="all" noProof="1">
              <a:solidFill>
                <a:schemeClr val="accent5"/>
              </a:solidFill>
            </a:endParaRPr>
          </a:p>
        </p:txBody>
      </p:sp>
      <p:sp>
        <p:nvSpPr>
          <p:cNvPr id="29" name="TextBox 99">
            <a:extLst>
              <a:ext uri="{FF2B5EF4-FFF2-40B4-BE49-F238E27FC236}">
                <a16:creationId xmlns:a16="http://schemas.microsoft.com/office/drawing/2014/main" id="{BCC5C5D8-423A-4AE0-897E-0094D6E8885D}"/>
              </a:ext>
            </a:extLst>
          </p:cNvPr>
          <p:cNvSpPr txBox="1"/>
          <p:nvPr/>
        </p:nvSpPr>
        <p:spPr>
          <a:xfrm>
            <a:off x="366930" y="5256986"/>
            <a:ext cx="366083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3200" b="1" cap="all" noProof="1" smtClean="0">
                <a:solidFill>
                  <a:schemeClr val="accent3">
                    <a:lumMod val="75000"/>
                  </a:schemeClr>
                </a:solidFill>
              </a:rPr>
              <a:t>Comunicación</a:t>
            </a:r>
            <a:endParaRPr lang="en-US" sz="3200" b="1" cap="all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102">
            <a:extLst>
              <a:ext uri="{FF2B5EF4-FFF2-40B4-BE49-F238E27FC236}">
                <a16:creationId xmlns:a16="http://schemas.microsoft.com/office/drawing/2014/main" id="{E45289BF-5BD4-425E-AA85-571E7CE2565B}"/>
              </a:ext>
            </a:extLst>
          </p:cNvPr>
          <p:cNvSpPr txBox="1"/>
          <p:nvPr/>
        </p:nvSpPr>
        <p:spPr>
          <a:xfrm>
            <a:off x="8317124" y="2842205"/>
            <a:ext cx="298551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3200" b="1" cap="all" noProof="1" smtClean="0">
                <a:solidFill>
                  <a:schemeClr val="accent6">
                    <a:lumMod val="75000"/>
                  </a:schemeClr>
                </a:solidFill>
              </a:rPr>
              <a:t>liderazgo</a:t>
            </a:r>
            <a:endParaRPr lang="en-US" sz="3200" b="1" cap="all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105">
            <a:extLst>
              <a:ext uri="{FF2B5EF4-FFF2-40B4-BE49-F238E27FC236}">
                <a16:creationId xmlns:a16="http://schemas.microsoft.com/office/drawing/2014/main" id="{4BE696D2-D98A-4088-9621-5BF36F7F910B}"/>
              </a:ext>
            </a:extLst>
          </p:cNvPr>
          <p:cNvSpPr txBox="1"/>
          <p:nvPr/>
        </p:nvSpPr>
        <p:spPr>
          <a:xfrm>
            <a:off x="1154954" y="2637471"/>
            <a:ext cx="292320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3200" b="1" cap="all" noProof="1" smtClean="0">
                <a:solidFill>
                  <a:schemeClr val="accent2">
                    <a:lumMod val="75000"/>
                  </a:schemeClr>
                </a:solidFill>
              </a:rPr>
              <a:t>creatividad</a:t>
            </a:r>
            <a:endParaRPr lang="en-US" sz="3200" b="1" cap="all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Freeform: Shape 112">
            <a:extLst>
              <a:ext uri="{FF2B5EF4-FFF2-40B4-BE49-F238E27FC236}">
                <a16:creationId xmlns:a16="http://schemas.microsoft.com/office/drawing/2014/main" id="{253B7726-7FBB-43B6-B266-9E370214401B}"/>
              </a:ext>
            </a:extLst>
          </p:cNvPr>
          <p:cNvSpPr/>
          <p:nvPr/>
        </p:nvSpPr>
        <p:spPr>
          <a:xfrm>
            <a:off x="5293229" y="5021368"/>
            <a:ext cx="371475" cy="600075"/>
          </a:xfrm>
          <a:custGeom>
            <a:avLst/>
            <a:gdLst>
              <a:gd name="connsiteX0" fmla="*/ 185738 w 495300"/>
              <a:gd name="connsiteY0" fmla="*/ 742950 h 800100"/>
              <a:gd name="connsiteX1" fmla="*/ 309563 w 495300"/>
              <a:gd name="connsiteY1" fmla="*/ 742950 h 800100"/>
              <a:gd name="connsiteX2" fmla="*/ 247651 w 495300"/>
              <a:gd name="connsiteY2" fmla="*/ 800100 h 800100"/>
              <a:gd name="connsiteX3" fmla="*/ 185738 w 495300"/>
              <a:gd name="connsiteY3" fmla="*/ 742950 h 800100"/>
              <a:gd name="connsiteX4" fmla="*/ 152400 w 495300"/>
              <a:gd name="connsiteY4" fmla="*/ 647700 h 800100"/>
              <a:gd name="connsiteX5" fmla="*/ 342900 w 495300"/>
              <a:gd name="connsiteY5" fmla="*/ 647700 h 800100"/>
              <a:gd name="connsiteX6" fmla="*/ 371475 w 495300"/>
              <a:gd name="connsiteY6" fmla="*/ 676275 h 800100"/>
              <a:gd name="connsiteX7" fmla="*/ 342900 w 495300"/>
              <a:gd name="connsiteY7" fmla="*/ 704850 h 800100"/>
              <a:gd name="connsiteX8" fmla="*/ 152400 w 495300"/>
              <a:gd name="connsiteY8" fmla="*/ 704850 h 800100"/>
              <a:gd name="connsiteX9" fmla="*/ 123825 w 495300"/>
              <a:gd name="connsiteY9" fmla="*/ 676275 h 800100"/>
              <a:gd name="connsiteX10" fmla="*/ 152400 w 495300"/>
              <a:gd name="connsiteY10" fmla="*/ 647700 h 800100"/>
              <a:gd name="connsiteX11" fmla="*/ 152400 w 495300"/>
              <a:gd name="connsiteY11" fmla="*/ 552450 h 800100"/>
              <a:gd name="connsiteX12" fmla="*/ 342900 w 495300"/>
              <a:gd name="connsiteY12" fmla="*/ 552450 h 800100"/>
              <a:gd name="connsiteX13" fmla="*/ 371475 w 495300"/>
              <a:gd name="connsiteY13" fmla="*/ 581025 h 800100"/>
              <a:gd name="connsiteX14" fmla="*/ 342900 w 495300"/>
              <a:gd name="connsiteY14" fmla="*/ 609600 h 800100"/>
              <a:gd name="connsiteX15" fmla="*/ 152400 w 495300"/>
              <a:gd name="connsiteY15" fmla="*/ 609600 h 800100"/>
              <a:gd name="connsiteX16" fmla="*/ 123825 w 495300"/>
              <a:gd name="connsiteY16" fmla="*/ 581025 h 800100"/>
              <a:gd name="connsiteX17" fmla="*/ 152400 w 495300"/>
              <a:gd name="connsiteY17" fmla="*/ 552450 h 800100"/>
              <a:gd name="connsiteX18" fmla="*/ 248602 w 495300"/>
              <a:gd name="connsiteY18" fmla="*/ 56197 h 800100"/>
              <a:gd name="connsiteX19" fmla="*/ 58103 w 495300"/>
              <a:gd name="connsiteY19" fmla="*/ 244793 h 800100"/>
              <a:gd name="connsiteX20" fmla="*/ 58103 w 495300"/>
              <a:gd name="connsiteY20" fmla="*/ 252413 h 800100"/>
              <a:gd name="connsiteX21" fmla="*/ 71438 w 495300"/>
              <a:gd name="connsiteY21" fmla="*/ 319088 h 800100"/>
              <a:gd name="connsiteX22" fmla="*/ 103823 w 495300"/>
              <a:gd name="connsiteY22" fmla="*/ 371475 h 800100"/>
              <a:gd name="connsiteX23" fmla="*/ 159068 w 495300"/>
              <a:gd name="connsiteY23" fmla="*/ 457200 h 800100"/>
              <a:gd name="connsiteX24" fmla="*/ 247650 w 495300"/>
              <a:gd name="connsiteY24" fmla="*/ 457200 h 800100"/>
              <a:gd name="connsiteX25" fmla="*/ 337185 w 495300"/>
              <a:gd name="connsiteY25" fmla="*/ 457200 h 800100"/>
              <a:gd name="connsiteX26" fmla="*/ 392430 w 495300"/>
              <a:gd name="connsiteY26" fmla="*/ 371475 h 800100"/>
              <a:gd name="connsiteX27" fmla="*/ 424815 w 495300"/>
              <a:gd name="connsiteY27" fmla="*/ 319088 h 800100"/>
              <a:gd name="connsiteX28" fmla="*/ 438150 w 495300"/>
              <a:gd name="connsiteY28" fmla="*/ 252413 h 800100"/>
              <a:gd name="connsiteX29" fmla="*/ 439103 w 495300"/>
              <a:gd name="connsiteY29" fmla="*/ 252413 h 800100"/>
              <a:gd name="connsiteX30" fmla="*/ 439103 w 495300"/>
              <a:gd name="connsiteY30" fmla="*/ 244793 h 800100"/>
              <a:gd name="connsiteX31" fmla="*/ 248602 w 495300"/>
              <a:gd name="connsiteY31" fmla="*/ 56197 h 800100"/>
              <a:gd name="connsiteX32" fmla="*/ 247650 w 495300"/>
              <a:gd name="connsiteY32" fmla="*/ 0 h 800100"/>
              <a:gd name="connsiteX33" fmla="*/ 495300 w 495300"/>
              <a:gd name="connsiteY33" fmla="*/ 244793 h 800100"/>
              <a:gd name="connsiteX34" fmla="*/ 495300 w 495300"/>
              <a:gd name="connsiteY34" fmla="*/ 253365 h 800100"/>
              <a:gd name="connsiteX35" fmla="*/ 478155 w 495300"/>
              <a:gd name="connsiteY35" fmla="*/ 339090 h 800100"/>
              <a:gd name="connsiteX36" fmla="*/ 435292 w 495300"/>
              <a:gd name="connsiteY36" fmla="*/ 409575 h 800100"/>
              <a:gd name="connsiteX37" fmla="*/ 377190 w 495300"/>
              <a:gd name="connsiteY37" fmla="*/ 503873 h 800100"/>
              <a:gd name="connsiteX38" fmla="*/ 360045 w 495300"/>
              <a:gd name="connsiteY38" fmla="*/ 514350 h 800100"/>
              <a:gd name="connsiteX39" fmla="*/ 135255 w 495300"/>
              <a:gd name="connsiteY39" fmla="*/ 514350 h 800100"/>
              <a:gd name="connsiteX40" fmla="*/ 118110 w 495300"/>
              <a:gd name="connsiteY40" fmla="*/ 503873 h 800100"/>
              <a:gd name="connsiteX41" fmla="*/ 60007 w 495300"/>
              <a:gd name="connsiteY41" fmla="*/ 409575 h 800100"/>
              <a:gd name="connsiteX42" fmla="*/ 17145 w 495300"/>
              <a:gd name="connsiteY42" fmla="*/ 339090 h 800100"/>
              <a:gd name="connsiteX43" fmla="*/ 0 w 495300"/>
              <a:gd name="connsiteY43" fmla="*/ 253365 h 800100"/>
              <a:gd name="connsiteX44" fmla="*/ 0 w 495300"/>
              <a:gd name="connsiteY44" fmla="*/ 244793 h 800100"/>
              <a:gd name="connsiteX45" fmla="*/ 247650 w 495300"/>
              <a:gd name="connsiteY45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5300" h="800100">
                <a:moveTo>
                  <a:pt x="185738" y="742950"/>
                </a:moveTo>
                <a:lnTo>
                  <a:pt x="309563" y="742950"/>
                </a:lnTo>
                <a:cubicBezTo>
                  <a:pt x="306706" y="775335"/>
                  <a:pt x="280036" y="800100"/>
                  <a:pt x="247651" y="800100"/>
                </a:cubicBezTo>
                <a:cubicBezTo>
                  <a:pt x="215265" y="800100"/>
                  <a:pt x="188595" y="775335"/>
                  <a:pt x="185738" y="742950"/>
                </a:cubicBezTo>
                <a:close/>
                <a:moveTo>
                  <a:pt x="152400" y="647700"/>
                </a:moveTo>
                <a:lnTo>
                  <a:pt x="342900" y="647700"/>
                </a:lnTo>
                <a:cubicBezTo>
                  <a:pt x="359093" y="647700"/>
                  <a:pt x="371475" y="660083"/>
                  <a:pt x="371475" y="676275"/>
                </a:cubicBezTo>
                <a:cubicBezTo>
                  <a:pt x="371475" y="692467"/>
                  <a:pt x="359093" y="704850"/>
                  <a:pt x="342900" y="704850"/>
                </a:cubicBezTo>
                <a:lnTo>
                  <a:pt x="152400" y="704850"/>
                </a:lnTo>
                <a:cubicBezTo>
                  <a:pt x="136207" y="704850"/>
                  <a:pt x="123825" y="692467"/>
                  <a:pt x="123825" y="676275"/>
                </a:cubicBezTo>
                <a:cubicBezTo>
                  <a:pt x="123825" y="660083"/>
                  <a:pt x="136207" y="647700"/>
                  <a:pt x="152400" y="647700"/>
                </a:cubicBezTo>
                <a:close/>
                <a:moveTo>
                  <a:pt x="152400" y="552450"/>
                </a:moveTo>
                <a:lnTo>
                  <a:pt x="342900" y="552450"/>
                </a:lnTo>
                <a:cubicBezTo>
                  <a:pt x="359093" y="552450"/>
                  <a:pt x="371475" y="564833"/>
                  <a:pt x="371475" y="581025"/>
                </a:cubicBezTo>
                <a:cubicBezTo>
                  <a:pt x="371475" y="597217"/>
                  <a:pt x="359093" y="609600"/>
                  <a:pt x="342900" y="609600"/>
                </a:cubicBezTo>
                <a:lnTo>
                  <a:pt x="152400" y="609600"/>
                </a:lnTo>
                <a:cubicBezTo>
                  <a:pt x="136207" y="609600"/>
                  <a:pt x="123825" y="597217"/>
                  <a:pt x="123825" y="581025"/>
                </a:cubicBezTo>
                <a:cubicBezTo>
                  <a:pt x="123825" y="564833"/>
                  <a:pt x="136207" y="552450"/>
                  <a:pt x="152400" y="552450"/>
                </a:cubicBezTo>
                <a:close/>
                <a:moveTo>
                  <a:pt x="248602" y="56197"/>
                </a:moveTo>
                <a:cubicBezTo>
                  <a:pt x="144780" y="57150"/>
                  <a:pt x="60007" y="140970"/>
                  <a:pt x="58103" y="244793"/>
                </a:cubicBezTo>
                <a:lnTo>
                  <a:pt x="58103" y="252413"/>
                </a:lnTo>
                <a:cubicBezTo>
                  <a:pt x="59055" y="275273"/>
                  <a:pt x="62865" y="298133"/>
                  <a:pt x="71438" y="319088"/>
                </a:cubicBezTo>
                <a:cubicBezTo>
                  <a:pt x="79057" y="338138"/>
                  <a:pt x="90488" y="356235"/>
                  <a:pt x="103823" y="371475"/>
                </a:cubicBezTo>
                <a:cubicBezTo>
                  <a:pt x="124777" y="398145"/>
                  <a:pt x="143827" y="426720"/>
                  <a:pt x="159068" y="457200"/>
                </a:cubicBezTo>
                <a:lnTo>
                  <a:pt x="247650" y="457200"/>
                </a:lnTo>
                <a:lnTo>
                  <a:pt x="337185" y="457200"/>
                </a:lnTo>
                <a:cubicBezTo>
                  <a:pt x="351473" y="426720"/>
                  <a:pt x="370523" y="398145"/>
                  <a:pt x="392430" y="371475"/>
                </a:cubicBezTo>
                <a:cubicBezTo>
                  <a:pt x="406717" y="356235"/>
                  <a:pt x="417195" y="338138"/>
                  <a:pt x="424815" y="319088"/>
                </a:cubicBezTo>
                <a:cubicBezTo>
                  <a:pt x="432435" y="298133"/>
                  <a:pt x="437198" y="275273"/>
                  <a:pt x="438150" y="252413"/>
                </a:cubicBezTo>
                <a:lnTo>
                  <a:pt x="439103" y="252413"/>
                </a:lnTo>
                <a:lnTo>
                  <a:pt x="439103" y="244793"/>
                </a:lnTo>
                <a:cubicBezTo>
                  <a:pt x="437198" y="140018"/>
                  <a:pt x="352425" y="57150"/>
                  <a:pt x="248602" y="56197"/>
                </a:cubicBezTo>
                <a:close/>
                <a:moveTo>
                  <a:pt x="247650" y="0"/>
                </a:moveTo>
                <a:cubicBezTo>
                  <a:pt x="382905" y="952"/>
                  <a:pt x="492442" y="109538"/>
                  <a:pt x="495300" y="244793"/>
                </a:cubicBezTo>
                <a:lnTo>
                  <a:pt x="495300" y="253365"/>
                </a:lnTo>
                <a:cubicBezTo>
                  <a:pt x="494348" y="282893"/>
                  <a:pt x="488633" y="311468"/>
                  <a:pt x="478155" y="339090"/>
                </a:cubicBezTo>
                <a:cubicBezTo>
                  <a:pt x="468630" y="364808"/>
                  <a:pt x="453390" y="388620"/>
                  <a:pt x="435292" y="409575"/>
                </a:cubicBezTo>
                <a:cubicBezTo>
                  <a:pt x="412433" y="434340"/>
                  <a:pt x="387668" y="482918"/>
                  <a:pt x="377190" y="503873"/>
                </a:cubicBezTo>
                <a:cubicBezTo>
                  <a:pt x="374333" y="510540"/>
                  <a:pt x="367665" y="514350"/>
                  <a:pt x="360045" y="514350"/>
                </a:cubicBezTo>
                <a:lnTo>
                  <a:pt x="135255" y="514350"/>
                </a:lnTo>
                <a:cubicBezTo>
                  <a:pt x="127635" y="514350"/>
                  <a:pt x="120968" y="510540"/>
                  <a:pt x="118110" y="503873"/>
                </a:cubicBezTo>
                <a:cubicBezTo>
                  <a:pt x="107632" y="482918"/>
                  <a:pt x="82868" y="434340"/>
                  <a:pt x="60007" y="409575"/>
                </a:cubicBezTo>
                <a:cubicBezTo>
                  <a:pt x="41910" y="388620"/>
                  <a:pt x="27622" y="364808"/>
                  <a:pt x="17145" y="339090"/>
                </a:cubicBezTo>
                <a:cubicBezTo>
                  <a:pt x="6668" y="311468"/>
                  <a:pt x="953" y="282893"/>
                  <a:pt x="0" y="253365"/>
                </a:cubicBezTo>
                <a:lnTo>
                  <a:pt x="0" y="244793"/>
                </a:lnTo>
                <a:cubicBezTo>
                  <a:pt x="2857" y="109538"/>
                  <a:pt x="112395" y="952"/>
                  <a:pt x="2476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8" name="Graphic 108" descr="Puzzle">
            <a:extLst>
              <a:ext uri="{FF2B5EF4-FFF2-40B4-BE49-F238E27FC236}">
                <a16:creationId xmlns:a16="http://schemas.microsoft.com/office/drawing/2014/main" id="{326D06C7-E59C-4892-9F38-0BED733A5DBB}"/>
              </a:ext>
            </a:extLst>
          </p:cNvPr>
          <p:cNvSpPr/>
          <p:nvPr/>
        </p:nvSpPr>
        <p:spPr>
          <a:xfrm>
            <a:off x="6693500" y="5021368"/>
            <a:ext cx="571500" cy="5715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9" name="Freeform: Shape 113">
            <a:extLst>
              <a:ext uri="{FF2B5EF4-FFF2-40B4-BE49-F238E27FC236}">
                <a16:creationId xmlns:a16="http://schemas.microsoft.com/office/drawing/2014/main" id="{7E53787D-77C1-4640-9845-C46691B1ACED}"/>
              </a:ext>
            </a:extLst>
          </p:cNvPr>
          <p:cNvSpPr/>
          <p:nvPr/>
        </p:nvSpPr>
        <p:spPr>
          <a:xfrm>
            <a:off x="5141914" y="3330251"/>
            <a:ext cx="575354" cy="573403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40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40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7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40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40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40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6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40" name="Freeform: Shape 111">
            <a:extLst>
              <a:ext uri="{FF2B5EF4-FFF2-40B4-BE49-F238E27FC236}">
                <a16:creationId xmlns:a16="http://schemas.microsoft.com/office/drawing/2014/main" id="{2397FD7D-CB76-4AF5-8798-46591BCF6828}"/>
              </a:ext>
            </a:extLst>
          </p:cNvPr>
          <p:cNvSpPr/>
          <p:nvPr/>
        </p:nvSpPr>
        <p:spPr>
          <a:xfrm>
            <a:off x="6679212" y="3371529"/>
            <a:ext cx="600075" cy="374333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7ADADF01-032C-42FB-9179-DA52CE7C190B}"/>
              </a:ext>
            </a:extLst>
          </p:cNvPr>
          <p:cNvSpPr/>
          <p:nvPr/>
        </p:nvSpPr>
        <p:spPr>
          <a:xfrm>
            <a:off x="6246713" y="2867756"/>
            <a:ext cx="241589" cy="14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80" y="21600"/>
                </a:moveTo>
                <a:lnTo>
                  <a:pt x="21600" y="19082"/>
                </a:lnTo>
                <a:lnTo>
                  <a:pt x="2107" y="0"/>
                </a:lnTo>
                <a:cubicBezTo>
                  <a:pt x="764" y="437"/>
                  <a:pt x="0" y="926"/>
                  <a:pt x="0" y="1452"/>
                </a:cubicBezTo>
                <a:lnTo>
                  <a:pt x="0" y="19285"/>
                </a:lnTo>
                <a:cubicBezTo>
                  <a:pt x="0" y="20190"/>
                  <a:pt x="2292" y="21010"/>
                  <a:pt x="5980" y="216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7311005F-B591-4752-B505-68BEA6D5D1AF}"/>
              </a:ext>
            </a:extLst>
          </p:cNvPr>
          <p:cNvSpPr/>
          <p:nvPr/>
        </p:nvSpPr>
        <p:spPr>
          <a:xfrm>
            <a:off x="5895285" y="2867996"/>
            <a:ext cx="241589" cy="14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20" y="21600"/>
                </a:moveTo>
                <a:lnTo>
                  <a:pt x="0" y="19082"/>
                </a:lnTo>
                <a:lnTo>
                  <a:pt x="19493" y="0"/>
                </a:lnTo>
                <a:cubicBezTo>
                  <a:pt x="20836" y="437"/>
                  <a:pt x="21600" y="926"/>
                  <a:pt x="21600" y="1452"/>
                </a:cubicBezTo>
                <a:lnTo>
                  <a:pt x="21600" y="19285"/>
                </a:lnTo>
                <a:cubicBezTo>
                  <a:pt x="21600" y="20190"/>
                  <a:pt x="19308" y="21010"/>
                  <a:pt x="15620" y="216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C6722D73-703D-4F78-A51A-A764330DCAF3}"/>
              </a:ext>
            </a:extLst>
          </p:cNvPr>
          <p:cNvSpPr/>
          <p:nvPr/>
        </p:nvSpPr>
        <p:spPr>
          <a:xfrm>
            <a:off x="4582347" y="4191459"/>
            <a:ext cx="1488377" cy="24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659"/>
                </a:moveTo>
                <a:cubicBezTo>
                  <a:pt x="21001" y="19329"/>
                  <a:pt x="20176" y="21600"/>
                  <a:pt x="19266" y="21600"/>
                </a:cubicBezTo>
                <a:lnTo>
                  <a:pt x="1368" y="21310"/>
                </a:lnTo>
                <a:cubicBezTo>
                  <a:pt x="876" y="21310"/>
                  <a:pt x="415" y="20623"/>
                  <a:pt x="0" y="19435"/>
                </a:cubicBezTo>
                <a:lnTo>
                  <a:pt x="19060" y="0"/>
                </a:lnTo>
                <a:lnTo>
                  <a:pt x="21600" y="15659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0C12262F-FEB3-4201-8EB2-A6B4874C3FEF}"/>
              </a:ext>
            </a:extLst>
          </p:cNvPr>
          <p:cNvSpPr/>
          <p:nvPr/>
        </p:nvSpPr>
        <p:spPr>
          <a:xfrm>
            <a:off x="5895285" y="4604535"/>
            <a:ext cx="241589" cy="14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20" y="0"/>
                </a:moveTo>
                <a:lnTo>
                  <a:pt x="0" y="2518"/>
                </a:lnTo>
                <a:lnTo>
                  <a:pt x="19493" y="21600"/>
                </a:lnTo>
                <a:cubicBezTo>
                  <a:pt x="20836" y="21163"/>
                  <a:pt x="21600" y="20674"/>
                  <a:pt x="21600" y="20148"/>
                </a:cubicBezTo>
                <a:lnTo>
                  <a:pt x="21600" y="2315"/>
                </a:lnTo>
                <a:cubicBezTo>
                  <a:pt x="21600" y="1410"/>
                  <a:pt x="19308" y="590"/>
                  <a:pt x="15620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8E68C08A-4C88-49F9-9FE2-087655183B88}"/>
              </a:ext>
            </a:extLst>
          </p:cNvPr>
          <p:cNvSpPr/>
          <p:nvPr/>
        </p:nvSpPr>
        <p:spPr>
          <a:xfrm>
            <a:off x="4580739" y="4538469"/>
            <a:ext cx="1488377" cy="24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941"/>
                </a:moveTo>
                <a:cubicBezTo>
                  <a:pt x="21001" y="2271"/>
                  <a:pt x="20176" y="0"/>
                  <a:pt x="19266" y="0"/>
                </a:cubicBezTo>
                <a:lnTo>
                  <a:pt x="1368" y="290"/>
                </a:lnTo>
                <a:cubicBezTo>
                  <a:pt x="876" y="290"/>
                  <a:pt x="415" y="977"/>
                  <a:pt x="0" y="2165"/>
                </a:cubicBezTo>
                <a:lnTo>
                  <a:pt x="19060" y="21600"/>
                </a:lnTo>
                <a:lnTo>
                  <a:pt x="21600" y="594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78C07EA1-8ECA-47E8-A366-F5414C77AEE8}"/>
              </a:ext>
            </a:extLst>
          </p:cNvPr>
          <p:cNvSpPr/>
          <p:nvPr/>
        </p:nvSpPr>
        <p:spPr>
          <a:xfrm>
            <a:off x="6246393" y="4604535"/>
            <a:ext cx="241589" cy="14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80" y="0"/>
                </a:moveTo>
                <a:lnTo>
                  <a:pt x="21600" y="2518"/>
                </a:lnTo>
                <a:lnTo>
                  <a:pt x="2107" y="21600"/>
                </a:lnTo>
                <a:cubicBezTo>
                  <a:pt x="764" y="21163"/>
                  <a:pt x="0" y="20674"/>
                  <a:pt x="0" y="20148"/>
                </a:cubicBezTo>
                <a:lnTo>
                  <a:pt x="0" y="2315"/>
                </a:lnTo>
                <a:cubicBezTo>
                  <a:pt x="0" y="1410"/>
                  <a:pt x="2292" y="590"/>
                  <a:pt x="5980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9B085100-754C-476B-BA3D-D9A73DAAA7D2}"/>
              </a:ext>
            </a:extLst>
          </p:cNvPr>
          <p:cNvSpPr/>
          <p:nvPr/>
        </p:nvSpPr>
        <p:spPr>
          <a:xfrm>
            <a:off x="6314152" y="4538467"/>
            <a:ext cx="1488377" cy="24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941"/>
                </a:moveTo>
                <a:cubicBezTo>
                  <a:pt x="599" y="2271"/>
                  <a:pt x="1424" y="0"/>
                  <a:pt x="2334" y="0"/>
                </a:cubicBezTo>
                <a:lnTo>
                  <a:pt x="20232" y="290"/>
                </a:lnTo>
                <a:cubicBezTo>
                  <a:pt x="20724" y="290"/>
                  <a:pt x="21185" y="977"/>
                  <a:pt x="21600" y="2165"/>
                </a:cubicBezTo>
                <a:lnTo>
                  <a:pt x="2540" y="21600"/>
                </a:lnTo>
                <a:lnTo>
                  <a:pt x="0" y="594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7E842B7A-7455-4C4C-B206-AEDE5AE8E710}"/>
              </a:ext>
            </a:extLst>
          </p:cNvPr>
          <p:cNvSpPr/>
          <p:nvPr/>
        </p:nvSpPr>
        <p:spPr>
          <a:xfrm>
            <a:off x="6312366" y="4191459"/>
            <a:ext cx="1488377" cy="24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59"/>
                </a:moveTo>
                <a:cubicBezTo>
                  <a:pt x="599" y="19329"/>
                  <a:pt x="1424" y="21600"/>
                  <a:pt x="2334" y="21600"/>
                </a:cubicBezTo>
                <a:lnTo>
                  <a:pt x="20232" y="21310"/>
                </a:lnTo>
                <a:cubicBezTo>
                  <a:pt x="20724" y="21310"/>
                  <a:pt x="21185" y="20623"/>
                  <a:pt x="21600" y="19435"/>
                </a:cubicBezTo>
                <a:lnTo>
                  <a:pt x="2540" y="0"/>
                </a:lnTo>
                <a:lnTo>
                  <a:pt x="0" y="15659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5">
            <a:extLst>
              <a:ext uri="{FF2B5EF4-FFF2-40B4-BE49-F238E27FC236}">
                <a16:creationId xmlns:a16="http://schemas.microsoft.com/office/drawing/2014/main" id="{4BE696D2-D98A-4088-9621-5BF36F7F9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4" y="911191"/>
            <a:ext cx="3730555" cy="7694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4400" b="1" cap="all" noProof="1" smtClean="0">
                <a:solidFill>
                  <a:schemeClr val="bg1"/>
                </a:solidFill>
              </a:rPr>
              <a:t>creatividad</a:t>
            </a:r>
            <a:endParaRPr lang="en-US" sz="4400" b="1" cap="all" noProof="1">
              <a:solidFill>
                <a:schemeClr val="bg1"/>
              </a:solidFill>
            </a:endParaRPr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8C14B19B-1B51-413F-A952-A538E880226C}"/>
              </a:ext>
            </a:extLst>
          </p:cNvPr>
          <p:cNvSpPr/>
          <p:nvPr/>
        </p:nvSpPr>
        <p:spPr bwMode="auto">
          <a:xfrm>
            <a:off x="4614196" y="4848578"/>
            <a:ext cx="1431070" cy="1367366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2">
            <a:extLst>
              <a:ext uri="{FF2B5EF4-FFF2-40B4-BE49-F238E27FC236}">
                <a16:creationId xmlns:a16="http://schemas.microsoft.com/office/drawing/2014/main" id="{BAA68AF9-4B2C-43F1-AF7C-AC1A74B9DE89}"/>
              </a:ext>
            </a:extLst>
          </p:cNvPr>
          <p:cNvSpPr/>
          <p:nvPr/>
        </p:nvSpPr>
        <p:spPr bwMode="auto">
          <a:xfrm>
            <a:off x="5627396" y="4035260"/>
            <a:ext cx="1431070" cy="1367366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FB14ECC4-DBA1-42D0-9198-CC1BDA449864}"/>
              </a:ext>
            </a:extLst>
          </p:cNvPr>
          <p:cNvSpPr/>
          <p:nvPr/>
        </p:nvSpPr>
        <p:spPr bwMode="auto">
          <a:xfrm>
            <a:off x="6640597" y="3219133"/>
            <a:ext cx="1431070" cy="1367366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64">
            <a:extLst>
              <a:ext uri="{FF2B5EF4-FFF2-40B4-BE49-F238E27FC236}">
                <a16:creationId xmlns:a16="http://schemas.microsoft.com/office/drawing/2014/main" id="{6E8C75B4-A4DF-4E58-97A0-AC90009CBF34}"/>
              </a:ext>
            </a:extLst>
          </p:cNvPr>
          <p:cNvSpPr/>
          <p:nvPr/>
        </p:nvSpPr>
        <p:spPr bwMode="auto">
          <a:xfrm>
            <a:off x="6661105" y="1893948"/>
            <a:ext cx="2403107" cy="1860967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71">
            <a:extLst>
              <a:ext uri="{FF2B5EF4-FFF2-40B4-BE49-F238E27FC236}">
                <a16:creationId xmlns:a16="http://schemas.microsoft.com/office/drawing/2014/main" id="{3E57D332-7F15-4FEC-A502-99FF564FB274}"/>
              </a:ext>
            </a:extLst>
          </p:cNvPr>
          <p:cNvSpPr/>
          <p:nvPr/>
        </p:nvSpPr>
        <p:spPr>
          <a:xfrm>
            <a:off x="5104946" y="5152292"/>
            <a:ext cx="414898" cy="636736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72">
            <a:extLst>
              <a:ext uri="{FF2B5EF4-FFF2-40B4-BE49-F238E27FC236}">
                <a16:creationId xmlns:a16="http://schemas.microsoft.com/office/drawing/2014/main" id="{70C965D9-C621-4DE7-8A86-DC591A2FF500}"/>
              </a:ext>
            </a:extLst>
          </p:cNvPr>
          <p:cNvSpPr/>
          <p:nvPr/>
        </p:nvSpPr>
        <p:spPr>
          <a:xfrm>
            <a:off x="6061203" y="4366373"/>
            <a:ext cx="559138" cy="636735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 descr="Trophy">
            <a:extLst>
              <a:ext uri="{FF2B5EF4-FFF2-40B4-BE49-F238E27FC236}">
                <a16:creationId xmlns:a16="http://schemas.microsoft.com/office/drawing/2014/main" id="{95EE32EF-4EB3-46F4-9575-3461264D6C6A}"/>
              </a:ext>
            </a:extLst>
          </p:cNvPr>
          <p:cNvSpPr/>
          <p:nvPr/>
        </p:nvSpPr>
        <p:spPr>
          <a:xfrm>
            <a:off x="7603521" y="2733861"/>
            <a:ext cx="518273" cy="577504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000D1BAE-4807-4CEC-8650-1102D95A49FE}"/>
              </a:ext>
            </a:extLst>
          </p:cNvPr>
          <p:cNvGrpSpPr/>
          <p:nvPr/>
        </p:nvGrpSpPr>
        <p:grpSpPr>
          <a:xfrm>
            <a:off x="3021977" y="2733861"/>
            <a:ext cx="2912337" cy="1225987"/>
            <a:chOff x="990315" y="2435362"/>
            <a:chExt cx="2937088" cy="1225987"/>
          </a:xfrm>
        </p:grpSpPr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BB1503FC-27E0-48F4-B71A-36596501E066}"/>
                </a:ext>
              </a:extLst>
            </p:cNvPr>
            <p:cNvSpPr txBox="1"/>
            <p:nvPr/>
          </p:nvSpPr>
          <p:spPr>
            <a:xfrm>
              <a:off x="990315" y="24353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/>
                <a:t>Crítico</a:t>
              </a:r>
              <a:endParaRPr lang="en-US" sz="2400" b="1" noProof="1"/>
            </a:p>
          </p:txBody>
        </p:sp>
        <p:sp>
          <p:nvSpPr>
            <p:cNvPr id="16" name="TextBox 77">
              <a:extLst>
                <a:ext uri="{FF2B5EF4-FFF2-40B4-BE49-F238E27FC236}">
                  <a16:creationId xmlns:a16="http://schemas.microsoft.com/office/drawing/2014/main" id="{65FACA96-EF9D-49FE-A9EF-7D94F5782C5F}"/>
                </a:ext>
              </a:extLst>
            </p:cNvPr>
            <p:cNvSpPr txBox="1"/>
            <p:nvPr/>
          </p:nvSpPr>
          <p:spPr>
            <a:xfrm>
              <a:off x="998110" y="283035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 critico intenta evitar problemas y comprobar la viabilidad de la idea.</a:t>
              </a:r>
            </a:p>
            <a:p>
              <a:pPr algn="just"/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Criticar es construer, evaluar el plan y trabajar en lo que haga flata.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866B39C1-1C54-4CE9-8B29-7F794AFB9FAC}"/>
              </a:ext>
            </a:extLst>
          </p:cNvPr>
          <p:cNvGrpSpPr/>
          <p:nvPr/>
        </p:nvGrpSpPr>
        <p:grpSpPr>
          <a:xfrm>
            <a:off x="6073316" y="3048271"/>
            <a:ext cx="715126" cy="935254"/>
            <a:chOff x="7468299" y="1280503"/>
            <a:chExt cx="1265859" cy="1282002"/>
          </a:xfrm>
        </p:grpSpPr>
        <p:cxnSp>
          <p:nvCxnSpPr>
            <p:cNvPr id="18" name="Straight Connector 79">
              <a:extLst>
                <a:ext uri="{FF2B5EF4-FFF2-40B4-BE49-F238E27FC236}">
                  <a16:creationId xmlns:a16="http://schemas.microsoft.com/office/drawing/2014/main" id="{F6F0A10C-734C-41F6-8E6A-7807FB3F1CC3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0">
              <a:extLst>
                <a:ext uri="{FF2B5EF4-FFF2-40B4-BE49-F238E27FC236}">
                  <a16:creationId xmlns:a16="http://schemas.microsoft.com/office/drawing/2014/main" id="{7DD154BB-E521-4413-8CA7-821ABB3D7A8C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8661321" y="1280503"/>
              <a:ext cx="0" cy="12010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81">
              <a:extLst>
                <a:ext uri="{FF2B5EF4-FFF2-40B4-BE49-F238E27FC236}">
                  <a16:creationId xmlns:a16="http://schemas.microsoft.com/office/drawing/2014/main" id="{CAC2F43F-4EC3-48D9-8284-EB3128EC0B85}"/>
                </a:ext>
              </a:extLst>
            </p:cNvPr>
            <p:cNvSpPr/>
            <p:nvPr/>
          </p:nvSpPr>
          <p:spPr>
            <a:xfrm>
              <a:off x="8588484" y="2481542"/>
              <a:ext cx="145674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BFEA7F44-44A2-42A2-9D4E-B3C100D6F901}"/>
              </a:ext>
            </a:extLst>
          </p:cNvPr>
          <p:cNvGrpSpPr/>
          <p:nvPr/>
        </p:nvGrpSpPr>
        <p:grpSpPr>
          <a:xfrm>
            <a:off x="588355" y="5402626"/>
            <a:ext cx="2976783" cy="1225987"/>
            <a:chOff x="5820703" y="5231962"/>
            <a:chExt cx="2976783" cy="1225987"/>
          </a:xfrm>
        </p:grpSpPr>
        <p:sp>
          <p:nvSpPr>
            <p:cNvPr id="29" name="TextBox 90">
              <a:extLst>
                <a:ext uri="{FF2B5EF4-FFF2-40B4-BE49-F238E27FC236}">
                  <a16:creationId xmlns:a16="http://schemas.microsoft.com/office/drawing/2014/main" id="{3706EF2F-079C-4699-9FDA-43D773A5A7A6}"/>
                </a:ext>
              </a:extLst>
            </p:cNvPr>
            <p:cNvSpPr txBox="1"/>
            <p:nvPr/>
          </p:nvSpPr>
          <p:spPr>
            <a:xfrm>
              <a:off x="5860398" y="5231962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/>
                <a:t>Soñador</a:t>
              </a:r>
              <a:endParaRPr lang="en-US" sz="2400" b="1" noProof="1"/>
            </a:p>
          </p:txBody>
        </p:sp>
        <p:sp>
          <p:nvSpPr>
            <p:cNvPr id="30" name="TextBox 91">
              <a:extLst>
                <a:ext uri="{FF2B5EF4-FFF2-40B4-BE49-F238E27FC236}">
                  <a16:creationId xmlns:a16="http://schemas.microsoft.com/office/drawing/2014/main" id="{A9ABE3EF-6D35-4266-AE6D-C3E39466BAF0}"/>
                </a:ext>
              </a:extLst>
            </p:cNvPr>
            <p:cNvSpPr txBox="1"/>
            <p:nvPr/>
          </p:nvSpPr>
          <p:spPr>
            <a:xfrm>
              <a:off x="5820703" y="5626952"/>
              <a:ext cx="297678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 soñador cree que todo es posible.</a:t>
              </a:r>
            </a:p>
            <a:p>
              <a:pPr algn="just"/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oñar es dar rienda suelta a las ideas, generar posibilidades, imaginar y specular.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92">
            <a:extLst>
              <a:ext uri="{FF2B5EF4-FFF2-40B4-BE49-F238E27FC236}">
                <a16:creationId xmlns:a16="http://schemas.microsoft.com/office/drawing/2014/main" id="{B7EE886B-654A-477E-9D88-EDEA05CD7853}"/>
              </a:ext>
            </a:extLst>
          </p:cNvPr>
          <p:cNvGrpSpPr/>
          <p:nvPr/>
        </p:nvGrpSpPr>
        <p:grpSpPr>
          <a:xfrm flipV="1">
            <a:off x="3740371" y="5582242"/>
            <a:ext cx="973684" cy="664323"/>
            <a:chOff x="7468299" y="1280503"/>
            <a:chExt cx="1243727" cy="691739"/>
          </a:xfrm>
        </p:grpSpPr>
        <p:cxnSp>
          <p:nvCxnSpPr>
            <p:cNvPr id="32" name="Straight Connector 93">
              <a:extLst>
                <a:ext uri="{FF2B5EF4-FFF2-40B4-BE49-F238E27FC236}">
                  <a16:creationId xmlns:a16="http://schemas.microsoft.com/office/drawing/2014/main" id="{329BB8B2-5F8A-48D2-97D3-0E4D04CBE845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94">
              <a:extLst>
                <a:ext uri="{FF2B5EF4-FFF2-40B4-BE49-F238E27FC236}">
                  <a16:creationId xmlns:a16="http://schemas.microsoft.com/office/drawing/2014/main" id="{25A0B340-8ACB-4737-9E07-BAFEBC04FB23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95">
              <a:extLst>
                <a:ext uri="{FF2B5EF4-FFF2-40B4-BE49-F238E27FC236}">
                  <a16:creationId xmlns:a16="http://schemas.microsoft.com/office/drawing/2014/main" id="{E13A5A38-A59B-4609-985F-939CC3DA0F3A}"/>
                </a:ext>
              </a:extLst>
            </p:cNvPr>
            <p:cNvSpPr/>
            <p:nvPr/>
          </p:nvSpPr>
          <p:spPr>
            <a:xfrm>
              <a:off x="8610620" y="1891279"/>
              <a:ext cx="101406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35" name="Group 9">
            <a:extLst>
              <a:ext uri="{FF2B5EF4-FFF2-40B4-BE49-F238E27FC236}">
                <a16:creationId xmlns:a16="http://schemas.microsoft.com/office/drawing/2014/main" id="{B62DB144-F354-4BA5-B127-9272B98C871B}"/>
              </a:ext>
            </a:extLst>
          </p:cNvPr>
          <p:cNvGrpSpPr/>
          <p:nvPr/>
        </p:nvGrpSpPr>
        <p:grpSpPr>
          <a:xfrm>
            <a:off x="7603521" y="5152292"/>
            <a:ext cx="3986370" cy="1225987"/>
            <a:chOff x="7213119" y="3621446"/>
            <a:chExt cx="2265422" cy="1225987"/>
          </a:xfrm>
        </p:grpSpPr>
        <p:sp>
          <p:nvSpPr>
            <p:cNvPr id="36" name="TextBox 97">
              <a:extLst>
                <a:ext uri="{FF2B5EF4-FFF2-40B4-BE49-F238E27FC236}">
                  <a16:creationId xmlns:a16="http://schemas.microsoft.com/office/drawing/2014/main" id="{1D4F69EB-9B13-463F-9027-05BC944D99A9}"/>
                </a:ext>
              </a:extLst>
            </p:cNvPr>
            <p:cNvSpPr txBox="1"/>
            <p:nvPr/>
          </p:nvSpPr>
          <p:spPr>
            <a:xfrm>
              <a:off x="7213119" y="3621446"/>
              <a:ext cx="1716083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/>
                <a:t>Realista</a:t>
              </a:r>
              <a:endParaRPr lang="en-US" sz="2400" b="1" noProof="1"/>
            </a:p>
          </p:txBody>
        </p:sp>
        <p:sp>
          <p:nvSpPr>
            <p:cNvPr id="37" name="TextBox 98">
              <a:extLst>
                <a:ext uri="{FF2B5EF4-FFF2-40B4-BE49-F238E27FC236}">
                  <a16:creationId xmlns:a16="http://schemas.microsoft.com/office/drawing/2014/main" id="{7F97B3D5-057A-4D34-847B-976F209B9A16}"/>
                </a:ext>
              </a:extLst>
            </p:cNvPr>
            <p:cNvSpPr txBox="1"/>
            <p:nvPr/>
          </p:nvSpPr>
          <p:spPr>
            <a:xfrm>
              <a:off x="7217672" y="4016436"/>
              <a:ext cx="2260869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 realista actua como si la idea fuera possible, pero piensa en las acciones necesarias para lograrlo.</a:t>
              </a:r>
            </a:p>
            <a:p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 realism es transporter las ideas soñadas a la realidad.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Group 99">
            <a:extLst>
              <a:ext uri="{FF2B5EF4-FFF2-40B4-BE49-F238E27FC236}">
                <a16:creationId xmlns:a16="http://schemas.microsoft.com/office/drawing/2014/main" id="{DC438222-DDCF-4281-983B-A57DF30391A1}"/>
              </a:ext>
            </a:extLst>
          </p:cNvPr>
          <p:cNvGrpSpPr/>
          <p:nvPr/>
        </p:nvGrpSpPr>
        <p:grpSpPr>
          <a:xfrm>
            <a:off x="7012098" y="4649390"/>
            <a:ext cx="404095" cy="706644"/>
            <a:chOff x="8380424" y="2864645"/>
            <a:chExt cx="404095" cy="706644"/>
          </a:xfrm>
        </p:grpSpPr>
        <p:cxnSp>
          <p:nvCxnSpPr>
            <p:cNvPr id="39" name="Straight Connector 100">
              <a:extLst>
                <a:ext uri="{FF2B5EF4-FFF2-40B4-BE49-F238E27FC236}">
                  <a16:creationId xmlns:a16="http://schemas.microsoft.com/office/drawing/2014/main" id="{999436FE-7006-4B91-8B59-472E21C8C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29" y="3571289"/>
              <a:ext cx="36729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01">
              <a:extLst>
                <a:ext uri="{FF2B5EF4-FFF2-40B4-BE49-F238E27FC236}">
                  <a16:creationId xmlns:a16="http://schemas.microsoft.com/office/drawing/2014/main" id="{D9AAA65F-8841-4573-B069-0BD3E2D8E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7229" y="2921808"/>
              <a:ext cx="0" cy="64948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102">
              <a:extLst>
                <a:ext uri="{FF2B5EF4-FFF2-40B4-BE49-F238E27FC236}">
                  <a16:creationId xmlns:a16="http://schemas.microsoft.com/office/drawing/2014/main" id="{701C19E4-A9D1-4108-B585-E0A180157D68}"/>
                </a:ext>
              </a:extLst>
            </p:cNvPr>
            <p:cNvSpPr/>
            <p:nvPr/>
          </p:nvSpPr>
          <p:spPr>
            <a:xfrm flipH="1" flipV="1">
              <a:off x="8380424" y="2864645"/>
              <a:ext cx="82296" cy="822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103">
            <a:extLst>
              <a:ext uri="{FF2B5EF4-FFF2-40B4-BE49-F238E27FC236}">
                <a16:creationId xmlns:a16="http://schemas.microsoft.com/office/drawing/2014/main" id="{C59B9C86-0D66-4E2D-A4BD-4A76475D8D63}"/>
              </a:ext>
            </a:extLst>
          </p:cNvPr>
          <p:cNvSpPr/>
          <p:nvPr/>
        </p:nvSpPr>
        <p:spPr>
          <a:xfrm>
            <a:off x="7134240" y="3438105"/>
            <a:ext cx="435896" cy="724873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CuadroTexto 49"/>
          <p:cNvSpPr txBox="1"/>
          <p:nvPr/>
        </p:nvSpPr>
        <p:spPr>
          <a:xfrm rot="19966192">
            <a:off x="5211071" y="575941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La visión </a:t>
            </a:r>
            <a:endParaRPr lang="es-CO" dirty="0"/>
          </a:p>
        </p:txBody>
      </p:sp>
      <p:sp>
        <p:nvSpPr>
          <p:cNvPr id="51" name="CuadroTexto 50"/>
          <p:cNvSpPr txBox="1"/>
          <p:nvPr/>
        </p:nvSpPr>
        <p:spPr>
          <a:xfrm rot="19920598">
            <a:off x="6298415" y="492621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La acción </a:t>
            </a:r>
            <a:endParaRPr lang="es-CO" sz="1400" dirty="0"/>
          </a:p>
        </p:txBody>
      </p:sp>
      <p:sp>
        <p:nvSpPr>
          <p:cNvPr id="52" name="CuadroTexto 51"/>
          <p:cNvSpPr txBox="1"/>
          <p:nvPr/>
        </p:nvSpPr>
        <p:spPr>
          <a:xfrm rot="20051756">
            <a:off x="7271294" y="4116265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La lógica  </a:t>
            </a:r>
            <a:endParaRPr lang="es-CO" sz="1600" dirty="0"/>
          </a:p>
        </p:txBody>
      </p:sp>
      <p:sp>
        <p:nvSpPr>
          <p:cNvPr id="53" name="CuadroTexto 52"/>
          <p:cNvSpPr txBox="1"/>
          <p:nvPr/>
        </p:nvSpPr>
        <p:spPr>
          <a:xfrm rot="3619772">
            <a:off x="7702738" y="2355596"/>
            <a:ext cx="13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Creatividad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04541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924</TotalTime>
  <Words>854</Words>
  <Application>Microsoft Office PowerPoint</Application>
  <PresentationFormat>Panorámica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 3</vt:lpstr>
      <vt:lpstr>Sala de reuniones Ion</vt:lpstr>
      <vt:lpstr>Tema de Office</vt:lpstr>
      <vt:lpstr>1_Tema de Office</vt:lpstr>
      <vt:lpstr>1_Sala de reuniones Ion</vt:lpstr>
      <vt:lpstr>Presentación de PowerPoint</vt:lpstr>
      <vt:lpstr>Red de Promotores Ambientales CAR   Curso virtual  Didáctica de la  Educación  Ambiental Módulo 1 Cap. 4  noviembre de 2020</vt:lpstr>
      <vt:lpstr> Participación comunitaria en la Educación Ambiental. </vt:lpstr>
      <vt:lpstr>Participación </vt:lpstr>
      <vt:lpstr>Participación comunitaria  </vt:lpstr>
      <vt:lpstr>La participación comunitaria permite:</vt:lpstr>
      <vt:lpstr>Características de una organización comunitaria</vt:lpstr>
      <vt:lpstr>Aptitudes y habilidades de un promotor, formador o educador ambiental</vt:lpstr>
      <vt:lpstr>creatividad</vt:lpstr>
      <vt:lpstr>COMUNICACIÓN </vt:lpstr>
      <vt:lpstr>Liderazgo </vt:lpstr>
      <vt:lpstr>Trabajo en equipo</vt:lpstr>
      <vt:lpstr>Algunas características  del promotor ambiental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y recursos didácticos para la formación ambiental.</dc:title>
  <dc:creator>YEIMMY CAROLINA RUIZ CUEVAS</dc:creator>
  <cp:lastModifiedBy>Adelmo Rivera Diaz</cp:lastModifiedBy>
  <cp:revision>68</cp:revision>
  <dcterms:created xsi:type="dcterms:W3CDTF">2019-08-07T00:18:18Z</dcterms:created>
  <dcterms:modified xsi:type="dcterms:W3CDTF">2020-11-10T12:50:27Z</dcterms:modified>
</cp:coreProperties>
</file>