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7"/>
  </p:notesMasterIdLst>
  <p:sldIdLst>
    <p:sldId id="264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98" r:id="rId20"/>
    <p:sldId id="299" r:id="rId21"/>
    <p:sldId id="300" r:id="rId22"/>
    <p:sldId id="301" r:id="rId23"/>
    <p:sldId id="302" r:id="rId24"/>
    <p:sldId id="303" r:id="rId25"/>
    <p:sldId id="304" r:id="rId26"/>
    <p:sldId id="305" r:id="rId27"/>
    <p:sldId id="306" r:id="rId28"/>
    <p:sldId id="307" r:id="rId29"/>
    <p:sldId id="308" r:id="rId30"/>
    <p:sldId id="309" r:id="rId31"/>
    <p:sldId id="310" r:id="rId32"/>
    <p:sldId id="311" r:id="rId33"/>
    <p:sldId id="312" r:id="rId34"/>
    <p:sldId id="313" r:id="rId35"/>
    <p:sldId id="261" r:id="rId36"/>
  </p:sldIdLst>
  <p:sldSz cx="9144000" cy="6858000" type="screen4x3"/>
  <p:notesSz cx="6858000" cy="9144000"/>
  <p:defaultTextStyle>
    <a:defPPr>
      <a:defRPr lang="es-CO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3333CC"/>
    <a:srgbClr val="2CB1F4"/>
    <a:srgbClr val="2EC3F2"/>
    <a:srgbClr val="99CC00"/>
    <a:srgbClr val="C0CC29"/>
    <a:srgbClr val="498E3E"/>
    <a:srgbClr val="4A8253"/>
    <a:srgbClr val="339933"/>
    <a:srgbClr val="5FC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65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4A3D62-5FC1-495E-AE38-285B343CC43C}" type="doc">
      <dgm:prSet loTypeId="urn:microsoft.com/office/officeart/2005/8/layout/radial2" loCatId="relationship" qsTypeId="urn:microsoft.com/office/officeart/2005/8/quickstyle/simple2" qsCatId="simple" csTypeId="urn:microsoft.com/office/officeart/2005/8/colors/colorful3" csCatId="colorful" phldr="1"/>
      <dgm:spPr/>
      <dgm:t>
        <a:bodyPr/>
        <a:lstStyle/>
        <a:p>
          <a:endParaRPr lang="es-CO"/>
        </a:p>
      </dgm:t>
    </dgm:pt>
    <dgm:pt modelId="{010B3972-A054-4FEB-98D6-77FE9BE134B2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es-ES_tradnl" sz="1500" dirty="0" smtClean="0"/>
            <a:t>Normas de</a:t>
          </a:r>
        </a:p>
        <a:p>
          <a:pPr>
            <a:spcAft>
              <a:spcPts val="0"/>
            </a:spcAft>
          </a:pPr>
          <a:r>
            <a:rPr lang="es-ES_tradnl" sz="1500" dirty="0" smtClean="0"/>
            <a:t>Carácter Legal</a:t>
          </a:r>
          <a:endParaRPr lang="es-ES_tradnl" sz="15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63F4399-6EE5-45B7-832C-0ED79391A065}" type="parTrans" cxnId="{D6FCE571-A87B-4A63-8688-8BE2166BF3DA}">
      <dgm:prSet/>
      <dgm:spPr/>
      <dgm:t>
        <a:bodyPr/>
        <a:lstStyle/>
        <a:p>
          <a:endParaRPr lang="es-CO"/>
        </a:p>
      </dgm:t>
    </dgm:pt>
    <dgm:pt modelId="{825ACFBB-9631-4077-AA47-B9071903315A}" type="sibTrans" cxnId="{D6FCE571-A87B-4A63-8688-8BE2166BF3DA}">
      <dgm:prSet/>
      <dgm:spPr/>
      <dgm:t>
        <a:bodyPr/>
        <a:lstStyle/>
        <a:p>
          <a:endParaRPr lang="es-CO"/>
        </a:p>
      </dgm:t>
    </dgm:pt>
    <dgm:pt modelId="{2BD441EC-98C1-4821-847F-1BEF2DF0F1D6}">
      <dgm:prSet custT="1"/>
      <dgm:spPr/>
      <dgm:t>
        <a:bodyPr/>
        <a:lstStyle/>
        <a:p>
          <a:r>
            <a:rPr lang="es-ES_tradnl" sz="1500" dirty="0" smtClean="0"/>
            <a:t>Normas</a:t>
          </a:r>
        </a:p>
        <a:p>
          <a:r>
            <a:rPr lang="es-ES_tradnl" sz="1500" dirty="0" smtClean="0"/>
            <a:t>Reglamentarias</a:t>
          </a:r>
          <a:endParaRPr lang="es-CO" sz="15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917105C-53FB-4911-BCEF-886F4682A47A}" type="parTrans" cxnId="{9A6B098B-3C97-4323-93B4-FBFD31A62D67}">
      <dgm:prSet/>
      <dgm:spPr/>
      <dgm:t>
        <a:bodyPr/>
        <a:lstStyle/>
        <a:p>
          <a:endParaRPr lang="es-CO"/>
        </a:p>
      </dgm:t>
    </dgm:pt>
    <dgm:pt modelId="{175727E6-B2F2-45A1-B746-11BDDB68C6CD}" type="sibTrans" cxnId="{9A6B098B-3C97-4323-93B4-FBFD31A62D67}">
      <dgm:prSet/>
      <dgm:spPr/>
      <dgm:t>
        <a:bodyPr/>
        <a:lstStyle/>
        <a:p>
          <a:endParaRPr lang="es-CO"/>
        </a:p>
      </dgm:t>
    </dgm:pt>
    <dgm:pt modelId="{04AA5BED-7DE6-4B7E-8CB8-DD362E4CAFA7}">
      <dgm:prSet custT="1"/>
      <dgm:spPr/>
      <dgm:t>
        <a:bodyPr/>
        <a:lstStyle/>
        <a:p>
          <a:r>
            <a:rPr lang="es-ES_tradnl" sz="1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Determinantes</a:t>
          </a:r>
        </a:p>
        <a:p>
          <a:r>
            <a:rPr lang="es-ES_tradnl" sz="15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Constitucionales </a:t>
          </a:r>
        </a:p>
        <a:p>
          <a:r>
            <a:rPr lang="es-ES_tradnl" sz="1500" b="1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CPN1991</a:t>
          </a:r>
          <a:endParaRPr lang="es-ES_tradnl" sz="15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4C87D18-0C34-4396-9303-3C51A90BA880}" type="sibTrans" cxnId="{0AA7F9E7-357F-4E87-89C6-F150425161E7}">
      <dgm:prSet/>
      <dgm:spPr/>
      <dgm:t>
        <a:bodyPr/>
        <a:lstStyle/>
        <a:p>
          <a:endParaRPr lang="es-CO"/>
        </a:p>
      </dgm:t>
    </dgm:pt>
    <dgm:pt modelId="{FD7003F1-1FA9-4B4B-8F43-2C78C40EEAAB}" type="parTrans" cxnId="{0AA7F9E7-357F-4E87-89C6-F150425161E7}">
      <dgm:prSet/>
      <dgm:spPr/>
      <dgm:t>
        <a:bodyPr/>
        <a:lstStyle/>
        <a:p>
          <a:endParaRPr lang="es-CO"/>
        </a:p>
      </dgm:t>
    </dgm:pt>
    <dgm:pt modelId="{00B63E91-8A6B-48B4-BAF8-5E34D245E178}" type="pres">
      <dgm:prSet presAssocID="{1B4A3D62-5FC1-495E-AE38-285B343CC43C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F7377FC3-9311-4549-A8B7-B8B1B4D255D3}" type="pres">
      <dgm:prSet presAssocID="{1B4A3D62-5FC1-495E-AE38-285B343CC43C}" presName="cycle" presStyleCnt="0"/>
      <dgm:spPr/>
    </dgm:pt>
    <dgm:pt modelId="{9EF8E8B3-8F1E-4776-B72A-1D06CE7F9789}" type="pres">
      <dgm:prSet presAssocID="{1B4A3D62-5FC1-495E-AE38-285B343CC43C}" presName="centerShape" presStyleCnt="0"/>
      <dgm:spPr/>
    </dgm:pt>
    <dgm:pt modelId="{DDA4F945-074A-4E97-98FE-D3D7704EA020}" type="pres">
      <dgm:prSet presAssocID="{1B4A3D62-5FC1-495E-AE38-285B343CC43C}" presName="connSite" presStyleLbl="node1" presStyleIdx="0" presStyleCnt="4"/>
      <dgm:spPr/>
    </dgm:pt>
    <dgm:pt modelId="{364BC8BA-2D06-40B5-910B-F68E96EDBAF9}" type="pres">
      <dgm:prSet presAssocID="{1B4A3D62-5FC1-495E-AE38-285B343CC43C}" presName="visible" presStyleLbl="node1" presStyleIdx="0" presStyleCnt="4"/>
      <dgm:spPr/>
      <dgm:extLst>
        <a:ext uri="{E40237B7-FDA0-4F09-8148-C483321AD2D9}">
          <dgm14:cNvPr xmlns:dgm14="http://schemas.microsoft.com/office/drawing/2010/diagram" id="0" name="" descr="NORMAS QUE RIGEN  LA GESTIÓN  AMBIENTAL" title="NORMAS QUE RIGEN  LA GESTIÓN  AMBIENTAL"/>
        </a:ext>
      </dgm:extLst>
    </dgm:pt>
    <dgm:pt modelId="{02A4FB46-3FFC-40BC-A2DB-91EE2DB4A3EC}" type="pres">
      <dgm:prSet presAssocID="{FD7003F1-1FA9-4B4B-8F43-2C78C40EEAAB}" presName="Name25" presStyleLbl="parChTrans1D1" presStyleIdx="0" presStyleCnt="3"/>
      <dgm:spPr/>
      <dgm:t>
        <a:bodyPr/>
        <a:lstStyle/>
        <a:p>
          <a:endParaRPr lang="es-CO"/>
        </a:p>
      </dgm:t>
    </dgm:pt>
    <dgm:pt modelId="{42F87F73-2269-4095-8E49-059C78E123DC}" type="pres">
      <dgm:prSet presAssocID="{04AA5BED-7DE6-4B7E-8CB8-DD362E4CAFA7}" presName="node" presStyleCnt="0"/>
      <dgm:spPr/>
    </dgm:pt>
    <dgm:pt modelId="{CEAD9357-442A-4115-8BB7-E7BAA9D0DBE6}" type="pres">
      <dgm:prSet presAssocID="{04AA5BED-7DE6-4B7E-8CB8-DD362E4CAFA7}" presName="parentNode" presStyleLbl="node1" presStyleIdx="1" presStyleCnt="4" custScaleX="136392" custScaleY="103321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8E0915BE-0829-4C1F-BBB4-D4A7996F5176}" type="pres">
      <dgm:prSet presAssocID="{04AA5BED-7DE6-4B7E-8CB8-DD362E4CAFA7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91E083C4-519C-471A-A3D7-FC3E7F4272D4}" type="pres">
      <dgm:prSet presAssocID="{763F4399-6EE5-45B7-832C-0ED79391A065}" presName="Name25" presStyleLbl="parChTrans1D1" presStyleIdx="1" presStyleCnt="3"/>
      <dgm:spPr/>
      <dgm:t>
        <a:bodyPr/>
        <a:lstStyle/>
        <a:p>
          <a:endParaRPr lang="es-CO"/>
        </a:p>
      </dgm:t>
    </dgm:pt>
    <dgm:pt modelId="{F672C68D-3A5D-49E6-9859-85C4C0436399}" type="pres">
      <dgm:prSet presAssocID="{010B3972-A054-4FEB-98D6-77FE9BE134B2}" presName="node" presStyleCnt="0"/>
      <dgm:spPr/>
    </dgm:pt>
    <dgm:pt modelId="{3F0A5E7C-5BBB-4D77-AD80-F5B5F37184A0}" type="pres">
      <dgm:prSet presAssocID="{010B3972-A054-4FEB-98D6-77FE9BE134B2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21FB92CD-5646-4F83-8492-9B1818272A0C}" type="pres">
      <dgm:prSet presAssocID="{010B3972-A054-4FEB-98D6-77FE9BE134B2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46A26644-25B3-42A3-ACCC-1B8107852F52}" type="pres">
      <dgm:prSet presAssocID="{7917105C-53FB-4911-BCEF-886F4682A47A}" presName="Name25" presStyleLbl="parChTrans1D1" presStyleIdx="2" presStyleCnt="3"/>
      <dgm:spPr/>
      <dgm:t>
        <a:bodyPr/>
        <a:lstStyle/>
        <a:p>
          <a:endParaRPr lang="es-CO"/>
        </a:p>
      </dgm:t>
    </dgm:pt>
    <dgm:pt modelId="{BD7BC2B5-DCBE-4C86-A36C-B8D9256D1624}" type="pres">
      <dgm:prSet presAssocID="{2BD441EC-98C1-4821-847F-1BEF2DF0F1D6}" presName="node" presStyleCnt="0"/>
      <dgm:spPr/>
    </dgm:pt>
    <dgm:pt modelId="{F9ED06C2-FC34-4E3A-B5B5-CA31633EE21C}" type="pres">
      <dgm:prSet presAssocID="{2BD441EC-98C1-4821-847F-1BEF2DF0F1D6}" presName="parentNode" presStyleLbl="node1" presStyleIdx="3" presStyleCnt="4" custScaleX="126888" custScaleY="101870" custLinFactNeighborX="10581" custLinFactNeighborY="5471">
        <dgm:presLayoutVars>
          <dgm:chMax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40848231-A3A3-4469-B7AA-905A079D5AA7}" type="pres">
      <dgm:prSet presAssocID="{2BD441EC-98C1-4821-847F-1BEF2DF0F1D6}" presName="childNode" presStyleLbl="revTx" presStyleIdx="0" presStyleCnt="0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594ECCFE-267F-4E81-8EF4-29D5AF247C6B}" type="presOf" srcId="{7917105C-53FB-4911-BCEF-886F4682A47A}" destId="{46A26644-25B3-42A3-ACCC-1B8107852F52}" srcOrd="0" destOrd="0" presId="urn:microsoft.com/office/officeart/2005/8/layout/radial2"/>
    <dgm:cxn modelId="{9A6B098B-3C97-4323-93B4-FBFD31A62D67}" srcId="{1B4A3D62-5FC1-495E-AE38-285B343CC43C}" destId="{2BD441EC-98C1-4821-847F-1BEF2DF0F1D6}" srcOrd="2" destOrd="0" parTransId="{7917105C-53FB-4911-BCEF-886F4682A47A}" sibTransId="{175727E6-B2F2-45A1-B746-11BDDB68C6CD}"/>
    <dgm:cxn modelId="{A8A4D126-7E73-4BCC-878E-4659BE8305D9}" type="presOf" srcId="{04AA5BED-7DE6-4B7E-8CB8-DD362E4CAFA7}" destId="{CEAD9357-442A-4115-8BB7-E7BAA9D0DBE6}" srcOrd="0" destOrd="0" presId="urn:microsoft.com/office/officeart/2005/8/layout/radial2"/>
    <dgm:cxn modelId="{9DF82961-71E8-4124-A698-C1D01CDF640E}" type="presOf" srcId="{010B3972-A054-4FEB-98D6-77FE9BE134B2}" destId="{3F0A5E7C-5BBB-4D77-AD80-F5B5F37184A0}" srcOrd="0" destOrd="0" presId="urn:microsoft.com/office/officeart/2005/8/layout/radial2"/>
    <dgm:cxn modelId="{DDFA3DB0-668D-420A-9B6A-70D7045BB85B}" type="presOf" srcId="{2BD441EC-98C1-4821-847F-1BEF2DF0F1D6}" destId="{F9ED06C2-FC34-4E3A-B5B5-CA31633EE21C}" srcOrd="0" destOrd="0" presId="urn:microsoft.com/office/officeart/2005/8/layout/radial2"/>
    <dgm:cxn modelId="{0AA7F9E7-357F-4E87-89C6-F150425161E7}" srcId="{1B4A3D62-5FC1-495E-AE38-285B343CC43C}" destId="{04AA5BED-7DE6-4B7E-8CB8-DD362E4CAFA7}" srcOrd="0" destOrd="0" parTransId="{FD7003F1-1FA9-4B4B-8F43-2C78C40EEAAB}" sibTransId="{54C87D18-0C34-4396-9303-3C51A90BA880}"/>
    <dgm:cxn modelId="{F43B5FFC-B503-496E-97B7-E1F9D846D500}" type="presOf" srcId="{1B4A3D62-5FC1-495E-AE38-285B343CC43C}" destId="{00B63E91-8A6B-48B4-BAF8-5E34D245E178}" srcOrd="0" destOrd="0" presId="urn:microsoft.com/office/officeart/2005/8/layout/radial2"/>
    <dgm:cxn modelId="{D6FCE571-A87B-4A63-8688-8BE2166BF3DA}" srcId="{1B4A3D62-5FC1-495E-AE38-285B343CC43C}" destId="{010B3972-A054-4FEB-98D6-77FE9BE134B2}" srcOrd="1" destOrd="0" parTransId="{763F4399-6EE5-45B7-832C-0ED79391A065}" sibTransId="{825ACFBB-9631-4077-AA47-B9071903315A}"/>
    <dgm:cxn modelId="{B234028A-5159-49EA-A144-0BFE9A261FCA}" type="presOf" srcId="{FD7003F1-1FA9-4B4B-8F43-2C78C40EEAAB}" destId="{02A4FB46-3FFC-40BC-A2DB-91EE2DB4A3EC}" srcOrd="0" destOrd="0" presId="urn:microsoft.com/office/officeart/2005/8/layout/radial2"/>
    <dgm:cxn modelId="{803A5B71-8CCC-4F47-8DD8-DCD5ED83CC9E}" type="presOf" srcId="{763F4399-6EE5-45B7-832C-0ED79391A065}" destId="{91E083C4-519C-471A-A3D7-FC3E7F4272D4}" srcOrd="0" destOrd="0" presId="urn:microsoft.com/office/officeart/2005/8/layout/radial2"/>
    <dgm:cxn modelId="{51128B8D-4B73-4D03-9C23-8FE155D48B5D}" type="presParOf" srcId="{00B63E91-8A6B-48B4-BAF8-5E34D245E178}" destId="{F7377FC3-9311-4549-A8B7-B8B1B4D255D3}" srcOrd="0" destOrd="0" presId="urn:microsoft.com/office/officeart/2005/8/layout/radial2"/>
    <dgm:cxn modelId="{C7D99252-0ED3-4406-AA62-66DFB145F7CD}" type="presParOf" srcId="{F7377FC3-9311-4549-A8B7-B8B1B4D255D3}" destId="{9EF8E8B3-8F1E-4776-B72A-1D06CE7F9789}" srcOrd="0" destOrd="0" presId="urn:microsoft.com/office/officeart/2005/8/layout/radial2"/>
    <dgm:cxn modelId="{C452B912-66D6-4D02-A03E-EB2537403EA8}" type="presParOf" srcId="{9EF8E8B3-8F1E-4776-B72A-1D06CE7F9789}" destId="{DDA4F945-074A-4E97-98FE-D3D7704EA020}" srcOrd="0" destOrd="0" presId="urn:microsoft.com/office/officeart/2005/8/layout/radial2"/>
    <dgm:cxn modelId="{DCF7E516-5F3C-4207-9758-E04900C16676}" type="presParOf" srcId="{9EF8E8B3-8F1E-4776-B72A-1D06CE7F9789}" destId="{364BC8BA-2D06-40B5-910B-F68E96EDBAF9}" srcOrd="1" destOrd="0" presId="urn:microsoft.com/office/officeart/2005/8/layout/radial2"/>
    <dgm:cxn modelId="{CFEA6C5D-6613-4381-8305-8A244C100428}" type="presParOf" srcId="{F7377FC3-9311-4549-A8B7-B8B1B4D255D3}" destId="{02A4FB46-3FFC-40BC-A2DB-91EE2DB4A3EC}" srcOrd="1" destOrd="0" presId="urn:microsoft.com/office/officeart/2005/8/layout/radial2"/>
    <dgm:cxn modelId="{EBF75550-4DA5-4F7B-B133-F4C2FC46015F}" type="presParOf" srcId="{F7377FC3-9311-4549-A8B7-B8B1B4D255D3}" destId="{42F87F73-2269-4095-8E49-059C78E123DC}" srcOrd="2" destOrd="0" presId="urn:microsoft.com/office/officeart/2005/8/layout/radial2"/>
    <dgm:cxn modelId="{5613A19D-309E-4F03-B75B-63B558C34790}" type="presParOf" srcId="{42F87F73-2269-4095-8E49-059C78E123DC}" destId="{CEAD9357-442A-4115-8BB7-E7BAA9D0DBE6}" srcOrd="0" destOrd="0" presId="urn:microsoft.com/office/officeart/2005/8/layout/radial2"/>
    <dgm:cxn modelId="{FC9D553A-D3B5-4A6D-B37B-362B830A16A9}" type="presParOf" srcId="{42F87F73-2269-4095-8E49-059C78E123DC}" destId="{8E0915BE-0829-4C1F-BBB4-D4A7996F5176}" srcOrd="1" destOrd="0" presId="urn:microsoft.com/office/officeart/2005/8/layout/radial2"/>
    <dgm:cxn modelId="{B35736F2-6F12-4451-93A9-C0BD1CCE2A1D}" type="presParOf" srcId="{F7377FC3-9311-4549-A8B7-B8B1B4D255D3}" destId="{91E083C4-519C-471A-A3D7-FC3E7F4272D4}" srcOrd="3" destOrd="0" presId="urn:microsoft.com/office/officeart/2005/8/layout/radial2"/>
    <dgm:cxn modelId="{79E1CEBD-D02F-4547-9174-48815E9B000C}" type="presParOf" srcId="{F7377FC3-9311-4549-A8B7-B8B1B4D255D3}" destId="{F672C68D-3A5D-49E6-9859-85C4C0436399}" srcOrd="4" destOrd="0" presId="urn:microsoft.com/office/officeart/2005/8/layout/radial2"/>
    <dgm:cxn modelId="{0F8D0040-A983-4BA3-907B-DCC557FDFAE1}" type="presParOf" srcId="{F672C68D-3A5D-49E6-9859-85C4C0436399}" destId="{3F0A5E7C-5BBB-4D77-AD80-F5B5F37184A0}" srcOrd="0" destOrd="0" presId="urn:microsoft.com/office/officeart/2005/8/layout/radial2"/>
    <dgm:cxn modelId="{C5C76BA3-C42C-4001-8209-62DC308FE630}" type="presParOf" srcId="{F672C68D-3A5D-49E6-9859-85C4C0436399}" destId="{21FB92CD-5646-4F83-8492-9B1818272A0C}" srcOrd="1" destOrd="0" presId="urn:microsoft.com/office/officeart/2005/8/layout/radial2"/>
    <dgm:cxn modelId="{FEE19328-B208-431A-B4E6-3DB56D4DDCA5}" type="presParOf" srcId="{F7377FC3-9311-4549-A8B7-B8B1B4D255D3}" destId="{46A26644-25B3-42A3-ACCC-1B8107852F52}" srcOrd="5" destOrd="0" presId="urn:microsoft.com/office/officeart/2005/8/layout/radial2"/>
    <dgm:cxn modelId="{975F7D17-7390-4C8C-83BB-71CCD59E990B}" type="presParOf" srcId="{F7377FC3-9311-4549-A8B7-B8B1B4D255D3}" destId="{BD7BC2B5-DCBE-4C86-A36C-B8D9256D1624}" srcOrd="6" destOrd="0" presId="urn:microsoft.com/office/officeart/2005/8/layout/radial2"/>
    <dgm:cxn modelId="{BF6D97AC-0A1F-4B11-A50F-01BFBD55C119}" type="presParOf" srcId="{BD7BC2B5-DCBE-4C86-A36C-B8D9256D1624}" destId="{F9ED06C2-FC34-4E3A-B5B5-CA31633EE21C}" srcOrd="0" destOrd="0" presId="urn:microsoft.com/office/officeart/2005/8/layout/radial2"/>
    <dgm:cxn modelId="{1F348C06-89D5-4F71-B17D-974B43B74EF2}" type="presParOf" srcId="{BD7BC2B5-DCBE-4C86-A36C-B8D9256D1624}" destId="{40848231-A3A3-4469-B7AA-905A079D5AA7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C9BC513-3D40-455A-8C50-7A599859A39A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O"/>
        </a:p>
      </dgm:t>
    </dgm:pt>
    <dgm:pt modelId="{CA9FC73A-5526-4738-A978-A7B854E51DAC}">
      <dgm:prSet custT="1"/>
      <dgm:spPr>
        <a:noFill/>
        <a:ln w="76200">
          <a:solidFill>
            <a:srgbClr val="BED730"/>
          </a:solidFill>
        </a:ln>
      </dgm:spPr>
      <dgm:t>
        <a:bodyPr/>
        <a:lstStyle/>
        <a:p>
          <a:pPr rtl="0"/>
          <a:r>
            <a:rPr lang="es-MX" sz="2000" cap="small" baseline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De acuerdo con las competencias de las entidades relacionadas, la Gestión Ambiental se desarrolla en las siguientes escalas de acuerdo a los siguientes ámbitos:</a:t>
          </a:r>
          <a:endParaRPr lang="es-CO" sz="2000" cap="small" baseline="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F2EBE77-17FE-4B77-9615-E4C12E806CE4}" type="parTrans" cxnId="{FAFDD691-CCE6-4F9B-9F22-97C37D8CB1CC}">
      <dgm:prSet/>
      <dgm:spPr/>
      <dgm:t>
        <a:bodyPr/>
        <a:lstStyle/>
        <a:p>
          <a:endParaRPr lang="es-CO"/>
        </a:p>
      </dgm:t>
    </dgm:pt>
    <dgm:pt modelId="{6A2E1ECD-CB34-4B74-8C4E-696D21C8E82B}" type="sibTrans" cxnId="{FAFDD691-CCE6-4F9B-9F22-97C37D8CB1CC}">
      <dgm:prSet/>
      <dgm:spPr/>
      <dgm:t>
        <a:bodyPr/>
        <a:lstStyle/>
        <a:p>
          <a:endParaRPr lang="es-CO"/>
        </a:p>
      </dgm:t>
    </dgm:pt>
    <dgm:pt modelId="{AEF440A2-7AC8-496F-84FB-4FCD02ACAF19}" type="pres">
      <dgm:prSet presAssocID="{FC9BC513-3D40-455A-8C50-7A599859A39A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CO"/>
        </a:p>
      </dgm:t>
    </dgm:pt>
    <dgm:pt modelId="{354170C3-8129-44B6-9BD5-18823822DAAA}" type="pres">
      <dgm:prSet presAssocID="{FC9BC513-3D40-455A-8C50-7A599859A39A}" presName="arrow" presStyleLbl="bgShp" presStyleIdx="0" presStyleCnt="1" custScaleX="117647" custLinFactNeighborY="1231"/>
      <dgm:spPr>
        <a:noFill/>
        <a:ln>
          <a:noFill/>
        </a:ln>
      </dgm:spPr>
    </dgm:pt>
    <dgm:pt modelId="{B0A9869C-6473-4AFC-AB24-3889FB0C38DF}" type="pres">
      <dgm:prSet presAssocID="{FC9BC513-3D40-455A-8C50-7A599859A39A}" presName="linearProcess" presStyleCnt="0"/>
      <dgm:spPr/>
    </dgm:pt>
    <dgm:pt modelId="{0A53C908-EFA7-45DD-B484-C42368AF162C}" type="pres">
      <dgm:prSet presAssocID="{CA9FC73A-5526-4738-A978-A7B854E51DAC}" presName="textNode" presStyleLbl="node1" presStyleIdx="0" presStyleCnt="1" custScaleY="172247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</dgm:ptLst>
  <dgm:cxnLst>
    <dgm:cxn modelId="{FAFDD691-CCE6-4F9B-9F22-97C37D8CB1CC}" srcId="{FC9BC513-3D40-455A-8C50-7A599859A39A}" destId="{CA9FC73A-5526-4738-A978-A7B854E51DAC}" srcOrd="0" destOrd="0" parTransId="{3F2EBE77-17FE-4B77-9615-E4C12E806CE4}" sibTransId="{6A2E1ECD-CB34-4B74-8C4E-696D21C8E82B}"/>
    <dgm:cxn modelId="{DCCA8EBE-1F3A-4130-B367-BEA354D5D630}" type="presOf" srcId="{FC9BC513-3D40-455A-8C50-7A599859A39A}" destId="{AEF440A2-7AC8-496F-84FB-4FCD02ACAF19}" srcOrd="0" destOrd="0" presId="urn:microsoft.com/office/officeart/2005/8/layout/hProcess9"/>
    <dgm:cxn modelId="{7EBAE692-FCFD-4D6F-BBE2-7C8F27F5E470}" type="presOf" srcId="{CA9FC73A-5526-4738-A978-A7B854E51DAC}" destId="{0A53C908-EFA7-45DD-B484-C42368AF162C}" srcOrd="0" destOrd="0" presId="urn:microsoft.com/office/officeart/2005/8/layout/hProcess9"/>
    <dgm:cxn modelId="{6CA27E77-28F6-4CB1-A929-162FE00A1226}" type="presParOf" srcId="{AEF440A2-7AC8-496F-84FB-4FCD02ACAF19}" destId="{354170C3-8129-44B6-9BD5-18823822DAAA}" srcOrd="0" destOrd="0" presId="urn:microsoft.com/office/officeart/2005/8/layout/hProcess9"/>
    <dgm:cxn modelId="{9A963CF0-9AED-4D75-93CE-3BD277A4E2BC}" type="presParOf" srcId="{AEF440A2-7AC8-496F-84FB-4FCD02ACAF19}" destId="{B0A9869C-6473-4AFC-AB24-3889FB0C38DF}" srcOrd="1" destOrd="0" presId="urn:microsoft.com/office/officeart/2005/8/layout/hProcess9"/>
    <dgm:cxn modelId="{A89B378C-F447-4A49-B44A-BC1424EBF8C1}" type="presParOf" srcId="{B0A9869C-6473-4AFC-AB24-3889FB0C38DF}" destId="{0A53C908-EFA7-45DD-B484-C42368AF162C}" srcOrd="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A26644-25B3-42A3-ACCC-1B8107852F52}">
      <dsp:nvSpPr>
        <dsp:cNvPr id="0" name=""/>
        <dsp:cNvSpPr/>
      </dsp:nvSpPr>
      <dsp:spPr>
        <a:xfrm rot="2472203">
          <a:off x="2846703" y="3460077"/>
          <a:ext cx="759392" cy="51240"/>
        </a:xfrm>
        <a:custGeom>
          <a:avLst/>
          <a:gdLst/>
          <a:ahLst/>
          <a:cxnLst/>
          <a:rect l="0" t="0" r="0" b="0"/>
          <a:pathLst>
            <a:path>
              <a:moveTo>
                <a:pt x="0" y="25620"/>
              </a:moveTo>
              <a:lnTo>
                <a:pt x="759392" y="2562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E083C4-519C-471A-A3D7-FC3E7F4272D4}">
      <dsp:nvSpPr>
        <dsp:cNvPr id="0" name=""/>
        <dsp:cNvSpPr/>
      </dsp:nvSpPr>
      <dsp:spPr>
        <a:xfrm>
          <a:off x="2940725" y="2475024"/>
          <a:ext cx="840685" cy="51240"/>
        </a:xfrm>
        <a:custGeom>
          <a:avLst/>
          <a:gdLst/>
          <a:ahLst/>
          <a:cxnLst/>
          <a:rect l="0" t="0" r="0" b="0"/>
          <a:pathLst>
            <a:path>
              <a:moveTo>
                <a:pt x="0" y="25620"/>
              </a:moveTo>
              <a:lnTo>
                <a:pt x="840685" y="2562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A4FB46-3FFC-40BC-A2DB-91EE2DB4A3EC}">
      <dsp:nvSpPr>
        <dsp:cNvPr id="0" name=""/>
        <dsp:cNvSpPr/>
      </dsp:nvSpPr>
      <dsp:spPr>
        <a:xfrm rot="18978533">
          <a:off x="2862351" y="1477619"/>
          <a:ext cx="566029" cy="51240"/>
        </a:xfrm>
        <a:custGeom>
          <a:avLst/>
          <a:gdLst/>
          <a:ahLst/>
          <a:cxnLst/>
          <a:rect l="0" t="0" r="0" b="0"/>
          <a:pathLst>
            <a:path>
              <a:moveTo>
                <a:pt x="0" y="25620"/>
              </a:moveTo>
              <a:lnTo>
                <a:pt x="566029" y="25620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4BC8BA-2D06-40B5-910B-F68E96EDBAF9}">
      <dsp:nvSpPr>
        <dsp:cNvPr id="0" name=""/>
        <dsp:cNvSpPr/>
      </dsp:nvSpPr>
      <dsp:spPr>
        <a:xfrm>
          <a:off x="902162" y="1301490"/>
          <a:ext cx="2398309" cy="239830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EAD9357-442A-4115-8BB7-E7BAA9D0DBE6}">
      <dsp:nvSpPr>
        <dsp:cNvPr id="0" name=""/>
        <dsp:cNvSpPr/>
      </dsp:nvSpPr>
      <dsp:spPr>
        <a:xfrm>
          <a:off x="2978399" y="-18129"/>
          <a:ext cx="1962661" cy="1486774"/>
        </a:xfrm>
        <a:prstGeom prst="ellipse">
          <a:avLst/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Determinantes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5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Constitucionales 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500" b="1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CPN1991</a:t>
          </a:r>
          <a:endParaRPr lang="es-ES_tradnl" sz="15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265824" y="199604"/>
        <a:ext cx="1387811" cy="1051308"/>
      </dsp:txXfrm>
    </dsp:sp>
    <dsp:sp modelId="{3F0A5E7C-5BBB-4D77-AD80-F5B5F37184A0}">
      <dsp:nvSpPr>
        <dsp:cNvPr id="0" name=""/>
        <dsp:cNvSpPr/>
      </dsp:nvSpPr>
      <dsp:spPr>
        <a:xfrm>
          <a:off x="3781410" y="1781152"/>
          <a:ext cx="1438985" cy="1438985"/>
        </a:xfrm>
        <a:prstGeom prst="ellipse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_tradnl" sz="1500" kern="1200" dirty="0" smtClean="0"/>
            <a:t>Normas de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s-ES_tradnl" sz="1500" kern="1200" dirty="0" smtClean="0"/>
            <a:t>Carácter Legal</a:t>
          </a:r>
          <a:endParaRPr lang="es-ES_tradnl" sz="15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992144" y="1991886"/>
        <a:ext cx="1017517" cy="1017517"/>
      </dsp:txXfrm>
    </dsp:sp>
    <dsp:sp modelId="{F9ED06C2-FC34-4E3A-B5B5-CA31633EE21C}">
      <dsp:nvSpPr>
        <dsp:cNvPr id="0" name=""/>
        <dsp:cNvSpPr/>
      </dsp:nvSpPr>
      <dsp:spPr>
        <a:xfrm>
          <a:off x="3216134" y="3543085"/>
          <a:ext cx="1825900" cy="1465894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500" kern="1200" dirty="0" smtClean="0"/>
            <a:t>Normas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500" kern="1200" dirty="0" smtClean="0"/>
            <a:t>Reglamentarias</a:t>
          </a:r>
          <a:endParaRPr lang="es-CO" sz="15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483531" y="3757760"/>
        <a:ext cx="1291106" cy="10365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4170C3-8129-44B6-9BD5-18823822DAAA}">
      <dsp:nvSpPr>
        <dsp:cNvPr id="0" name=""/>
        <dsp:cNvSpPr/>
      </dsp:nvSpPr>
      <dsp:spPr>
        <a:xfrm>
          <a:off x="0" y="0"/>
          <a:ext cx="3895097" cy="3343224"/>
        </a:xfrm>
        <a:prstGeom prst="rightArrow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53C908-EFA7-45DD-B484-C42368AF162C}">
      <dsp:nvSpPr>
        <dsp:cNvPr id="0" name=""/>
        <dsp:cNvSpPr/>
      </dsp:nvSpPr>
      <dsp:spPr>
        <a:xfrm>
          <a:off x="213013" y="519891"/>
          <a:ext cx="3469072" cy="2303441"/>
        </a:xfrm>
        <a:prstGeom prst="roundRect">
          <a:avLst/>
        </a:prstGeom>
        <a:noFill/>
        <a:ln w="76200" cap="flat" cmpd="sng" algn="ctr">
          <a:solidFill>
            <a:srgbClr val="BED73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cap="small" baseline="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De acuerdo con las competencias de las entidades relacionadas, la Gestión Ambiental se desarrolla en las siguientes escalas de acuerdo a los siguientes ámbitos:</a:t>
          </a:r>
          <a:endParaRPr lang="es-CO" sz="2000" kern="1200" cap="small" baseline="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25458" y="632336"/>
        <a:ext cx="3244182" cy="20785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BBEB87-3B69-4D80-8D65-CE0567B7F23D}" type="datetimeFigureOut">
              <a:rPr lang="es-CO" smtClean="0"/>
              <a:pPr/>
              <a:t>30/06/2017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D7CC46-4F5A-4D52-9531-703D98DA3744}" type="slidenum">
              <a:rPr lang="es-CO" smtClean="0"/>
              <a:pPr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92280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D7CC46-4F5A-4D52-9531-703D98DA3744}" type="slidenum">
              <a:rPr lang="es-CO" smtClean="0">
                <a:solidFill>
                  <a:prstClr val="black"/>
                </a:solidFill>
              </a:rPr>
              <a:pPr/>
              <a:t>1</a:t>
            </a:fld>
            <a:endParaRPr lang="es-CO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2286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10F6C2-3787-4656-91FC-7D10A32A23CA}" type="datetimeFigureOut">
              <a:rPr lang="es-CO"/>
              <a:pPr>
                <a:defRPr/>
              </a:pPr>
              <a:t>30/06/2017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B67898-C260-4A52-A929-6FB632BCD4D2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58705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C52E1-2D9F-48B2-BADB-B1C58436F4C5}" type="datetimeFigureOut">
              <a:rPr lang="es-CO"/>
              <a:pPr>
                <a:defRPr/>
              </a:pPr>
              <a:t>30/06/2017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F126B-2775-40CA-8A8F-E4CADD1673DB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4708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AFA059-0CCA-4DD3-A461-108C4CEABCB3}" type="datetimeFigureOut">
              <a:rPr lang="es-CO"/>
              <a:pPr>
                <a:defRPr/>
              </a:pPr>
              <a:t>30/06/2017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1F7AC-AE64-4BA0-8E5E-CB77A4FD291F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397093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10F6C2-3787-4656-91FC-7D10A32A23CA}" type="datetimeFigureOut">
              <a:rPr lang="es-C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30/06/2017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B67898-C260-4A52-A929-6FB632BCD4D2}" type="slidenum">
              <a:rPr lang="es-C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3312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2A85AE-364C-4105-814B-785D2D693059}" type="datetimeFigureOut">
              <a:rPr lang="es-C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30/06/2017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958C9-9A5A-4FD2-988B-4A377097CA0B}" type="slidenum">
              <a:rPr lang="es-C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4832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62595-E940-4930-B0DB-9C0AC3CA3CE9}" type="datetimeFigureOut">
              <a:rPr lang="es-C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30/06/2017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A8DF3-8FD0-4A06-8B4D-F7612B2E1271}" type="slidenum">
              <a:rPr lang="es-C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2557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9E77D6-54D1-4D3B-BB05-41E6BC0FB6EB}" type="datetimeFigureOut">
              <a:rPr lang="es-C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30/06/2017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3AFC28-2C1F-447D-9E6B-D19C3A8C2305}" type="slidenum">
              <a:rPr lang="es-C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32295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7B6FD0-151E-4ED5-BC48-47DE4EB1C691}" type="datetimeFigureOut">
              <a:rPr lang="es-C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30/06/2017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1DCA9-08F0-424D-A557-4C72804F6E67}" type="slidenum">
              <a:rPr lang="es-C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23274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38A2DF-CC3C-4B0D-8D21-02488F3CC0BC}" type="datetimeFigureOut">
              <a:rPr lang="es-C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30/06/2017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ABCB29-285A-493C-AD31-C550F106A9BE}" type="slidenum">
              <a:rPr lang="es-C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11816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505A0B-3FBE-4D36-B83F-6176EEBA7FB0}" type="datetimeFigureOut">
              <a:rPr lang="es-C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30/06/2017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6A913-BD11-4D3A-9DE7-1C89F692CFE0}" type="slidenum">
              <a:rPr lang="es-C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9572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57A40E-686E-4D97-A72F-F8CA3E515C73}" type="datetimeFigureOut">
              <a:rPr lang="es-C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30/06/2017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E2588C-3117-4749-A90F-E1C4E0EA566C}" type="slidenum">
              <a:rPr lang="es-C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2270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2A85AE-364C-4105-814B-785D2D693059}" type="datetimeFigureOut">
              <a:rPr lang="es-CO"/>
              <a:pPr>
                <a:defRPr/>
              </a:pPr>
              <a:t>30/06/2017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958C9-9A5A-4FD2-988B-4A377097CA0B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91370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s-CO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85B1E-29E4-4CAB-9095-58338F654C72}" type="datetimeFigureOut">
              <a:rPr lang="es-C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30/06/2017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A77F3-65B1-48B7-AFC3-DF0564C994F4}" type="slidenum">
              <a:rPr lang="es-C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7121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C52E1-2D9F-48B2-BADB-B1C58436F4C5}" type="datetimeFigureOut">
              <a:rPr lang="es-C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30/06/2017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F126B-2775-40CA-8A8F-E4CADD1673DB}" type="slidenum">
              <a:rPr lang="es-C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1618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AFA059-0CCA-4DD3-A461-108C4CEABCB3}" type="datetimeFigureOut">
              <a:rPr lang="es-C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30/06/2017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1F7AC-AE64-4BA0-8E5E-CB77A4FD291F}" type="slidenum">
              <a:rPr lang="es-C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5545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62595-E940-4930-B0DB-9C0AC3CA3CE9}" type="datetimeFigureOut">
              <a:rPr lang="es-CO"/>
              <a:pPr>
                <a:defRPr/>
              </a:pPr>
              <a:t>30/06/2017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8A8DF3-8FD0-4A06-8B4D-F7612B2E1271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93228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9E77D6-54D1-4D3B-BB05-41E6BC0FB6EB}" type="datetimeFigureOut">
              <a:rPr lang="es-CO"/>
              <a:pPr>
                <a:defRPr/>
              </a:pPr>
              <a:t>30/06/2017</a:t>
            </a:fld>
            <a:endParaRPr lang="es-CO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3AFC28-2C1F-447D-9E6B-D19C3A8C2305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08383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7B6FD0-151E-4ED5-BC48-47DE4EB1C691}" type="datetimeFigureOut">
              <a:rPr lang="es-CO"/>
              <a:pPr>
                <a:defRPr/>
              </a:pPr>
              <a:t>30/06/2017</a:t>
            </a:fld>
            <a:endParaRPr lang="es-CO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1DCA9-08F0-424D-A557-4C72804F6E67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73666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38A2DF-CC3C-4B0D-8D21-02488F3CC0BC}" type="datetimeFigureOut">
              <a:rPr lang="es-CO"/>
              <a:pPr>
                <a:defRPr/>
              </a:pPr>
              <a:t>30/06/2017</a:t>
            </a:fld>
            <a:endParaRPr lang="es-CO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ABCB29-285A-493C-AD31-C550F106A9BE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73923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505A0B-3FBE-4D36-B83F-6176EEBA7FB0}" type="datetimeFigureOut">
              <a:rPr lang="es-CO"/>
              <a:pPr>
                <a:defRPr/>
              </a:pPr>
              <a:t>30/06/2017</a:t>
            </a:fld>
            <a:endParaRPr lang="es-CO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6A913-BD11-4D3A-9DE7-1C89F692CFE0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12312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57A40E-686E-4D97-A72F-F8CA3E515C73}" type="datetimeFigureOut">
              <a:rPr lang="es-CO"/>
              <a:pPr>
                <a:defRPr/>
              </a:pPr>
              <a:t>30/06/2017</a:t>
            </a:fld>
            <a:endParaRPr lang="es-CO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E2588C-3117-4749-A90F-E1C4E0EA566C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35658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s-CO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85B1E-29E4-4CAB-9095-58338F654C72}" type="datetimeFigureOut">
              <a:rPr lang="es-CO"/>
              <a:pPr>
                <a:defRPr/>
              </a:pPr>
              <a:t>30/06/2017</a:t>
            </a:fld>
            <a:endParaRPr lang="es-CO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A77F3-65B1-48B7-AFC3-DF0564C994F4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20814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s-CO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CF66DD2-FA3C-42A0-A307-E6FFA1A8C851}" type="datetimeFigureOut">
              <a:rPr lang="es-CO"/>
              <a:pPr>
                <a:defRPr/>
              </a:pPr>
              <a:t>30/06/2017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AFC8FDC-0DBC-4703-BF28-D691FF55F426}" type="slidenum">
              <a:rPr lang="es-CO"/>
              <a:pPr>
                <a:defRPr/>
              </a:pPr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s-CO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CF66DD2-FA3C-42A0-A307-E6FFA1A8C851}" type="datetimeFigureOut">
              <a:rPr lang="es-C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30/06/2017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AFC8FDC-0DBC-4703-BF28-D691FF55F426}" type="slidenum">
              <a:rPr lang="es-CO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‹Nº›</a:t>
            </a:fld>
            <a:endParaRPr lang="es-CO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078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es-la.facebook.com/CAR.Cundi/" TargetMode="External"/><Relationship Id="rId5" Type="http://schemas.openxmlformats.org/officeDocument/2006/relationships/image" Target="../media/image7.png"/><Relationship Id="rId4" Type="http://schemas.openxmlformats.org/officeDocument/2006/relationships/hyperlink" Target="https://twitter.com/car_cundi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883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347864" y="44624"/>
            <a:ext cx="575612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CO" sz="3600" dirty="0">
                <a:solidFill>
                  <a:srgbClr val="00A99D"/>
                </a:solidFill>
                <a:latin typeface="Impact" panose="020B0806030902050204" pitchFamily="34" charset="0"/>
              </a:rPr>
              <a:t>ART. 65 </a:t>
            </a:r>
          </a:p>
          <a:p>
            <a:pPr algn="r"/>
            <a:r>
              <a:rPr lang="es-CO" sz="3600" dirty="0">
                <a:solidFill>
                  <a:srgbClr val="00A99D"/>
                </a:solidFill>
                <a:latin typeface="Impact" panose="020B0806030902050204" pitchFamily="34" charset="0"/>
              </a:rPr>
              <a:t>FUNCIONES DE </a:t>
            </a:r>
            <a:r>
              <a:rPr lang="es-CO" sz="3600" dirty="0" smtClean="0">
                <a:solidFill>
                  <a:srgbClr val="00A99D"/>
                </a:solidFill>
                <a:latin typeface="Impact" panose="020B0806030902050204" pitchFamily="34" charset="0"/>
              </a:rPr>
              <a:t>LOS </a:t>
            </a:r>
            <a:r>
              <a:rPr lang="es-CO" sz="3600" dirty="0">
                <a:solidFill>
                  <a:srgbClr val="00A99D"/>
                </a:solidFill>
                <a:latin typeface="Impact" panose="020B0806030902050204" pitchFamily="34" charset="0"/>
              </a:rPr>
              <a:t>MUNICIPIOS</a:t>
            </a:r>
          </a:p>
        </p:txBody>
      </p:sp>
      <p:sp>
        <p:nvSpPr>
          <p:cNvPr id="7" name="6 Rectángulo"/>
          <p:cNvSpPr/>
          <p:nvPr/>
        </p:nvSpPr>
        <p:spPr>
          <a:xfrm>
            <a:off x="251520" y="1556792"/>
            <a:ext cx="864096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600" dirty="0"/>
              <a:t>Funciones de los Municipios, de los Distritos y del Distrito Capital de Santafé de Bogotá. Adicionado por el art. 12, Decreto Nacional 141 de 2011.</a:t>
            </a:r>
          </a:p>
          <a:p>
            <a:pPr algn="just"/>
            <a:endParaRPr lang="es-CO" sz="2600" dirty="0"/>
          </a:p>
          <a:p>
            <a:pPr algn="just"/>
            <a:r>
              <a:rPr lang="es-CO" sz="2600" dirty="0"/>
              <a:t>Corresponde en materia ambiental a los municipios, y a los distritos con régimen constitucional especial, además de las funciones que le sean delegadas por la ley o de las que se le deleguen o transfieran a los alcaldes por el Ministerio del Medio Ambiente y Desarrollo Sostenible por las Corporaciones Autónomas Regionales, las siguientes atribuciones especiales:</a:t>
            </a:r>
          </a:p>
        </p:txBody>
      </p:sp>
      <p:pic>
        <p:nvPicPr>
          <p:cNvPr id="10" name="Imagen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938752"/>
            <a:ext cx="7848872" cy="54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255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79512" y="1772816"/>
            <a:ext cx="417646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2400" b="1" dirty="0" smtClean="0">
                <a:solidFill>
                  <a:srgbClr val="00A99D"/>
                </a:solidFill>
                <a:latin typeface="+mn-lt"/>
              </a:rPr>
              <a:t>1.  </a:t>
            </a:r>
            <a:r>
              <a:rPr lang="es-CO" sz="2400" dirty="0" smtClean="0">
                <a:latin typeface="+mn-lt"/>
              </a:rPr>
              <a:t>Promover </a:t>
            </a:r>
            <a:r>
              <a:rPr lang="es-CO" sz="2400" dirty="0">
                <a:latin typeface="+mn-lt"/>
              </a:rPr>
              <a:t>y ejecutar programas y políticas nacionales, regionales y sectoriales en relación con el medio ambiente y los recursos naturales renovables; elaborar los planes programas y proyectos regionales, departamentales y nacionales.</a:t>
            </a:r>
          </a:p>
        </p:txBody>
      </p:sp>
      <p:sp>
        <p:nvSpPr>
          <p:cNvPr id="5" name="4 Rectángulo"/>
          <p:cNvSpPr/>
          <p:nvPr/>
        </p:nvSpPr>
        <p:spPr>
          <a:xfrm>
            <a:off x="4830001" y="1772816"/>
            <a:ext cx="356886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 smtClean="0">
                <a:solidFill>
                  <a:srgbClr val="00A99D"/>
                </a:solidFill>
                <a:latin typeface="+mn-lt"/>
              </a:rPr>
              <a:t>2</a:t>
            </a:r>
            <a:r>
              <a:rPr lang="es-ES" sz="2400" b="1" dirty="0" smtClean="0">
                <a:solidFill>
                  <a:srgbClr val="004B88"/>
                </a:solidFill>
                <a:latin typeface="+mn-lt"/>
              </a:rPr>
              <a:t>. </a:t>
            </a:r>
            <a:r>
              <a:rPr lang="es-CO" sz="2400" dirty="0" smtClean="0">
                <a:latin typeface="+mn-lt"/>
              </a:rPr>
              <a:t>Dictar</a:t>
            </a:r>
            <a:r>
              <a:rPr lang="es-CO" sz="2400" dirty="0">
                <a:latin typeface="+mn-lt"/>
              </a:rPr>
              <a:t>, con sujeción a las disposiciones legales reglamentarias superiores, las normas necesarias para el control, la preservación y la defensa del patrimonio ecológico del municipio. </a:t>
            </a:r>
          </a:p>
        </p:txBody>
      </p:sp>
      <p:pic>
        <p:nvPicPr>
          <p:cNvPr id="26" name="Imagen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216725" y="3696044"/>
            <a:ext cx="4680520" cy="546032"/>
          </a:xfrm>
          <a:prstGeom prst="rect">
            <a:avLst/>
          </a:prstGeom>
        </p:spPr>
      </p:pic>
      <p:sp>
        <p:nvSpPr>
          <p:cNvPr id="7" name="3 Rectángulo"/>
          <p:cNvSpPr/>
          <p:nvPr/>
        </p:nvSpPr>
        <p:spPr>
          <a:xfrm>
            <a:off x="3347864" y="44624"/>
            <a:ext cx="575612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CO" sz="3600" dirty="0">
                <a:solidFill>
                  <a:srgbClr val="00A99D"/>
                </a:solidFill>
                <a:latin typeface="Impact" panose="020B0806030902050204" pitchFamily="34" charset="0"/>
              </a:rPr>
              <a:t>ART. 65 </a:t>
            </a:r>
          </a:p>
          <a:p>
            <a:pPr algn="r"/>
            <a:r>
              <a:rPr lang="es-CO" sz="3600" dirty="0">
                <a:solidFill>
                  <a:srgbClr val="00A99D"/>
                </a:solidFill>
                <a:latin typeface="Impact" panose="020B0806030902050204" pitchFamily="34" charset="0"/>
              </a:rPr>
              <a:t>FUNCIONES DE </a:t>
            </a:r>
            <a:r>
              <a:rPr lang="es-CO" sz="3600" dirty="0" smtClean="0">
                <a:solidFill>
                  <a:srgbClr val="00A99D"/>
                </a:solidFill>
                <a:latin typeface="Impact" panose="020B0806030902050204" pitchFamily="34" charset="0"/>
              </a:rPr>
              <a:t>LOS </a:t>
            </a:r>
            <a:r>
              <a:rPr lang="es-CO" sz="3600" dirty="0">
                <a:solidFill>
                  <a:srgbClr val="00A99D"/>
                </a:solidFill>
                <a:latin typeface="Impact" panose="020B0806030902050204" pitchFamily="34" charset="0"/>
              </a:rPr>
              <a:t>MUNICIPIOS</a:t>
            </a:r>
          </a:p>
        </p:txBody>
      </p:sp>
      <p:pic>
        <p:nvPicPr>
          <p:cNvPr id="8" name="Imagen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938752"/>
            <a:ext cx="7848872" cy="54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373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179512" y="1628801"/>
            <a:ext cx="418998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2400" b="1" dirty="0" smtClean="0">
                <a:solidFill>
                  <a:srgbClr val="00A99D"/>
                </a:solidFill>
                <a:latin typeface="+mn-lt"/>
              </a:rPr>
              <a:t>3. </a:t>
            </a:r>
            <a:r>
              <a:rPr lang="es-CO" sz="2400" dirty="0" smtClean="0">
                <a:latin typeface="+mn-lt"/>
              </a:rPr>
              <a:t>Adoptar </a:t>
            </a:r>
            <a:r>
              <a:rPr lang="es-CO" sz="2400" dirty="0">
                <a:latin typeface="+mn-lt"/>
              </a:rPr>
              <a:t>los planes, programas y proyectos de desarrollo ambiental y de los recursos naturales renovables, que hayan sido discutidos y aprobados a nivel regional, conforme a las normas de planificación ambiental de que trata la presente Ley.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4788024" y="1628801"/>
            <a:ext cx="331236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 smtClean="0">
                <a:solidFill>
                  <a:srgbClr val="00A99D"/>
                </a:solidFill>
                <a:latin typeface="+mn-lt"/>
              </a:rPr>
              <a:t>4.   </a:t>
            </a:r>
            <a:r>
              <a:rPr lang="es-CO" sz="2400" dirty="0" smtClean="0">
                <a:latin typeface="+mn-lt"/>
              </a:rPr>
              <a:t>Participar </a:t>
            </a:r>
            <a:r>
              <a:rPr lang="es-CO" sz="2400" dirty="0">
                <a:latin typeface="+mn-lt"/>
              </a:rPr>
              <a:t>en la elaboración de planes, programas y proyectos de desarrollo ambiental y de los recursos naturales renovables a nivel departamental.</a:t>
            </a:r>
          </a:p>
        </p:txBody>
      </p:sp>
      <p:pic>
        <p:nvPicPr>
          <p:cNvPr id="18" name="Imagen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274480" y="3607645"/>
            <a:ext cx="4595041" cy="546032"/>
          </a:xfrm>
          <a:prstGeom prst="rect">
            <a:avLst/>
          </a:prstGeom>
        </p:spPr>
      </p:pic>
      <p:sp>
        <p:nvSpPr>
          <p:cNvPr id="7" name="3 Rectángulo"/>
          <p:cNvSpPr/>
          <p:nvPr/>
        </p:nvSpPr>
        <p:spPr>
          <a:xfrm>
            <a:off x="3347864" y="44624"/>
            <a:ext cx="575612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CO" sz="3600" dirty="0">
                <a:solidFill>
                  <a:srgbClr val="00A99D"/>
                </a:solidFill>
                <a:latin typeface="Impact" panose="020B0806030902050204" pitchFamily="34" charset="0"/>
              </a:rPr>
              <a:t>ART. 65 </a:t>
            </a:r>
          </a:p>
          <a:p>
            <a:pPr algn="r"/>
            <a:r>
              <a:rPr lang="es-CO" sz="3600" dirty="0">
                <a:solidFill>
                  <a:srgbClr val="00A99D"/>
                </a:solidFill>
                <a:latin typeface="Impact" panose="020B0806030902050204" pitchFamily="34" charset="0"/>
              </a:rPr>
              <a:t>FUNCIONES DE </a:t>
            </a:r>
            <a:r>
              <a:rPr lang="es-CO" sz="3600" dirty="0" smtClean="0">
                <a:solidFill>
                  <a:srgbClr val="00A99D"/>
                </a:solidFill>
                <a:latin typeface="Impact" panose="020B0806030902050204" pitchFamily="34" charset="0"/>
              </a:rPr>
              <a:t>LOS </a:t>
            </a:r>
            <a:r>
              <a:rPr lang="es-CO" sz="3600" dirty="0">
                <a:solidFill>
                  <a:srgbClr val="00A99D"/>
                </a:solidFill>
                <a:latin typeface="Impact" panose="020B0806030902050204" pitchFamily="34" charset="0"/>
              </a:rPr>
              <a:t>MUNICIPIOS</a:t>
            </a:r>
          </a:p>
        </p:txBody>
      </p:sp>
      <p:pic>
        <p:nvPicPr>
          <p:cNvPr id="9" name="Imagen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938752"/>
            <a:ext cx="7848872" cy="54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4729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/>
          <p:nvPr/>
        </p:nvSpPr>
        <p:spPr>
          <a:xfrm>
            <a:off x="4788024" y="1450503"/>
            <a:ext cx="381642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>
                <a:solidFill>
                  <a:srgbClr val="00A99D"/>
                </a:solidFill>
                <a:latin typeface="+mn-lt"/>
              </a:rPr>
              <a:t>6</a:t>
            </a:r>
            <a:r>
              <a:rPr lang="es-ES" sz="2400" b="1" dirty="0" smtClean="0">
                <a:solidFill>
                  <a:srgbClr val="00A99D"/>
                </a:solidFill>
                <a:latin typeface="+mn-lt"/>
              </a:rPr>
              <a:t>. </a:t>
            </a:r>
            <a:r>
              <a:rPr lang="es-CO" sz="2400" dirty="0" smtClean="0">
                <a:latin typeface="+mn-lt"/>
              </a:rPr>
              <a:t>Colaborar </a:t>
            </a:r>
            <a:r>
              <a:rPr lang="es-CO" sz="2400" dirty="0">
                <a:latin typeface="+mn-lt"/>
              </a:rPr>
              <a:t>con las Corporaciones Autónomas Regionales, en la elaboración de los planes regionales y en la ejecución de programas, proyectos y tareas necesarios para la conservación del medio ambiente y los recursos naturales renovables.</a:t>
            </a:r>
          </a:p>
        </p:txBody>
      </p:sp>
      <p:sp>
        <p:nvSpPr>
          <p:cNvPr id="19" name="18 Rectángulo"/>
          <p:cNvSpPr/>
          <p:nvPr/>
        </p:nvSpPr>
        <p:spPr>
          <a:xfrm>
            <a:off x="107504" y="1484784"/>
            <a:ext cx="424847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2000" b="1" dirty="0" smtClean="0">
                <a:solidFill>
                  <a:srgbClr val="00A99D"/>
                </a:solidFill>
                <a:latin typeface="+mn-lt"/>
              </a:rPr>
              <a:t>5. </a:t>
            </a:r>
            <a:r>
              <a:rPr lang="es-CO" sz="2000" dirty="0" smtClean="0">
                <a:latin typeface="+mn-lt"/>
              </a:rPr>
              <a:t>Ejercer</a:t>
            </a:r>
            <a:r>
              <a:rPr lang="es-CO" sz="2000" dirty="0">
                <a:latin typeface="+mn-lt"/>
              </a:rPr>
              <a:t>, a través del alcalde como primera autoridad de policía con el apoyo de la Policía Nacional y en coordinación con las demás entidades del Sistema Nacional Ambiental (SINA), con sujeción a la distribución legal de competencias, funciones de control y vigilancia del medio ambiente y los recursos naturales renovables, con el fin de velar por el cumplimiento de los deberes del Estado y de los particulares en materia ambiental y de proteger el derecho constitucional a un ambiente sano.</a:t>
            </a:r>
          </a:p>
        </p:txBody>
      </p:sp>
      <p:pic>
        <p:nvPicPr>
          <p:cNvPr id="33" name="Imagen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562681" y="4056084"/>
            <a:ext cx="5976663" cy="546032"/>
          </a:xfrm>
          <a:prstGeom prst="rect">
            <a:avLst/>
          </a:prstGeom>
        </p:spPr>
      </p:pic>
      <p:sp>
        <p:nvSpPr>
          <p:cNvPr id="7" name="3 Rectángulo"/>
          <p:cNvSpPr/>
          <p:nvPr/>
        </p:nvSpPr>
        <p:spPr>
          <a:xfrm>
            <a:off x="3347864" y="44624"/>
            <a:ext cx="575612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CO" sz="3600" dirty="0">
                <a:solidFill>
                  <a:srgbClr val="00A99D"/>
                </a:solidFill>
                <a:latin typeface="Impact" panose="020B0806030902050204" pitchFamily="34" charset="0"/>
              </a:rPr>
              <a:t>ART. 65 </a:t>
            </a:r>
          </a:p>
          <a:p>
            <a:pPr algn="r"/>
            <a:r>
              <a:rPr lang="es-CO" sz="3600" dirty="0">
                <a:solidFill>
                  <a:srgbClr val="00A99D"/>
                </a:solidFill>
                <a:latin typeface="Impact" panose="020B0806030902050204" pitchFamily="34" charset="0"/>
              </a:rPr>
              <a:t>FUNCIONES DE </a:t>
            </a:r>
            <a:r>
              <a:rPr lang="es-CO" sz="3600" dirty="0" smtClean="0">
                <a:solidFill>
                  <a:srgbClr val="00A99D"/>
                </a:solidFill>
                <a:latin typeface="Impact" panose="020B0806030902050204" pitchFamily="34" charset="0"/>
              </a:rPr>
              <a:t>LOS </a:t>
            </a:r>
            <a:r>
              <a:rPr lang="es-CO" sz="3600" dirty="0">
                <a:solidFill>
                  <a:srgbClr val="00A99D"/>
                </a:solidFill>
                <a:latin typeface="Impact" panose="020B0806030902050204" pitchFamily="34" charset="0"/>
              </a:rPr>
              <a:t>MUNICIPIOS</a:t>
            </a:r>
          </a:p>
        </p:txBody>
      </p:sp>
      <p:pic>
        <p:nvPicPr>
          <p:cNvPr id="8" name="Imagen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938752"/>
            <a:ext cx="7848872" cy="54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783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79512" y="1484782"/>
            <a:ext cx="417646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2000" b="1" dirty="0" smtClean="0">
                <a:solidFill>
                  <a:srgbClr val="00A99D"/>
                </a:solidFill>
                <a:latin typeface="+mn-lt"/>
              </a:rPr>
              <a:t>7.   </a:t>
            </a:r>
            <a:r>
              <a:rPr lang="es-CO" sz="2000" dirty="0" smtClean="0">
                <a:latin typeface="+mn-lt"/>
              </a:rPr>
              <a:t>Coordinar </a:t>
            </a:r>
            <a:r>
              <a:rPr lang="es-CO" sz="2000" dirty="0">
                <a:latin typeface="+mn-lt"/>
              </a:rPr>
              <a:t>y dirigir, con la asesoría de las Corporaciones Autónomas Regionales, las actividades de control y vigilancia ambientales que se realicen en el territorio del municipio o distrito con el apoyo de la fuerza pública, en relación con la movilización, procesamiento, uso, aprovechamiento y comercialización de los recursos naturales renovables o con actividades contaminantes y degradantes de las aguas, el aire o el suelo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766575" y="1484782"/>
            <a:ext cx="390988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dirty="0" smtClean="0">
                <a:solidFill>
                  <a:srgbClr val="00A99D"/>
                </a:solidFill>
                <a:latin typeface="+mn-lt"/>
              </a:rPr>
              <a:t>8</a:t>
            </a:r>
            <a:r>
              <a:rPr lang="es-ES" sz="2400" b="1" dirty="0" smtClean="0">
                <a:solidFill>
                  <a:srgbClr val="004B88"/>
                </a:solidFill>
                <a:latin typeface="+mn-lt"/>
              </a:rPr>
              <a:t>. </a:t>
            </a:r>
            <a:r>
              <a:rPr lang="es-CO" sz="2400" dirty="0" smtClean="0">
                <a:latin typeface="+mn-lt"/>
              </a:rPr>
              <a:t>Dictar</a:t>
            </a:r>
            <a:r>
              <a:rPr lang="es-CO" sz="2400" dirty="0">
                <a:latin typeface="+mn-lt"/>
              </a:rPr>
              <a:t>, dentro de los límites establecidos por la ley, los reglamentos y las disposiciones superiores, las normas de ordenamiento territorial del municipio y las regulaciones sobre usos del suelo.</a:t>
            </a:r>
          </a:p>
        </p:txBody>
      </p:sp>
      <p:pic>
        <p:nvPicPr>
          <p:cNvPr id="24" name="Imagen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741377" y="3925760"/>
            <a:ext cx="5661248" cy="546032"/>
          </a:xfrm>
          <a:prstGeom prst="rect">
            <a:avLst/>
          </a:prstGeom>
        </p:spPr>
      </p:pic>
      <p:sp>
        <p:nvSpPr>
          <p:cNvPr id="7" name="3 Rectángulo"/>
          <p:cNvSpPr/>
          <p:nvPr/>
        </p:nvSpPr>
        <p:spPr>
          <a:xfrm>
            <a:off x="3347864" y="44624"/>
            <a:ext cx="575612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CO" sz="3600" dirty="0">
                <a:solidFill>
                  <a:srgbClr val="00A99D"/>
                </a:solidFill>
                <a:latin typeface="Impact" panose="020B0806030902050204" pitchFamily="34" charset="0"/>
              </a:rPr>
              <a:t>ART. 65 </a:t>
            </a:r>
          </a:p>
          <a:p>
            <a:pPr algn="r"/>
            <a:r>
              <a:rPr lang="es-CO" sz="3600" dirty="0">
                <a:solidFill>
                  <a:srgbClr val="00A99D"/>
                </a:solidFill>
                <a:latin typeface="Impact" panose="020B0806030902050204" pitchFamily="34" charset="0"/>
              </a:rPr>
              <a:t>FUNCIONES DE </a:t>
            </a:r>
            <a:r>
              <a:rPr lang="es-CO" sz="3600" dirty="0" smtClean="0">
                <a:solidFill>
                  <a:srgbClr val="00A99D"/>
                </a:solidFill>
                <a:latin typeface="Impact" panose="020B0806030902050204" pitchFamily="34" charset="0"/>
              </a:rPr>
              <a:t>LOS </a:t>
            </a:r>
            <a:r>
              <a:rPr lang="es-CO" sz="3600" dirty="0">
                <a:solidFill>
                  <a:srgbClr val="00A99D"/>
                </a:solidFill>
                <a:latin typeface="Impact" panose="020B0806030902050204" pitchFamily="34" charset="0"/>
              </a:rPr>
              <a:t>MUNICIPIOS</a:t>
            </a:r>
          </a:p>
        </p:txBody>
      </p:sp>
      <p:pic>
        <p:nvPicPr>
          <p:cNvPr id="9" name="Imagen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938752"/>
            <a:ext cx="7848872" cy="54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313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307934" y="1772814"/>
            <a:ext cx="405645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" sz="2400" b="1" dirty="0" smtClean="0">
                <a:solidFill>
                  <a:srgbClr val="00A99D"/>
                </a:solidFill>
                <a:latin typeface="+mn-lt"/>
              </a:rPr>
              <a:t>9</a:t>
            </a:r>
            <a:r>
              <a:rPr lang="es-ES" sz="2400" b="1" dirty="0" smtClean="0">
                <a:latin typeface="+mn-lt"/>
              </a:rPr>
              <a:t>.  </a:t>
            </a:r>
            <a:r>
              <a:rPr lang="es-CO" sz="2400" dirty="0" smtClean="0">
                <a:latin typeface="+mn-lt"/>
              </a:rPr>
              <a:t>Ejecutar</a:t>
            </a:r>
            <a:r>
              <a:rPr lang="es-CO" sz="2400" dirty="0" smtClean="0">
                <a:latin typeface="+mn-lt"/>
                <a:cs typeface="Arial" panose="020B0604020202020204" pitchFamily="34" charset="0"/>
              </a:rPr>
              <a:t> </a:t>
            </a:r>
            <a:r>
              <a:rPr lang="es-CO" sz="2400" dirty="0">
                <a:latin typeface="+mn-lt"/>
                <a:cs typeface="Arial" panose="020B0604020202020204" pitchFamily="34" charset="0"/>
              </a:rPr>
              <a:t>obras o proyectos de </a:t>
            </a:r>
            <a:r>
              <a:rPr lang="es-CO" sz="2400" dirty="0">
                <a:latin typeface="+mn-lt"/>
              </a:rPr>
              <a:t>descontaminación</a:t>
            </a:r>
            <a:r>
              <a:rPr lang="es-CO" sz="2400" dirty="0">
                <a:latin typeface="+mn-lt"/>
                <a:cs typeface="Arial" panose="020B0604020202020204" pitchFamily="34" charset="0"/>
              </a:rPr>
              <a:t> de corrientes o depósitos de agua afectados por vertimiento del municipio, así como programas de disposición, eliminación y reciclaje de residuos líquidos y sólidos y de control a las emisiones contaminantes del aire.</a:t>
            </a:r>
          </a:p>
        </p:txBody>
      </p:sp>
      <p:sp>
        <p:nvSpPr>
          <p:cNvPr id="6" name="5 Rectángulo"/>
          <p:cNvSpPr/>
          <p:nvPr/>
        </p:nvSpPr>
        <p:spPr>
          <a:xfrm>
            <a:off x="4788024" y="1772816"/>
            <a:ext cx="424847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b="1" dirty="0" smtClean="0">
                <a:solidFill>
                  <a:srgbClr val="00A99D"/>
                </a:solidFill>
                <a:latin typeface="+mn-lt"/>
              </a:rPr>
              <a:t>10.  </a:t>
            </a:r>
            <a:r>
              <a:rPr lang="es-CO" sz="2000" dirty="0" smtClean="0">
                <a:latin typeface="+mn-lt"/>
              </a:rPr>
              <a:t>Promover</a:t>
            </a:r>
            <a:r>
              <a:rPr lang="es-CO" sz="2000" dirty="0">
                <a:latin typeface="+mn-lt"/>
              </a:rPr>
              <a:t>, cofinanciar o ejecutar, en coordinación con los entes directores y organismos ejecutores del Sistema Nacional de Adecuación de Tierras y con las Corporaciones Autónomas Regionales, obras y proyectos de irrigación, drenaje, recuperación de tierras, defensa contra las inundaciones y regulación de cauces o corrientes de agua, para el adecuado manejo y aprovechamiento de cuencas y micro-cuencas hidrográficas.</a:t>
            </a:r>
          </a:p>
        </p:txBody>
      </p:sp>
      <p:pic>
        <p:nvPicPr>
          <p:cNvPr id="18" name="Imagen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799693" y="4128092"/>
            <a:ext cx="5544615" cy="546032"/>
          </a:xfrm>
          <a:prstGeom prst="rect">
            <a:avLst/>
          </a:prstGeom>
        </p:spPr>
      </p:pic>
      <p:sp>
        <p:nvSpPr>
          <p:cNvPr id="7" name="3 Rectángulo"/>
          <p:cNvSpPr/>
          <p:nvPr/>
        </p:nvSpPr>
        <p:spPr>
          <a:xfrm>
            <a:off x="3347864" y="44624"/>
            <a:ext cx="575612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CO" sz="3600" dirty="0">
                <a:solidFill>
                  <a:srgbClr val="00A99D"/>
                </a:solidFill>
                <a:latin typeface="Impact" panose="020B0806030902050204" pitchFamily="34" charset="0"/>
              </a:rPr>
              <a:t>ART. 65 </a:t>
            </a:r>
          </a:p>
          <a:p>
            <a:pPr algn="r"/>
            <a:r>
              <a:rPr lang="es-CO" sz="3600" dirty="0">
                <a:solidFill>
                  <a:srgbClr val="00A99D"/>
                </a:solidFill>
                <a:latin typeface="Impact" panose="020B0806030902050204" pitchFamily="34" charset="0"/>
              </a:rPr>
              <a:t>FUNCIONES DE </a:t>
            </a:r>
            <a:r>
              <a:rPr lang="es-CO" sz="3600" dirty="0" smtClean="0">
                <a:solidFill>
                  <a:srgbClr val="00A99D"/>
                </a:solidFill>
                <a:latin typeface="Impact" panose="020B0806030902050204" pitchFamily="34" charset="0"/>
              </a:rPr>
              <a:t>LOS </a:t>
            </a:r>
            <a:r>
              <a:rPr lang="es-CO" sz="3600" dirty="0">
                <a:solidFill>
                  <a:srgbClr val="00A99D"/>
                </a:solidFill>
                <a:latin typeface="Impact" panose="020B0806030902050204" pitchFamily="34" charset="0"/>
              </a:rPr>
              <a:t>MUNICIPIOS</a:t>
            </a:r>
          </a:p>
        </p:txBody>
      </p:sp>
      <p:pic>
        <p:nvPicPr>
          <p:cNvPr id="8" name="Imagen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938752"/>
            <a:ext cx="7848872" cy="54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1297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467544" y="1556792"/>
            <a:ext cx="828092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3200" dirty="0" smtClean="0">
                <a:solidFill>
                  <a:srgbClr val="004B88"/>
                </a:solidFill>
                <a:latin typeface="Impact" panose="020B0806030902050204" pitchFamily="34" charset="0"/>
              </a:rPr>
              <a:t>Parágrafo</a:t>
            </a:r>
          </a:p>
          <a:p>
            <a:pPr algn="just"/>
            <a:r>
              <a:rPr lang="es-CO" sz="3200" dirty="0"/>
              <a:t>Las Unidades Municipales de Asistencia Técnica Agropecuaria a Pequeños Productores, </a:t>
            </a:r>
            <a:r>
              <a:rPr lang="es-CO" sz="3200" dirty="0" err="1"/>
              <a:t>Umatas</a:t>
            </a:r>
            <a:r>
              <a:rPr lang="es-CO" sz="3200" dirty="0"/>
              <a:t>, prestarán el servicio de asistencia técnica y harán transferencia de tecnología en lo relacionado con la defensa del medio ambiente y la protección de los recursos naturales renovables</a:t>
            </a:r>
            <a:r>
              <a:rPr lang="es-CO" sz="3200" dirty="0" smtClean="0"/>
              <a:t>.</a:t>
            </a:r>
            <a:endParaRPr lang="es-CO" sz="3200" dirty="0"/>
          </a:p>
        </p:txBody>
      </p:sp>
      <p:sp>
        <p:nvSpPr>
          <p:cNvPr id="7" name="3 Rectángulo"/>
          <p:cNvSpPr/>
          <p:nvPr/>
        </p:nvSpPr>
        <p:spPr>
          <a:xfrm>
            <a:off x="3347864" y="44624"/>
            <a:ext cx="575612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CO" sz="3600" dirty="0">
                <a:solidFill>
                  <a:srgbClr val="00A99D"/>
                </a:solidFill>
                <a:latin typeface="Impact" panose="020B0806030902050204" pitchFamily="34" charset="0"/>
              </a:rPr>
              <a:t>ART. 65 </a:t>
            </a:r>
          </a:p>
          <a:p>
            <a:pPr algn="r"/>
            <a:r>
              <a:rPr lang="es-CO" sz="3600" dirty="0">
                <a:solidFill>
                  <a:srgbClr val="00A99D"/>
                </a:solidFill>
                <a:latin typeface="Impact" panose="020B0806030902050204" pitchFamily="34" charset="0"/>
              </a:rPr>
              <a:t>FUNCIONES DE </a:t>
            </a:r>
            <a:r>
              <a:rPr lang="es-CO" sz="3600" dirty="0" smtClean="0">
                <a:solidFill>
                  <a:srgbClr val="00A99D"/>
                </a:solidFill>
                <a:latin typeface="Impact" panose="020B0806030902050204" pitchFamily="34" charset="0"/>
              </a:rPr>
              <a:t>LOS </a:t>
            </a:r>
            <a:r>
              <a:rPr lang="es-CO" sz="3600" dirty="0">
                <a:solidFill>
                  <a:srgbClr val="00A99D"/>
                </a:solidFill>
                <a:latin typeface="Impact" panose="020B0806030902050204" pitchFamily="34" charset="0"/>
              </a:rPr>
              <a:t>MUNICIPIOS</a:t>
            </a:r>
          </a:p>
        </p:txBody>
      </p:sp>
      <p:pic>
        <p:nvPicPr>
          <p:cNvPr id="8" name="Imagen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938752"/>
            <a:ext cx="7848872" cy="54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008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536504" y="44624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s-ES_tradnl" sz="3600" dirty="0">
                <a:solidFill>
                  <a:srgbClr val="00A99D"/>
                </a:solidFill>
                <a:latin typeface="Impact" panose="020B0806030902050204" pitchFamily="34" charset="0"/>
              </a:rPr>
              <a:t>Escalas de la </a:t>
            </a:r>
          </a:p>
          <a:p>
            <a:pPr algn="r"/>
            <a:r>
              <a:rPr lang="es-ES_tradnl" sz="3600" dirty="0">
                <a:solidFill>
                  <a:srgbClr val="00A99D"/>
                </a:solidFill>
                <a:latin typeface="Impact" panose="020B0806030902050204" pitchFamily="34" charset="0"/>
              </a:rPr>
              <a:t>Gestión Ambiental</a:t>
            </a:r>
          </a:p>
        </p:txBody>
      </p:sp>
      <p:pic>
        <p:nvPicPr>
          <p:cNvPr id="9" name="Imagen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908720"/>
            <a:ext cx="5184576" cy="546032"/>
          </a:xfrm>
          <a:prstGeom prst="rect">
            <a:avLst/>
          </a:prstGeom>
        </p:spPr>
      </p:pic>
      <p:graphicFrame>
        <p:nvGraphicFramePr>
          <p:cNvPr id="3" name="2 Diagrama"/>
          <p:cNvGraphicFramePr/>
          <p:nvPr>
            <p:extLst/>
          </p:nvPr>
        </p:nvGraphicFramePr>
        <p:xfrm>
          <a:off x="-36512" y="1772816"/>
          <a:ext cx="3895099" cy="3343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6 Rectángulo"/>
          <p:cNvSpPr/>
          <p:nvPr/>
        </p:nvSpPr>
        <p:spPr>
          <a:xfrm>
            <a:off x="4446240" y="1556792"/>
            <a:ext cx="451824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000" indent="-360000">
              <a:buClr>
                <a:srgbClr val="004B88"/>
              </a:buClr>
              <a:buSzPct val="107000"/>
              <a:buBlip>
                <a:blip r:embed="rId8"/>
              </a:buBlip>
            </a:pPr>
            <a:r>
              <a:rPr lang="es-CO" sz="2400" dirty="0"/>
              <a:t>NACIONAL (MINISTERIO DE AMBIENTE Y </a:t>
            </a:r>
            <a:r>
              <a:rPr lang="es-ES_tradnl" sz="2400" dirty="0"/>
              <a:t>DESARROLLO SOSTENIBLE</a:t>
            </a:r>
            <a:r>
              <a:rPr lang="es-ES_tradnl" sz="2400" dirty="0" smtClean="0"/>
              <a:t>)</a:t>
            </a:r>
          </a:p>
          <a:p>
            <a:pPr marL="360000" indent="-360000">
              <a:buClr>
                <a:srgbClr val="004B88"/>
              </a:buClr>
              <a:buSzPct val="107000"/>
              <a:buBlip>
                <a:blip r:embed="rId8"/>
              </a:buBlip>
            </a:pPr>
            <a:r>
              <a:rPr lang="es-CO" sz="2400" dirty="0" smtClean="0"/>
              <a:t>REGIONAL </a:t>
            </a:r>
            <a:r>
              <a:rPr lang="es-CO" sz="2400" dirty="0"/>
              <a:t>Y DEPARTAMENTAL. (CORPORACIONES AUTÓNOMAS REGIONALES, GOBERNACIONES Y ÁREAS </a:t>
            </a:r>
            <a:r>
              <a:rPr lang="es-CO" sz="2400" dirty="0" smtClean="0"/>
              <a:t>METROPOLITANAS</a:t>
            </a:r>
          </a:p>
          <a:p>
            <a:pPr marL="360000" indent="-360000">
              <a:buClr>
                <a:srgbClr val="004B88"/>
              </a:buClr>
              <a:buSzPct val="107000"/>
              <a:buBlip>
                <a:blip r:embed="rId8"/>
              </a:buBlip>
            </a:pPr>
            <a:r>
              <a:rPr lang="es-ES_tradnl" sz="2400" dirty="0" smtClean="0"/>
              <a:t>MUNICIPAL </a:t>
            </a:r>
            <a:r>
              <a:rPr lang="es-ES_tradnl" sz="2400" dirty="0"/>
              <a:t>(ALCALDÍAS, CONCEJOS</a:t>
            </a:r>
            <a:r>
              <a:rPr lang="es-ES_tradnl" sz="2400" dirty="0" smtClean="0"/>
              <a:t>)</a:t>
            </a:r>
            <a:endParaRPr lang="es-ES_tradnl" sz="2400" dirty="0"/>
          </a:p>
        </p:txBody>
      </p:sp>
      <p:sp>
        <p:nvSpPr>
          <p:cNvPr id="12" name="11 Flecha derecha"/>
          <p:cNvSpPr/>
          <p:nvPr/>
        </p:nvSpPr>
        <p:spPr>
          <a:xfrm>
            <a:off x="3779912" y="2924944"/>
            <a:ext cx="648072" cy="1017111"/>
          </a:xfrm>
          <a:prstGeom prst="rightArrow">
            <a:avLst/>
          </a:prstGeom>
          <a:solidFill>
            <a:srgbClr val="BED7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73275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536504" y="44624"/>
            <a:ext cx="4572000" cy="2123658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s-CO" sz="4400" dirty="0">
                <a:solidFill>
                  <a:srgbClr val="00A99D"/>
                </a:solidFill>
                <a:latin typeface="Impact" panose="020B0806030902050204" pitchFamily="34" charset="0"/>
              </a:rPr>
              <a:t>Principios de la Gestión Ambiental</a:t>
            </a:r>
          </a:p>
          <a:p>
            <a:pPr algn="r"/>
            <a:r>
              <a:rPr lang="es-ES_tradnl" sz="4400" dirty="0">
                <a:solidFill>
                  <a:srgbClr val="00A99D"/>
                </a:solidFill>
                <a:latin typeface="Impact" panose="020B0806030902050204" pitchFamily="34" charset="0"/>
              </a:rPr>
              <a:t>  (Art 63 L 99/93)</a:t>
            </a:r>
          </a:p>
        </p:txBody>
      </p:sp>
      <p:sp>
        <p:nvSpPr>
          <p:cNvPr id="8" name="7 Rectángulo"/>
          <p:cNvSpPr/>
          <p:nvPr/>
        </p:nvSpPr>
        <p:spPr>
          <a:xfrm>
            <a:off x="6300192" y="2711822"/>
            <a:ext cx="2141933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3200" dirty="0">
                <a:solidFill>
                  <a:srgbClr val="004B88"/>
                </a:solidFill>
                <a:latin typeface="Impact" panose="020B0806030902050204" pitchFamily="34" charset="0"/>
              </a:rPr>
              <a:t>GRADACIÓN </a:t>
            </a:r>
          </a:p>
          <a:p>
            <a:pPr algn="ctr"/>
            <a:r>
              <a:rPr lang="es-ES_tradnl" sz="3200" dirty="0">
                <a:solidFill>
                  <a:srgbClr val="004B88"/>
                </a:solidFill>
                <a:latin typeface="Impact" panose="020B0806030902050204" pitchFamily="34" charset="0"/>
              </a:rPr>
              <a:t>NORMATIVA</a:t>
            </a:r>
          </a:p>
        </p:txBody>
      </p:sp>
      <p:sp>
        <p:nvSpPr>
          <p:cNvPr id="6" name="5 Rectángulo"/>
          <p:cNvSpPr/>
          <p:nvPr/>
        </p:nvSpPr>
        <p:spPr>
          <a:xfrm>
            <a:off x="792088" y="2711822"/>
            <a:ext cx="24837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3200" dirty="0">
                <a:solidFill>
                  <a:srgbClr val="004B88"/>
                </a:solidFill>
                <a:latin typeface="Impact" panose="020B0806030902050204" pitchFamily="34" charset="0"/>
              </a:rPr>
              <a:t>RIGOR </a:t>
            </a:r>
          </a:p>
          <a:p>
            <a:pPr algn="ctr"/>
            <a:r>
              <a:rPr lang="es-ES_tradnl" sz="3200" dirty="0">
                <a:solidFill>
                  <a:srgbClr val="004B88"/>
                </a:solidFill>
                <a:latin typeface="Impact" panose="020B0806030902050204" pitchFamily="34" charset="0"/>
              </a:rPr>
              <a:t>SUBSIDIARIO</a:t>
            </a:r>
          </a:p>
        </p:txBody>
      </p:sp>
      <p:sp>
        <p:nvSpPr>
          <p:cNvPr id="7" name="6 Rectángulo"/>
          <p:cNvSpPr/>
          <p:nvPr/>
        </p:nvSpPr>
        <p:spPr>
          <a:xfrm>
            <a:off x="3779912" y="2711822"/>
            <a:ext cx="201622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3200" dirty="0">
                <a:solidFill>
                  <a:srgbClr val="004B88"/>
                </a:solidFill>
                <a:latin typeface="Impact" panose="020B0806030902050204" pitchFamily="34" charset="0"/>
              </a:rPr>
              <a:t>ARMONÍA </a:t>
            </a:r>
          </a:p>
          <a:p>
            <a:r>
              <a:rPr lang="es-ES_tradnl" sz="3200" dirty="0">
                <a:solidFill>
                  <a:srgbClr val="004B88"/>
                </a:solidFill>
                <a:latin typeface="Impact" panose="020B0806030902050204" pitchFamily="34" charset="0"/>
              </a:rPr>
              <a:t>REGIONAL </a:t>
            </a:r>
          </a:p>
        </p:txBody>
      </p:sp>
      <p:pic>
        <p:nvPicPr>
          <p:cNvPr id="10" name="Imagen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004" y="1844824"/>
            <a:ext cx="6209524" cy="546032"/>
          </a:xfrm>
          <a:prstGeom prst="rect">
            <a:avLst/>
          </a:prstGeom>
        </p:spPr>
      </p:pic>
      <p:sp>
        <p:nvSpPr>
          <p:cNvPr id="3" name="2 Rectángulo redondeado"/>
          <p:cNvSpPr/>
          <p:nvPr/>
        </p:nvSpPr>
        <p:spPr>
          <a:xfrm>
            <a:off x="758762" y="2636912"/>
            <a:ext cx="2445086" cy="1224136"/>
          </a:xfrm>
          <a:prstGeom prst="roundRect">
            <a:avLst/>
          </a:prstGeom>
          <a:noFill/>
          <a:ln w="76200">
            <a:solidFill>
              <a:srgbClr val="BED7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3" name="12 Rectángulo redondeado"/>
          <p:cNvSpPr/>
          <p:nvPr/>
        </p:nvSpPr>
        <p:spPr>
          <a:xfrm>
            <a:off x="3419872" y="2636912"/>
            <a:ext cx="2445086" cy="1224136"/>
          </a:xfrm>
          <a:prstGeom prst="roundRect">
            <a:avLst/>
          </a:prstGeom>
          <a:noFill/>
          <a:ln w="76200">
            <a:solidFill>
              <a:srgbClr val="BED7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5" name="14 Rectángulo redondeado"/>
          <p:cNvSpPr/>
          <p:nvPr/>
        </p:nvSpPr>
        <p:spPr>
          <a:xfrm>
            <a:off x="6087354" y="2636912"/>
            <a:ext cx="2445086" cy="1224136"/>
          </a:xfrm>
          <a:prstGeom prst="roundRect">
            <a:avLst/>
          </a:prstGeom>
          <a:noFill/>
          <a:ln w="76200">
            <a:solidFill>
              <a:srgbClr val="BED7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pSp>
        <p:nvGrpSpPr>
          <p:cNvPr id="2" name="Grupo 1"/>
          <p:cNvGrpSpPr/>
          <p:nvPr/>
        </p:nvGrpSpPr>
        <p:grpSpPr>
          <a:xfrm>
            <a:off x="323528" y="4191056"/>
            <a:ext cx="8424936" cy="1110152"/>
            <a:chOff x="107504" y="4049751"/>
            <a:chExt cx="10509982" cy="1251457"/>
          </a:xfrm>
        </p:grpSpPr>
        <p:sp>
          <p:nvSpPr>
            <p:cNvPr id="11" name="5 Rectángulo"/>
            <p:cNvSpPr/>
            <p:nvPr/>
          </p:nvSpPr>
          <p:spPr>
            <a:xfrm>
              <a:off x="107504" y="4326195"/>
              <a:ext cx="248376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_tradnl" dirty="0" smtClean="0">
                  <a:solidFill>
                    <a:srgbClr val="004B88"/>
                  </a:solidFill>
                  <a:latin typeface="Impact" panose="020B0806030902050204" pitchFamily="34" charset="0"/>
                </a:rPr>
                <a:t>EL QUE CONTAMINA PAGA</a:t>
              </a:r>
              <a:endParaRPr lang="es-ES_tradnl" dirty="0">
                <a:solidFill>
                  <a:srgbClr val="004B88"/>
                </a:solidFill>
                <a:latin typeface="Impact" panose="020B0806030902050204" pitchFamily="34" charset="0"/>
              </a:endParaRPr>
            </a:p>
          </p:txBody>
        </p:sp>
        <p:sp>
          <p:nvSpPr>
            <p:cNvPr id="12" name="6 Rectángulo"/>
            <p:cNvSpPr/>
            <p:nvPr/>
          </p:nvSpPr>
          <p:spPr>
            <a:xfrm>
              <a:off x="2987824" y="4437112"/>
              <a:ext cx="2016224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_tradnl" dirty="0" smtClean="0">
                  <a:solidFill>
                    <a:srgbClr val="004B88"/>
                  </a:solidFill>
                  <a:latin typeface="Impact" panose="020B0806030902050204" pitchFamily="34" charset="0"/>
                </a:rPr>
                <a:t>COOPERACIÓN</a:t>
              </a:r>
              <a:endParaRPr lang="es-ES_tradnl" dirty="0">
                <a:solidFill>
                  <a:srgbClr val="004B88"/>
                </a:solidFill>
                <a:latin typeface="Impact" panose="020B0806030902050204" pitchFamily="34" charset="0"/>
              </a:endParaRPr>
            </a:p>
          </p:txBody>
        </p:sp>
        <p:sp>
          <p:nvSpPr>
            <p:cNvPr id="14" name="2 Rectángulo redondeado"/>
            <p:cNvSpPr/>
            <p:nvPr/>
          </p:nvSpPr>
          <p:spPr>
            <a:xfrm>
              <a:off x="107504" y="4077072"/>
              <a:ext cx="2445086" cy="1224136"/>
            </a:xfrm>
            <a:prstGeom prst="roundRect">
              <a:avLst/>
            </a:prstGeom>
            <a:noFill/>
            <a:ln w="76200">
              <a:solidFill>
                <a:srgbClr val="BED73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1400"/>
            </a:p>
          </p:txBody>
        </p:sp>
        <p:sp>
          <p:nvSpPr>
            <p:cNvPr id="16" name="12 Rectángulo redondeado"/>
            <p:cNvSpPr/>
            <p:nvPr/>
          </p:nvSpPr>
          <p:spPr>
            <a:xfrm>
              <a:off x="2768614" y="4077072"/>
              <a:ext cx="2445086" cy="1224136"/>
            </a:xfrm>
            <a:prstGeom prst="roundRect">
              <a:avLst/>
            </a:prstGeom>
            <a:noFill/>
            <a:ln w="76200">
              <a:solidFill>
                <a:srgbClr val="BED73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1400"/>
            </a:p>
          </p:txBody>
        </p:sp>
        <p:sp>
          <p:nvSpPr>
            <p:cNvPr id="17" name="5 Rectángulo"/>
            <p:cNvSpPr/>
            <p:nvPr/>
          </p:nvSpPr>
          <p:spPr>
            <a:xfrm>
              <a:off x="5511290" y="4437112"/>
              <a:ext cx="2483768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_tradnl" dirty="0" smtClean="0">
                  <a:solidFill>
                    <a:srgbClr val="004B88"/>
                  </a:solidFill>
                  <a:latin typeface="Impact" panose="020B0806030902050204" pitchFamily="34" charset="0"/>
                </a:rPr>
                <a:t>PRECAUCIÓN</a:t>
              </a:r>
              <a:endParaRPr lang="es-ES_tradnl" dirty="0">
                <a:solidFill>
                  <a:srgbClr val="004B88"/>
                </a:solidFill>
                <a:latin typeface="Impact" panose="020B0806030902050204" pitchFamily="34" charset="0"/>
              </a:endParaRPr>
            </a:p>
          </p:txBody>
        </p:sp>
        <p:sp>
          <p:nvSpPr>
            <p:cNvPr id="18" name="6 Rectángulo"/>
            <p:cNvSpPr/>
            <p:nvPr/>
          </p:nvSpPr>
          <p:spPr>
            <a:xfrm>
              <a:off x="8391610" y="4409791"/>
              <a:ext cx="2016224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s-ES_tradnl" dirty="0" smtClean="0">
                  <a:solidFill>
                    <a:srgbClr val="004B88"/>
                  </a:solidFill>
                  <a:latin typeface="Impact" panose="020B0806030902050204" pitchFamily="34" charset="0"/>
                </a:rPr>
                <a:t>PREVENCIÓN</a:t>
              </a:r>
              <a:endParaRPr lang="es-ES_tradnl" dirty="0">
                <a:solidFill>
                  <a:srgbClr val="004B88"/>
                </a:solidFill>
                <a:latin typeface="Impact" panose="020B0806030902050204" pitchFamily="34" charset="0"/>
              </a:endParaRPr>
            </a:p>
          </p:txBody>
        </p:sp>
        <p:sp>
          <p:nvSpPr>
            <p:cNvPr id="19" name="2 Rectángulo redondeado"/>
            <p:cNvSpPr/>
            <p:nvPr/>
          </p:nvSpPr>
          <p:spPr>
            <a:xfrm>
              <a:off x="5511290" y="4049751"/>
              <a:ext cx="2445086" cy="1224136"/>
            </a:xfrm>
            <a:prstGeom prst="roundRect">
              <a:avLst/>
            </a:prstGeom>
            <a:noFill/>
            <a:ln w="76200">
              <a:solidFill>
                <a:srgbClr val="BED73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1400"/>
            </a:p>
          </p:txBody>
        </p:sp>
        <p:sp>
          <p:nvSpPr>
            <p:cNvPr id="20" name="12 Rectángulo redondeado"/>
            <p:cNvSpPr/>
            <p:nvPr/>
          </p:nvSpPr>
          <p:spPr>
            <a:xfrm>
              <a:off x="8172400" y="4049751"/>
              <a:ext cx="2445086" cy="1224136"/>
            </a:xfrm>
            <a:prstGeom prst="roundRect">
              <a:avLst/>
            </a:prstGeom>
            <a:noFill/>
            <a:ln w="76200">
              <a:solidFill>
                <a:srgbClr val="BED73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 sz="1400"/>
            </a:p>
          </p:txBody>
        </p:sp>
      </p:grpSp>
    </p:spTree>
    <p:extLst>
      <p:ext uri="{BB962C8B-B14F-4D97-AF65-F5344CB8AC3E}">
        <p14:creationId xmlns:p14="http://schemas.microsoft.com/office/powerpoint/2010/main" val="20662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899592" y="68431"/>
            <a:ext cx="82089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3600" dirty="0">
                <a:solidFill>
                  <a:srgbClr val="00A99D"/>
                </a:solidFill>
                <a:latin typeface="Impact" panose="020B0806030902050204" pitchFamily="34" charset="0"/>
              </a:rPr>
              <a:t>Principios de la </a:t>
            </a:r>
            <a:r>
              <a:rPr lang="es-CO" sz="3600" dirty="0" smtClean="0">
                <a:solidFill>
                  <a:srgbClr val="00A99D"/>
                </a:solidFill>
                <a:latin typeface="Impact" panose="020B0806030902050204" pitchFamily="34" charset="0"/>
              </a:rPr>
              <a:t>Gestión </a:t>
            </a:r>
            <a:r>
              <a:rPr lang="es-CO" sz="3600" dirty="0">
                <a:solidFill>
                  <a:srgbClr val="00A99D"/>
                </a:solidFill>
                <a:latin typeface="Impact" panose="020B0806030902050204" pitchFamily="34" charset="0"/>
              </a:rPr>
              <a:t>Ambiental</a:t>
            </a:r>
          </a:p>
          <a:p>
            <a:pPr algn="r"/>
            <a:r>
              <a:rPr lang="es-ES_tradnl" sz="3600" dirty="0">
                <a:solidFill>
                  <a:srgbClr val="00A99D"/>
                </a:solidFill>
                <a:latin typeface="Impact" panose="020B0806030902050204" pitchFamily="34" charset="0"/>
              </a:rPr>
              <a:t>  (Art 63 L 99/93)</a:t>
            </a:r>
          </a:p>
        </p:txBody>
      </p:sp>
      <p:sp>
        <p:nvSpPr>
          <p:cNvPr id="5" name="4 Rectángulo"/>
          <p:cNvSpPr/>
          <p:nvPr/>
        </p:nvSpPr>
        <p:spPr>
          <a:xfrm>
            <a:off x="2699792" y="1484784"/>
            <a:ext cx="6192688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200" dirty="0"/>
              <a:t>Los Departamentos, los Distritos, los Municipios, los Territorios Indígenas, así como las regiones y provincias a las que la ley diere el carácter de entidades territoriales, ejercerán sus funciones constitucionales y legales relacionadas con el medio ambiente y los recursos naturales renovables, de manera coordinada y armónica, con sujeción a las normas de carácter superior y a las directrices de la Política Nacional Ambiental, a fin de garantizar un manejo unificado, racional y coherente de los recursos naturales que hacen parte del medio ambiente físico y biótico del patrimonio natural de la nación. </a:t>
            </a:r>
          </a:p>
        </p:txBody>
      </p:sp>
      <p:sp>
        <p:nvSpPr>
          <p:cNvPr id="6" name="5 Rectángulo"/>
          <p:cNvSpPr/>
          <p:nvPr/>
        </p:nvSpPr>
        <p:spPr>
          <a:xfrm>
            <a:off x="179512" y="2852936"/>
            <a:ext cx="201622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_tradnl" sz="3200" dirty="0">
                <a:solidFill>
                  <a:srgbClr val="004B88"/>
                </a:solidFill>
                <a:latin typeface="Impact" panose="020B0806030902050204" pitchFamily="34" charset="0"/>
              </a:rPr>
              <a:t>ARMONÍA </a:t>
            </a:r>
          </a:p>
          <a:p>
            <a:pPr algn="r"/>
            <a:r>
              <a:rPr lang="es-ES_tradnl" sz="3200" dirty="0">
                <a:solidFill>
                  <a:srgbClr val="004B88"/>
                </a:solidFill>
                <a:latin typeface="Impact" panose="020B0806030902050204" pitchFamily="34" charset="0"/>
              </a:rPr>
              <a:t>REGIONAL </a:t>
            </a:r>
          </a:p>
        </p:txBody>
      </p:sp>
      <p:pic>
        <p:nvPicPr>
          <p:cNvPr id="7" name="Imagen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938752"/>
            <a:ext cx="9145016" cy="54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4010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4 Rectángulo"/>
          <p:cNvSpPr/>
          <p:nvPr/>
        </p:nvSpPr>
        <p:spPr>
          <a:xfrm>
            <a:off x="323528" y="2753633"/>
            <a:ext cx="8352928" cy="1323439"/>
          </a:xfrm>
          <a:prstGeom prst="rect">
            <a:avLst/>
          </a:prstGeom>
          <a:scene3d>
            <a:camera prst="orthographicFront"/>
            <a:lightRig rig="threePt" dir="t"/>
          </a:scene3d>
        </p:spPr>
        <p:txBody>
          <a:bodyPr wrap="square">
            <a:spAutoFit/>
          </a:bodyPr>
          <a:lstStyle/>
          <a:p>
            <a:pPr lvl="0" algn="ctr"/>
            <a:r>
              <a:rPr lang="es-CO" sz="8000" dirty="0" smtClean="0">
                <a:solidFill>
                  <a:srgbClr val="004B88"/>
                </a:solidFill>
                <a:latin typeface="Impact" panose="020B0806030902050204" pitchFamily="34" charset="0"/>
              </a:rPr>
              <a:t>GESTIÓN AMBIENTAL</a:t>
            </a:r>
          </a:p>
        </p:txBody>
      </p:sp>
    </p:spTree>
    <p:extLst>
      <p:ext uri="{BB962C8B-B14F-4D97-AF65-F5344CB8AC3E}">
        <p14:creationId xmlns:p14="http://schemas.microsoft.com/office/powerpoint/2010/main" val="32871530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5496" y="2852936"/>
            <a:ext cx="2141933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ES_tradnl" sz="3200" dirty="0">
                <a:solidFill>
                  <a:srgbClr val="004B88"/>
                </a:solidFill>
                <a:latin typeface="Impact" panose="020B0806030902050204" pitchFamily="34" charset="0"/>
              </a:rPr>
              <a:t>GRADACIÓN </a:t>
            </a:r>
          </a:p>
          <a:p>
            <a:pPr algn="r"/>
            <a:r>
              <a:rPr lang="es-ES_tradnl" sz="3200" dirty="0">
                <a:solidFill>
                  <a:srgbClr val="004B88"/>
                </a:solidFill>
                <a:latin typeface="Impact" panose="020B0806030902050204" pitchFamily="34" charset="0"/>
              </a:rPr>
              <a:t>NORMATIVA</a:t>
            </a:r>
          </a:p>
        </p:txBody>
      </p:sp>
      <p:sp>
        <p:nvSpPr>
          <p:cNvPr id="5" name="4 Rectángulo"/>
          <p:cNvSpPr/>
          <p:nvPr/>
        </p:nvSpPr>
        <p:spPr>
          <a:xfrm>
            <a:off x="2177429" y="1412776"/>
            <a:ext cx="6715051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200" dirty="0"/>
              <a:t>En materia normativa las reglas que dicten las entidades territoriales en relación con el medio ambiente y los recursos naturales renovables respetarán el carácter superior y la preeminencia jerárquica de las normas dictadas por autoridades y entes de superior jerarquía o de mayor ámbito en la comprensión territorial de sus competencias. Las funciones en materia ambiental y de recursos naturales renovables, atribuidas por la Constitución Política a los Departamentos, Municipios y Distritos con régimen constitucional especial, se ejercerán con sujeción a la ley, los reglamentos y las políticas del Gobierno Nacional, el Ministerio del Medio Ambiente y las Corporaciones Autónomas Regionales.</a:t>
            </a:r>
          </a:p>
        </p:txBody>
      </p:sp>
      <p:sp>
        <p:nvSpPr>
          <p:cNvPr id="7" name="3 Rectángulo"/>
          <p:cNvSpPr/>
          <p:nvPr/>
        </p:nvSpPr>
        <p:spPr>
          <a:xfrm>
            <a:off x="899592" y="68431"/>
            <a:ext cx="82089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3600" dirty="0">
                <a:solidFill>
                  <a:srgbClr val="00A99D"/>
                </a:solidFill>
                <a:latin typeface="Impact" panose="020B0806030902050204" pitchFamily="34" charset="0"/>
              </a:rPr>
              <a:t>Principios de la </a:t>
            </a:r>
            <a:r>
              <a:rPr lang="es-CO" sz="3600" dirty="0" smtClean="0">
                <a:solidFill>
                  <a:srgbClr val="00A99D"/>
                </a:solidFill>
                <a:latin typeface="Impact" panose="020B0806030902050204" pitchFamily="34" charset="0"/>
              </a:rPr>
              <a:t>Gestión </a:t>
            </a:r>
            <a:r>
              <a:rPr lang="es-CO" sz="3600" dirty="0">
                <a:solidFill>
                  <a:srgbClr val="00A99D"/>
                </a:solidFill>
                <a:latin typeface="Impact" panose="020B0806030902050204" pitchFamily="34" charset="0"/>
              </a:rPr>
              <a:t>Ambiental</a:t>
            </a:r>
          </a:p>
          <a:p>
            <a:pPr algn="r"/>
            <a:r>
              <a:rPr lang="es-ES_tradnl" sz="3600" dirty="0">
                <a:solidFill>
                  <a:srgbClr val="00A99D"/>
                </a:solidFill>
                <a:latin typeface="Impact" panose="020B0806030902050204" pitchFamily="34" charset="0"/>
              </a:rPr>
              <a:t>  (Art 63 L 99/93)</a:t>
            </a:r>
          </a:p>
        </p:txBody>
      </p:sp>
      <p:pic>
        <p:nvPicPr>
          <p:cNvPr id="9" name="Imagen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938752"/>
            <a:ext cx="9145016" cy="54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97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-72008" y="2927846"/>
            <a:ext cx="24837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_tradnl" sz="3200" dirty="0">
                <a:solidFill>
                  <a:srgbClr val="004B88"/>
                </a:solidFill>
                <a:latin typeface="Impact" panose="020B0806030902050204" pitchFamily="34" charset="0"/>
              </a:rPr>
              <a:t>RIGOR </a:t>
            </a:r>
          </a:p>
          <a:p>
            <a:pPr algn="r"/>
            <a:r>
              <a:rPr lang="es-ES_tradnl" sz="3200" dirty="0">
                <a:solidFill>
                  <a:srgbClr val="004B88"/>
                </a:solidFill>
                <a:latin typeface="Impact" panose="020B0806030902050204" pitchFamily="34" charset="0"/>
              </a:rPr>
              <a:t>SUBSIDIARIO</a:t>
            </a:r>
          </a:p>
        </p:txBody>
      </p:sp>
      <p:sp>
        <p:nvSpPr>
          <p:cNvPr id="3" name="2 Rectángulo"/>
          <p:cNvSpPr/>
          <p:nvPr/>
        </p:nvSpPr>
        <p:spPr>
          <a:xfrm>
            <a:off x="2555776" y="1340768"/>
            <a:ext cx="633670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s-CO" sz="2000" dirty="0"/>
              <a:t>Las normas y medidas de policía ambiental, es decir, aquellas que las autoridades medioambientalistas expidan para la regulación del uso, manejo, aprovechamiento y movilización de los recursos naturales renovables, o para la preservación del medio ambiente natural, bien sea que limiten el ejercicio de derechos individuales y libertades públicas para la preservación o restauración del medio ambiente, o que exijan licencia o permiso para el ejercicio de determinada actividad por la misma causa, podrán hacerse sucesiva y respectivamente más rigurosas, pero no más flexibles, por las autoridades competentes del nivel regional, departamental, distrital o municipal, en la medida en que se desciende en la jerarquía normativa y se reduce el ámbito territorial de las competencias, cuando las circunstancias locales especiales así lo ameriten</a:t>
            </a:r>
          </a:p>
        </p:txBody>
      </p:sp>
      <p:sp>
        <p:nvSpPr>
          <p:cNvPr id="8" name="3 Rectángulo"/>
          <p:cNvSpPr/>
          <p:nvPr/>
        </p:nvSpPr>
        <p:spPr>
          <a:xfrm>
            <a:off x="899592" y="68431"/>
            <a:ext cx="82089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3600" dirty="0">
                <a:solidFill>
                  <a:srgbClr val="00A99D"/>
                </a:solidFill>
                <a:latin typeface="Impact" panose="020B0806030902050204" pitchFamily="34" charset="0"/>
              </a:rPr>
              <a:t>Principios de la </a:t>
            </a:r>
            <a:r>
              <a:rPr lang="es-CO" sz="3600" dirty="0" smtClean="0">
                <a:solidFill>
                  <a:srgbClr val="00A99D"/>
                </a:solidFill>
                <a:latin typeface="Impact" panose="020B0806030902050204" pitchFamily="34" charset="0"/>
              </a:rPr>
              <a:t>Gestión </a:t>
            </a:r>
            <a:r>
              <a:rPr lang="es-CO" sz="3600" dirty="0">
                <a:solidFill>
                  <a:srgbClr val="00A99D"/>
                </a:solidFill>
                <a:latin typeface="Impact" panose="020B0806030902050204" pitchFamily="34" charset="0"/>
              </a:rPr>
              <a:t>Ambiental</a:t>
            </a:r>
          </a:p>
          <a:p>
            <a:pPr algn="r"/>
            <a:r>
              <a:rPr lang="es-ES_tradnl" sz="3600" dirty="0">
                <a:solidFill>
                  <a:srgbClr val="00A99D"/>
                </a:solidFill>
                <a:latin typeface="Impact" panose="020B0806030902050204" pitchFamily="34" charset="0"/>
              </a:rPr>
              <a:t>  (Art 63 L 99/93)</a:t>
            </a:r>
          </a:p>
        </p:txBody>
      </p:sp>
      <p:pic>
        <p:nvPicPr>
          <p:cNvPr id="11" name="Imagen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938752"/>
            <a:ext cx="9145016" cy="54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698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717896" y="2852936"/>
            <a:ext cx="306201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_tradnl" sz="3200" dirty="0">
                <a:solidFill>
                  <a:srgbClr val="004B88"/>
                </a:solidFill>
                <a:latin typeface="Impact" panose="020B0806030902050204" pitchFamily="34" charset="0"/>
              </a:rPr>
              <a:t>EL QUE </a:t>
            </a:r>
          </a:p>
          <a:p>
            <a:pPr algn="r"/>
            <a:r>
              <a:rPr lang="es-ES_tradnl" sz="3200" dirty="0">
                <a:solidFill>
                  <a:srgbClr val="004B88"/>
                </a:solidFill>
                <a:latin typeface="Impact" panose="020B0806030902050204" pitchFamily="34" charset="0"/>
              </a:rPr>
              <a:t>CONTAMINA PAGA</a:t>
            </a:r>
          </a:p>
        </p:txBody>
      </p:sp>
      <p:sp>
        <p:nvSpPr>
          <p:cNvPr id="2" name="1 Rectángulo"/>
          <p:cNvSpPr/>
          <p:nvPr/>
        </p:nvSpPr>
        <p:spPr>
          <a:xfrm>
            <a:off x="4176464" y="1340768"/>
            <a:ext cx="471601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rgbClr val="BED730"/>
              </a:buClr>
              <a:defRPr/>
            </a:pPr>
            <a:r>
              <a:rPr lang="es-CO" sz="2400" dirty="0"/>
              <a:t>Las autoridades ambientales deberán definir los límites máximos permitidos de contaminación y los montos que se deberán pagar por ello. De la misma manera fijarán metas de disminución gradual de la contaminación. Se deberá informar a la ciudadanía sobre el proceso retributivo, su sentido y objetivos a lograr, de tal forma que no se interprete como que se puede pagar por una “licencia para contaminar</a:t>
            </a:r>
            <a:r>
              <a:rPr lang="es-CO" sz="2400" dirty="0" smtClean="0"/>
              <a:t>”</a:t>
            </a:r>
            <a:endParaRPr lang="es-CO" sz="2400" dirty="0"/>
          </a:p>
        </p:txBody>
      </p:sp>
      <p:pic>
        <p:nvPicPr>
          <p:cNvPr id="8" name="Imagen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6464" y="938752"/>
            <a:ext cx="5076056" cy="546032"/>
          </a:xfrm>
          <a:prstGeom prst="rect">
            <a:avLst/>
          </a:prstGeom>
        </p:spPr>
      </p:pic>
      <p:sp>
        <p:nvSpPr>
          <p:cNvPr id="9" name="2 Rectángulo"/>
          <p:cNvSpPr/>
          <p:nvPr/>
        </p:nvSpPr>
        <p:spPr>
          <a:xfrm>
            <a:off x="5371584" y="26455"/>
            <a:ext cx="373692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CO" sz="3600" dirty="0">
                <a:solidFill>
                  <a:srgbClr val="00A99D"/>
                </a:solidFill>
                <a:latin typeface="Impact" panose="020B0806030902050204" pitchFamily="34" charset="0"/>
              </a:rPr>
              <a:t>Principios de la </a:t>
            </a:r>
            <a:endParaRPr lang="es-CO" sz="3600" dirty="0" smtClean="0">
              <a:solidFill>
                <a:srgbClr val="00A99D"/>
              </a:solidFill>
              <a:latin typeface="Impact" panose="020B0806030902050204" pitchFamily="34" charset="0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CO" sz="3600" dirty="0" smtClean="0">
                <a:solidFill>
                  <a:srgbClr val="00A99D"/>
                </a:solidFill>
                <a:latin typeface="Impact" panose="020B0806030902050204" pitchFamily="34" charset="0"/>
              </a:rPr>
              <a:t>Gestión Ambiental </a:t>
            </a:r>
            <a:endParaRPr lang="es-CO" sz="3600" dirty="0">
              <a:solidFill>
                <a:srgbClr val="00A99D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886934" y="2988241"/>
            <a:ext cx="246093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3200" dirty="0">
                <a:solidFill>
                  <a:srgbClr val="004B88"/>
                </a:solidFill>
                <a:latin typeface="Impact" panose="020B0806030902050204" pitchFamily="34" charset="0"/>
              </a:rPr>
              <a:t>COOPERACION</a:t>
            </a:r>
          </a:p>
        </p:txBody>
      </p:sp>
      <p:sp>
        <p:nvSpPr>
          <p:cNvPr id="2" name="1 Rectángulo"/>
          <p:cNvSpPr/>
          <p:nvPr/>
        </p:nvSpPr>
        <p:spPr>
          <a:xfrm>
            <a:off x="4176464" y="1700808"/>
            <a:ext cx="4572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Clr>
                <a:srgbClr val="BED730"/>
              </a:buClr>
              <a:defRPr/>
            </a:pPr>
            <a:r>
              <a:rPr lang="es-CO" sz="2400" dirty="0"/>
              <a:t>Todas las personas, organismos e instituciones deberán participar, desde su formulación, en los procesos de planificación y ejecución de acciones ambientales, en todos los ámbitos y niveles de gestión ambiental, acciones coordinadas y participativas pueden quitar muchos obstáculos del camino</a:t>
            </a:r>
            <a:r>
              <a:rPr lang="es-CO" sz="2400" b="1" dirty="0"/>
              <a:t>.</a:t>
            </a:r>
          </a:p>
        </p:txBody>
      </p:sp>
      <p:pic>
        <p:nvPicPr>
          <p:cNvPr id="8" name="Imagen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6464" y="938752"/>
            <a:ext cx="5076056" cy="546032"/>
          </a:xfrm>
          <a:prstGeom prst="rect">
            <a:avLst/>
          </a:prstGeom>
        </p:spPr>
      </p:pic>
      <p:sp>
        <p:nvSpPr>
          <p:cNvPr id="9" name="2 Rectángulo"/>
          <p:cNvSpPr/>
          <p:nvPr/>
        </p:nvSpPr>
        <p:spPr>
          <a:xfrm>
            <a:off x="5371584" y="26455"/>
            <a:ext cx="373692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CO" sz="3600" dirty="0">
                <a:solidFill>
                  <a:srgbClr val="00A99D"/>
                </a:solidFill>
                <a:latin typeface="Impact" panose="020B0806030902050204" pitchFamily="34" charset="0"/>
              </a:rPr>
              <a:t>Principios de la </a:t>
            </a:r>
            <a:endParaRPr lang="es-CO" sz="3600" dirty="0" smtClean="0">
              <a:solidFill>
                <a:srgbClr val="00A99D"/>
              </a:solidFill>
              <a:latin typeface="Impact" panose="020B0806030902050204" pitchFamily="34" charset="0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CO" sz="3600" dirty="0" smtClean="0">
                <a:solidFill>
                  <a:srgbClr val="00A99D"/>
                </a:solidFill>
                <a:latin typeface="Impact" panose="020B0806030902050204" pitchFamily="34" charset="0"/>
              </a:rPr>
              <a:t>Gestión Ambiental </a:t>
            </a:r>
            <a:endParaRPr lang="es-CO" sz="3600" dirty="0">
              <a:solidFill>
                <a:srgbClr val="00A99D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4174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1039346" y="2988241"/>
            <a:ext cx="22365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ES_tradnl" sz="3200" dirty="0">
                <a:solidFill>
                  <a:srgbClr val="004B88"/>
                </a:solidFill>
                <a:latin typeface="Impact" panose="020B0806030902050204" pitchFamily="34" charset="0"/>
              </a:rPr>
              <a:t>PRECAUCION</a:t>
            </a:r>
          </a:p>
        </p:txBody>
      </p:sp>
      <p:pic>
        <p:nvPicPr>
          <p:cNvPr id="9" name="Imagen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6464" y="938752"/>
            <a:ext cx="5076056" cy="546032"/>
          </a:xfrm>
          <a:prstGeom prst="rect">
            <a:avLst/>
          </a:prstGeom>
        </p:spPr>
      </p:pic>
      <p:sp>
        <p:nvSpPr>
          <p:cNvPr id="2" name="1 Rectángulo"/>
          <p:cNvSpPr/>
          <p:nvPr/>
        </p:nvSpPr>
        <p:spPr>
          <a:xfrm>
            <a:off x="4176464" y="1556792"/>
            <a:ext cx="4572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Clr>
                <a:srgbClr val="BED730"/>
              </a:buClr>
              <a:defRPr/>
            </a:pPr>
            <a:r>
              <a:rPr lang="es-CO" sz="2400" dirty="0"/>
              <a:t>Cuando haya dudas acerca de las consecuencias ambientales de una acción determinada, cuando no haya certeza científica de los impactos negativos sobre la naturaleza y los seres humanos, hay que proceder con precaución. Realizar actividades cuyo efecto ambiental se desconozca, puede llevar a que sea demasiado tarde para contrarrestar los efectos nocivos.</a:t>
            </a:r>
          </a:p>
        </p:txBody>
      </p:sp>
      <p:sp>
        <p:nvSpPr>
          <p:cNvPr id="3" name="2 Rectángulo"/>
          <p:cNvSpPr/>
          <p:nvPr/>
        </p:nvSpPr>
        <p:spPr>
          <a:xfrm>
            <a:off x="5371584" y="26455"/>
            <a:ext cx="373692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CO" sz="3600" dirty="0">
                <a:solidFill>
                  <a:srgbClr val="00A99D"/>
                </a:solidFill>
                <a:latin typeface="Impact" panose="020B0806030902050204" pitchFamily="34" charset="0"/>
              </a:rPr>
              <a:t>Principios de la </a:t>
            </a:r>
            <a:endParaRPr lang="es-CO" sz="3600" dirty="0" smtClean="0">
              <a:solidFill>
                <a:srgbClr val="00A99D"/>
              </a:solidFill>
              <a:latin typeface="Impact" panose="020B0806030902050204" pitchFamily="34" charset="0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CO" sz="3600" dirty="0" smtClean="0">
                <a:solidFill>
                  <a:srgbClr val="00A99D"/>
                </a:solidFill>
                <a:latin typeface="Impact" panose="020B0806030902050204" pitchFamily="34" charset="0"/>
              </a:rPr>
              <a:t>Gestión Ambiental </a:t>
            </a:r>
            <a:endParaRPr lang="es-CO" sz="3600" dirty="0">
              <a:solidFill>
                <a:srgbClr val="00A99D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695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107198" y="2996952"/>
            <a:ext cx="223170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sz="3200" dirty="0">
                <a:solidFill>
                  <a:srgbClr val="004B88"/>
                </a:solidFill>
                <a:latin typeface="Impact" panose="020B0806030902050204" pitchFamily="34" charset="0"/>
              </a:rPr>
              <a:t>PREVENCIÓN</a:t>
            </a:r>
            <a:r>
              <a:rPr lang="es-ES_tradnl" sz="3200" baseline="30000" dirty="0">
                <a:solidFill>
                  <a:srgbClr val="004B88"/>
                </a:solidFill>
                <a:latin typeface="Impact" panose="020B0806030902050204" pitchFamily="34" charset="0"/>
              </a:rPr>
              <a:t> </a:t>
            </a:r>
          </a:p>
        </p:txBody>
      </p:sp>
      <p:sp>
        <p:nvSpPr>
          <p:cNvPr id="2" name="1 Rectángulo"/>
          <p:cNvSpPr/>
          <p:nvPr/>
        </p:nvSpPr>
        <p:spPr>
          <a:xfrm>
            <a:off x="4211960" y="1844824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Clr>
                <a:srgbClr val="BED730"/>
              </a:buClr>
              <a:defRPr/>
            </a:pPr>
            <a:r>
              <a:rPr lang="es-CO" sz="2400" dirty="0"/>
              <a:t>Es preciso evitar la extinción, la degradación, el deterioro y la contaminación de los recursos antes de que suceda, con acciones preventivas, no solo limitarse a eliminarlas o corregirlas cuando ya se han producido. Recordemos que algunos daños causados pueden irreversibles.</a:t>
            </a:r>
          </a:p>
        </p:txBody>
      </p:sp>
      <p:pic>
        <p:nvPicPr>
          <p:cNvPr id="7" name="Imagen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938752"/>
            <a:ext cx="5112568" cy="546032"/>
          </a:xfrm>
          <a:prstGeom prst="rect">
            <a:avLst/>
          </a:prstGeom>
        </p:spPr>
      </p:pic>
      <p:sp>
        <p:nvSpPr>
          <p:cNvPr id="8" name="2 Rectángulo"/>
          <p:cNvSpPr/>
          <p:nvPr/>
        </p:nvSpPr>
        <p:spPr>
          <a:xfrm>
            <a:off x="5371584" y="26455"/>
            <a:ext cx="373692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CO" sz="3600" dirty="0">
                <a:solidFill>
                  <a:srgbClr val="00A99D"/>
                </a:solidFill>
                <a:latin typeface="Impact" panose="020B0806030902050204" pitchFamily="34" charset="0"/>
              </a:rPr>
              <a:t>Principios de la </a:t>
            </a:r>
            <a:endParaRPr lang="es-CO" sz="3600" dirty="0" smtClean="0">
              <a:solidFill>
                <a:srgbClr val="00A99D"/>
              </a:solidFill>
              <a:latin typeface="Impact" panose="020B0806030902050204" pitchFamily="34" charset="0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CO" sz="3600" dirty="0" smtClean="0">
                <a:solidFill>
                  <a:srgbClr val="00A99D"/>
                </a:solidFill>
                <a:latin typeface="Impact" panose="020B0806030902050204" pitchFamily="34" charset="0"/>
              </a:rPr>
              <a:t>Gestión Ambiental </a:t>
            </a:r>
            <a:endParaRPr lang="es-CO" sz="3600" dirty="0">
              <a:solidFill>
                <a:srgbClr val="00A99D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440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5359112" y="44624"/>
            <a:ext cx="373692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ES_tradnl" sz="3600" dirty="0">
                <a:solidFill>
                  <a:srgbClr val="00A99D"/>
                </a:solidFill>
                <a:latin typeface="Impact" panose="020B0806030902050204" pitchFamily="34" charset="0"/>
              </a:rPr>
              <a:t>Escenarios de la</a:t>
            </a:r>
          </a:p>
          <a:p>
            <a:pPr algn="r"/>
            <a:r>
              <a:rPr lang="es-ES_tradnl" sz="3600" dirty="0">
                <a:solidFill>
                  <a:srgbClr val="00A99D"/>
                </a:solidFill>
                <a:latin typeface="Impact" panose="020B0806030902050204" pitchFamily="34" charset="0"/>
              </a:rPr>
              <a:t>Gestión </a:t>
            </a:r>
            <a:r>
              <a:rPr lang="es-ES_tradnl" sz="3600" dirty="0" smtClean="0">
                <a:solidFill>
                  <a:srgbClr val="00A99D"/>
                </a:solidFill>
                <a:latin typeface="Impact" panose="020B0806030902050204" pitchFamily="34" charset="0"/>
              </a:rPr>
              <a:t>Ambiental</a:t>
            </a:r>
            <a:endParaRPr lang="es-ES_tradnl" sz="3600" dirty="0">
              <a:solidFill>
                <a:srgbClr val="00A99D"/>
              </a:solidFill>
              <a:latin typeface="Impact" panose="020B0806030902050204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755576" y="1484784"/>
            <a:ext cx="799288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sz="3200" dirty="0">
                <a:solidFill>
                  <a:srgbClr val="004B88"/>
                </a:solidFill>
                <a:latin typeface="Impact" panose="020B0806030902050204" pitchFamily="34" charset="0"/>
              </a:rPr>
              <a:t> </a:t>
            </a:r>
            <a:r>
              <a:rPr lang="es-ES_tradnl" sz="3200" dirty="0" smtClean="0">
                <a:solidFill>
                  <a:srgbClr val="004B88"/>
                </a:solidFill>
                <a:latin typeface="Impact" panose="020B0806030902050204" pitchFamily="34" charset="0"/>
              </a:rPr>
              <a:t>TERRITORIAL</a:t>
            </a:r>
          </a:p>
          <a:p>
            <a:pPr algn="just"/>
            <a:r>
              <a:rPr lang="es-CO" sz="3200" dirty="0" smtClean="0"/>
              <a:t>Cubre </a:t>
            </a:r>
            <a:r>
              <a:rPr lang="es-CO" sz="3200" dirty="0"/>
              <a:t>el análisis y definición de políticas, estrategias y acciones, incluidos la regulación y el control sobre los procesos de poblamiento y la ocupación y manejo del suelo y la explotación o aprovechamiento de los recursos naturales y culturales en el territorio     espacio edificado, infraestructuras</a:t>
            </a:r>
            <a:r>
              <a:rPr lang="es-CO" sz="3200" dirty="0" smtClean="0"/>
              <a:t>.</a:t>
            </a:r>
            <a:endParaRPr lang="es-CO" sz="3200" dirty="0"/>
          </a:p>
        </p:txBody>
      </p:sp>
      <p:pic>
        <p:nvPicPr>
          <p:cNvPr id="10" name="Imagen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938752"/>
            <a:ext cx="5112568" cy="54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537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683568" y="1484784"/>
            <a:ext cx="806489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3200" dirty="0">
                <a:solidFill>
                  <a:srgbClr val="004B88"/>
                </a:solidFill>
                <a:latin typeface="Impact" panose="020B0806030902050204" pitchFamily="34" charset="0"/>
              </a:rPr>
              <a:t> </a:t>
            </a:r>
            <a:r>
              <a:rPr lang="es-ES_tradnl" sz="3200" dirty="0" smtClean="0">
                <a:solidFill>
                  <a:srgbClr val="004B88"/>
                </a:solidFill>
                <a:latin typeface="Impact" panose="020B0806030902050204" pitchFamily="34" charset="0"/>
              </a:rPr>
              <a:t>ECONÓMICO</a:t>
            </a:r>
          </a:p>
          <a:p>
            <a:pPr algn="just"/>
            <a:r>
              <a:rPr lang="es-CO" sz="3200" dirty="0"/>
              <a:t>Orienta a la regulación o desarrollo de procesos productivos ambientalmente amigables o a transformar procesos nocivos o contaminantes, que incluye la implantación de prácticas de producción más limpia en industrias pesadas, medianas o pequeñas, agropecuarias, o la venta de servicios ambientales</a:t>
            </a:r>
            <a:r>
              <a:rPr lang="es-CO" sz="3200" dirty="0" smtClean="0"/>
              <a:t>.</a:t>
            </a:r>
            <a:endParaRPr lang="es-CO" sz="3200" dirty="0"/>
          </a:p>
        </p:txBody>
      </p:sp>
      <p:sp>
        <p:nvSpPr>
          <p:cNvPr id="8" name="3 Rectángulo"/>
          <p:cNvSpPr/>
          <p:nvPr/>
        </p:nvSpPr>
        <p:spPr>
          <a:xfrm>
            <a:off x="5359112" y="44624"/>
            <a:ext cx="373692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ES_tradnl" sz="3600" dirty="0">
                <a:solidFill>
                  <a:srgbClr val="00A99D"/>
                </a:solidFill>
                <a:latin typeface="Impact" panose="020B0806030902050204" pitchFamily="34" charset="0"/>
              </a:rPr>
              <a:t>Escenarios de la</a:t>
            </a:r>
          </a:p>
          <a:p>
            <a:pPr algn="r"/>
            <a:r>
              <a:rPr lang="es-ES_tradnl" sz="3600" dirty="0">
                <a:solidFill>
                  <a:srgbClr val="00A99D"/>
                </a:solidFill>
                <a:latin typeface="Impact" panose="020B0806030902050204" pitchFamily="34" charset="0"/>
              </a:rPr>
              <a:t>Gestión </a:t>
            </a:r>
            <a:r>
              <a:rPr lang="es-ES_tradnl" sz="3600" dirty="0" smtClean="0">
                <a:solidFill>
                  <a:srgbClr val="00A99D"/>
                </a:solidFill>
                <a:latin typeface="Impact" panose="020B0806030902050204" pitchFamily="34" charset="0"/>
              </a:rPr>
              <a:t>Ambiental</a:t>
            </a:r>
            <a:endParaRPr lang="es-ES_tradnl" sz="3600" dirty="0">
              <a:solidFill>
                <a:srgbClr val="00A99D"/>
              </a:solidFill>
              <a:latin typeface="Impact" panose="020B0806030902050204" pitchFamily="34" charset="0"/>
            </a:endParaRPr>
          </a:p>
        </p:txBody>
      </p:sp>
      <p:pic>
        <p:nvPicPr>
          <p:cNvPr id="9" name="Imagen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938752"/>
            <a:ext cx="5112568" cy="54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2838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659435" y="1497553"/>
            <a:ext cx="8089029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3200" dirty="0" smtClean="0">
                <a:solidFill>
                  <a:srgbClr val="004B88"/>
                </a:solidFill>
                <a:latin typeface="Impact" panose="020B0806030902050204" pitchFamily="34" charset="0"/>
              </a:rPr>
              <a:t>INSTITUCIONAL</a:t>
            </a:r>
          </a:p>
          <a:p>
            <a:pPr algn="just"/>
            <a:r>
              <a:rPr lang="es-CO" sz="2900" dirty="0"/>
              <a:t>Cuando ésta se refiere al desarrollo de actividades, procedimientos y actos administrativos (decretos, acuerdos, etc.) que permiten adelantar y coordinar la labor de las entidades municipales, definir políticas que conciernen al manejo de temas de interés común o realizar gestiones entre distintos grupos de interés o entidades para el manejo o utilización de los recursos</a:t>
            </a:r>
            <a:r>
              <a:rPr lang="es-CO" sz="2900" dirty="0" smtClean="0"/>
              <a:t>.</a:t>
            </a:r>
            <a:endParaRPr lang="es-CO" sz="2900" dirty="0"/>
          </a:p>
        </p:txBody>
      </p:sp>
      <p:sp>
        <p:nvSpPr>
          <p:cNvPr id="8" name="3 Rectángulo"/>
          <p:cNvSpPr/>
          <p:nvPr/>
        </p:nvSpPr>
        <p:spPr>
          <a:xfrm>
            <a:off x="5359112" y="44624"/>
            <a:ext cx="373692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ES_tradnl" sz="3600" dirty="0">
                <a:solidFill>
                  <a:srgbClr val="00A99D"/>
                </a:solidFill>
                <a:latin typeface="Impact" panose="020B0806030902050204" pitchFamily="34" charset="0"/>
              </a:rPr>
              <a:t>Escenarios de la</a:t>
            </a:r>
          </a:p>
          <a:p>
            <a:pPr algn="r"/>
            <a:r>
              <a:rPr lang="es-ES_tradnl" sz="3600" dirty="0">
                <a:solidFill>
                  <a:srgbClr val="00A99D"/>
                </a:solidFill>
                <a:latin typeface="Impact" panose="020B0806030902050204" pitchFamily="34" charset="0"/>
              </a:rPr>
              <a:t>Gestión </a:t>
            </a:r>
            <a:r>
              <a:rPr lang="es-ES_tradnl" sz="3600" dirty="0" smtClean="0">
                <a:solidFill>
                  <a:srgbClr val="00A99D"/>
                </a:solidFill>
                <a:latin typeface="Impact" panose="020B0806030902050204" pitchFamily="34" charset="0"/>
              </a:rPr>
              <a:t>Ambiental</a:t>
            </a:r>
            <a:endParaRPr lang="es-ES_tradnl" sz="3600" dirty="0">
              <a:solidFill>
                <a:srgbClr val="00A99D"/>
              </a:solidFill>
              <a:latin typeface="Impact" panose="020B0806030902050204" pitchFamily="34" charset="0"/>
            </a:endParaRPr>
          </a:p>
        </p:txBody>
      </p:sp>
      <p:pic>
        <p:nvPicPr>
          <p:cNvPr id="9" name="Imagen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938752"/>
            <a:ext cx="5112568" cy="54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484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630715" y="1761778"/>
            <a:ext cx="8117749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3200" dirty="0" smtClean="0">
                <a:solidFill>
                  <a:srgbClr val="004B88"/>
                </a:solidFill>
                <a:latin typeface="Impact" panose="020B0806030902050204" pitchFamily="34" charset="0"/>
              </a:rPr>
              <a:t>SOCIAL</a:t>
            </a:r>
          </a:p>
          <a:p>
            <a:pPr algn="just"/>
            <a:r>
              <a:rPr lang="es-CO" sz="3200" dirty="0"/>
              <a:t>Cuando se orienta a promover cambios de actitud y la construcción de valores sociales relacionados con la protección y uso racional de los recursos y el patrimonio ambiental, o cuando se refiere a actividades de sensibilización o educación ambiental</a:t>
            </a:r>
            <a:r>
              <a:rPr lang="es-CO" sz="3200" dirty="0" smtClean="0"/>
              <a:t>.</a:t>
            </a:r>
            <a:endParaRPr lang="es-CO" sz="3200" dirty="0"/>
          </a:p>
        </p:txBody>
      </p:sp>
      <p:sp>
        <p:nvSpPr>
          <p:cNvPr id="8" name="3 Rectángulo"/>
          <p:cNvSpPr/>
          <p:nvPr/>
        </p:nvSpPr>
        <p:spPr>
          <a:xfrm>
            <a:off x="5359112" y="44624"/>
            <a:ext cx="373692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ES_tradnl" sz="3600" dirty="0">
                <a:solidFill>
                  <a:srgbClr val="00A99D"/>
                </a:solidFill>
                <a:latin typeface="Impact" panose="020B0806030902050204" pitchFamily="34" charset="0"/>
              </a:rPr>
              <a:t>Escenarios de la</a:t>
            </a:r>
          </a:p>
          <a:p>
            <a:pPr algn="r"/>
            <a:r>
              <a:rPr lang="es-ES_tradnl" sz="3600" dirty="0">
                <a:solidFill>
                  <a:srgbClr val="00A99D"/>
                </a:solidFill>
                <a:latin typeface="Impact" panose="020B0806030902050204" pitchFamily="34" charset="0"/>
              </a:rPr>
              <a:t>Gestión </a:t>
            </a:r>
            <a:r>
              <a:rPr lang="es-ES_tradnl" sz="3600" dirty="0" smtClean="0">
                <a:solidFill>
                  <a:srgbClr val="00A99D"/>
                </a:solidFill>
                <a:latin typeface="Impact" panose="020B0806030902050204" pitchFamily="34" charset="0"/>
              </a:rPr>
              <a:t>Ambiental</a:t>
            </a:r>
            <a:endParaRPr lang="es-ES_tradnl" sz="3600" dirty="0">
              <a:solidFill>
                <a:srgbClr val="00A99D"/>
              </a:solidFill>
              <a:latin typeface="Impact" panose="020B0806030902050204" pitchFamily="34" charset="0"/>
            </a:endParaRPr>
          </a:p>
        </p:txBody>
      </p:sp>
      <p:pic>
        <p:nvPicPr>
          <p:cNvPr id="9" name="Imagen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938752"/>
            <a:ext cx="5112568" cy="54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5416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683568" y="1340768"/>
            <a:ext cx="7776864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900" cap="sm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 el ejercicio consciente y permanente de administrar los recursos y de orientar los procesos culturales al logro de la sostenibilidad y a revertir los efectos del deterioro y la contaminación sobre la calidad de vida y la actividad económica. Se centra en la regulación y orientación de las prácticas individuales y colectivas y la construcción de valores con el manejo de los procesos ambientales en el territorio de la jurisdicción CAR</a:t>
            </a:r>
            <a:endParaRPr lang="es-CO" sz="2900" cap="sm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3907092" y="44624"/>
            <a:ext cx="518457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4400" dirty="0" smtClean="0">
                <a:solidFill>
                  <a:srgbClr val="00A99D"/>
                </a:solidFill>
                <a:latin typeface="Impact" panose="020B0806030902050204" pitchFamily="34" charset="0"/>
              </a:rPr>
              <a:t>Gestión Ambiental </a:t>
            </a:r>
            <a:endParaRPr lang="es-CO" sz="4400" dirty="0">
              <a:solidFill>
                <a:srgbClr val="00A99D"/>
              </a:solidFill>
              <a:latin typeface="Impact" panose="020B0806030902050204" pitchFamily="34" charset="0"/>
            </a:endParaRPr>
          </a:p>
        </p:txBody>
      </p:sp>
      <p:pic>
        <p:nvPicPr>
          <p:cNvPr id="5" name="Imagen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004" y="505524"/>
            <a:ext cx="6209524" cy="54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830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4407479" y="44624"/>
            <a:ext cx="470102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_tradnl" sz="3600" dirty="0">
                <a:solidFill>
                  <a:srgbClr val="00A99D"/>
                </a:solidFill>
                <a:latin typeface="Impact" panose="020B0806030902050204" pitchFamily="34" charset="0"/>
              </a:rPr>
              <a:t>Características </a:t>
            </a:r>
            <a:endParaRPr lang="es-ES_tradnl" sz="3600" dirty="0" smtClean="0">
              <a:solidFill>
                <a:srgbClr val="00A99D"/>
              </a:solidFill>
              <a:latin typeface="Impact" panose="020B0806030902050204" pitchFamily="34" charset="0"/>
            </a:endParaRPr>
          </a:p>
          <a:p>
            <a:pPr algn="r"/>
            <a:r>
              <a:rPr lang="es-ES_tradnl" sz="3600" dirty="0" smtClean="0">
                <a:solidFill>
                  <a:srgbClr val="00A99D"/>
                </a:solidFill>
                <a:latin typeface="Impact" panose="020B0806030902050204" pitchFamily="34" charset="0"/>
              </a:rPr>
              <a:t>Gestión </a:t>
            </a:r>
            <a:r>
              <a:rPr lang="es-ES_tradnl" sz="3600" dirty="0">
                <a:solidFill>
                  <a:srgbClr val="00A99D"/>
                </a:solidFill>
                <a:latin typeface="Impact" panose="020B0806030902050204" pitchFamily="34" charset="0"/>
              </a:rPr>
              <a:t>Ambiental</a:t>
            </a:r>
          </a:p>
        </p:txBody>
      </p:sp>
      <p:sp>
        <p:nvSpPr>
          <p:cNvPr id="5" name="4 Rectángulo"/>
          <p:cNvSpPr/>
          <p:nvPr/>
        </p:nvSpPr>
        <p:spPr>
          <a:xfrm>
            <a:off x="539552" y="2885870"/>
            <a:ext cx="27363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_tradnl" sz="3200" dirty="0">
                <a:solidFill>
                  <a:srgbClr val="004B88"/>
                </a:solidFill>
                <a:latin typeface="Impact" panose="020B0806030902050204" pitchFamily="34" charset="0"/>
              </a:rPr>
              <a:t>ENFOQUE </a:t>
            </a:r>
          </a:p>
          <a:p>
            <a:pPr algn="r"/>
            <a:r>
              <a:rPr lang="es-ES_tradnl" sz="3200" dirty="0">
                <a:solidFill>
                  <a:srgbClr val="004B88"/>
                </a:solidFill>
                <a:latin typeface="Impact" panose="020B0806030902050204" pitchFamily="34" charset="0"/>
              </a:rPr>
              <a:t>ESTRATÉGICO</a:t>
            </a:r>
          </a:p>
        </p:txBody>
      </p:sp>
      <p:pic>
        <p:nvPicPr>
          <p:cNvPr id="14" name="Imagen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938752"/>
            <a:ext cx="5112568" cy="546032"/>
          </a:xfrm>
          <a:prstGeom prst="rect">
            <a:avLst/>
          </a:prstGeom>
        </p:spPr>
      </p:pic>
      <p:sp>
        <p:nvSpPr>
          <p:cNvPr id="2" name="1 Rectángulo"/>
          <p:cNvSpPr/>
          <p:nvPr/>
        </p:nvSpPr>
        <p:spPr>
          <a:xfrm>
            <a:off x="3707904" y="1383734"/>
            <a:ext cx="5184576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Clr>
                <a:srgbClr val="BED730"/>
              </a:buClr>
              <a:buSzPct val="120000"/>
              <a:buBlip>
                <a:blip r:embed="rId3"/>
              </a:buBlip>
              <a:defRPr/>
            </a:pPr>
            <a:r>
              <a:rPr lang="es-MX" sz="2200" dirty="0"/>
              <a:t>Contar con un proyecto de Municipio deseable ó posible</a:t>
            </a:r>
            <a:r>
              <a:rPr lang="es-MX" sz="2200" dirty="0" smtClean="0"/>
              <a:t>.</a:t>
            </a:r>
            <a:endParaRPr lang="es-MX" sz="2200" dirty="0"/>
          </a:p>
          <a:p>
            <a:pPr marL="342900" indent="-342900" algn="just">
              <a:buClr>
                <a:srgbClr val="BED730"/>
              </a:buClr>
              <a:buSzPct val="120000"/>
              <a:buBlip>
                <a:blip r:embed="rId3"/>
              </a:buBlip>
              <a:defRPr/>
            </a:pPr>
            <a:r>
              <a:rPr lang="es-MX" sz="2200" dirty="0"/>
              <a:t>Haber definido metas y objetivos en el corto, mediano y largo plazo</a:t>
            </a:r>
            <a:r>
              <a:rPr lang="es-MX" sz="2200" dirty="0" smtClean="0"/>
              <a:t>.</a:t>
            </a:r>
            <a:endParaRPr lang="es-MX" sz="2200" dirty="0"/>
          </a:p>
          <a:p>
            <a:pPr marL="342900" indent="-342900" algn="just">
              <a:buClr>
                <a:srgbClr val="BED730"/>
              </a:buClr>
              <a:buSzPct val="120000"/>
              <a:buBlip>
                <a:blip r:embed="rId3"/>
              </a:buBlip>
              <a:defRPr/>
            </a:pPr>
            <a:r>
              <a:rPr lang="es-MX" sz="2200" dirty="0"/>
              <a:t>Haber distinguido claramente las estrategias (estables) de las tácticas (flexibles)</a:t>
            </a:r>
          </a:p>
          <a:p>
            <a:pPr marL="342900" indent="-342900" algn="just">
              <a:buClr>
                <a:srgbClr val="BED730"/>
              </a:buClr>
              <a:buSzPct val="120000"/>
              <a:buBlip>
                <a:blip r:embed="rId3"/>
              </a:buBlip>
              <a:defRPr/>
            </a:pPr>
            <a:r>
              <a:rPr lang="es-MX" sz="2200" dirty="0"/>
              <a:t>Haber identificado prioridades y asignado los recursos en forma consecuente con ellas.</a:t>
            </a:r>
          </a:p>
          <a:p>
            <a:pPr marL="342900" indent="-342900" algn="just">
              <a:buClr>
                <a:srgbClr val="BED730"/>
              </a:buClr>
              <a:buSzPct val="120000"/>
              <a:buBlip>
                <a:blip r:embed="rId3"/>
              </a:buBlip>
              <a:defRPr/>
            </a:pPr>
            <a:r>
              <a:rPr lang="es-MX" sz="2200" dirty="0"/>
              <a:t>Haber identificado caminos posibles y alternativas de acción en caso de cambio de circunstancias a las iniciales</a:t>
            </a:r>
            <a:endParaRPr lang="es-CO" sz="2200" dirty="0"/>
          </a:p>
        </p:txBody>
      </p:sp>
    </p:spTree>
    <p:extLst>
      <p:ext uri="{BB962C8B-B14F-4D97-AF65-F5344CB8AC3E}">
        <p14:creationId xmlns:p14="http://schemas.microsoft.com/office/powerpoint/2010/main" val="3318802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1291399" y="2852936"/>
            <a:ext cx="1768433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ES_tradnl" sz="3200" dirty="0">
                <a:solidFill>
                  <a:srgbClr val="004B88"/>
                </a:solidFill>
                <a:latin typeface="Impact" panose="020B0806030902050204" pitchFamily="34" charset="0"/>
              </a:rPr>
              <a:t>ENFOQUE </a:t>
            </a:r>
          </a:p>
          <a:p>
            <a:pPr algn="r"/>
            <a:r>
              <a:rPr lang="es-ES_tradnl" sz="3200" dirty="0">
                <a:solidFill>
                  <a:srgbClr val="004B88"/>
                </a:solidFill>
                <a:latin typeface="Impact" panose="020B0806030902050204" pitchFamily="34" charset="0"/>
              </a:rPr>
              <a:t> INTEGRAL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347864" y="1412776"/>
            <a:ext cx="5616624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Clr>
                <a:srgbClr val="BED730"/>
              </a:buClr>
              <a:buSzPct val="120000"/>
              <a:buBlip>
                <a:blip r:embed="rId2"/>
              </a:buBlip>
              <a:defRPr/>
            </a:pPr>
            <a:r>
              <a:rPr lang="es-MX" sz="2200" dirty="0"/>
              <a:t>Los análisis trascienden el ámbito municipal y se proyectan a la región.</a:t>
            </a:r>
          </a:p>
          <a:p>
            <a:pPr marL="342900" indent="-342900" algn="just">
              <a:buClr>
                <a:srgbClr val="BED730"/>
              </a:buClr>
              <a:buSzPct val="120000"/>
              <a:buBlip>
                <a:blip r:embed="rId2"/>
              </a:buBlip>
              <a:defRPr/>
            </a:pPr>
            <a:r>
              <a:rPr lang="es-MX" sz="2200" dirty="0"/>
              <a:t>Los análisis son realizados por distintos grupos de interés y de especialidad.</a:t>
            </a:r>
          </a:p>
          <a:p>
            <a:pPr marL="342900" indent="-342900" algn="just">
              <a:buClr>
                <a:srgbClr val="BED730"/>
              </a:buClr>
              <a:buSzPct val="120000"/>
              <a:buBlip>
                <a:blip r:embed="rId2"/>
              </a:buBlip>
              <a:defRPr/>
            </a:pPr>
            <a:r>
              <a:rPr lang="es-MX" sz="2200" dirty="0"/>
              <a:t>Se otorga prioridad a la identificación de procesos y relaciones.</a:t>
            </a:r>
          </a:p>
          <a:p>
            <a:pPr marL="342900" indent="-342900" algn="just">
              <a:buClr>
                <a:srgbClr val="BED730"/>
              </a:buClr>
              <a:buSzPct val="120000"/>
              <a:buBlip>
                <a:blip r:embed="rId2"/>
              </a:buBlip>
              <a:defRPr/>
            </a:pPr>
            <a:r>
              <a:rPr lang="es-MX" sz="2200" dirty="0"/>
              <a:t>Cada grupo parte de identificar y priorizar los problemas y potencialidades.</a:t>
            </a:r>
          </a:p>
          <a:p>
            <a:pPr marL="342900" indent="-342900" algn="just">
              <a:buClr>
                <a:srgbClr val="BED730"/>
              </a:buClr>
              <a:buSzPct val="120000"/>
              <a:buBlip>
                <a:blip r:embed="rId2"/>
              </a:buBlip>
              <a:defRPr/>
            </a:pPr>
            <a:r>
              <a:rPr lang="es-MX" sz="2200" dirty="0"/>
              <a:t>Cada problema ó potencialidad se presenta asociado a una solución o acción prevista.</a:t>
            </a:r>
          </a:p>
          <a:p>
            <a:pPr marL="342900" indent="-342900" algn="just">
              <a:buClr>
                <a:srgbClr val="BED730"/>
              </a:buClr>
              <a:buSzPct val="120000"/>
              <a:buBlip>
                <a:blip r:embed="rId2"/>
              </a:buBlip>
              <a:defRPr/>
            </a:pPr>
            <a:r>
              <a:rPr lang="es-MX" sz="2200" dirty="0"/>
              <a:t>Se identifican claramente las oportunidades y potencialidades con criterio realista y objetivo</a:t>
            </a:r>
            <a:r>
              <a:rPr lang="es-MX" sz="2200" b="1" dirty="0"/>
              <a:t>.</a:t>
            </a:r>
          </a:p>
        </p:txBody>
      </p:sp>
      <p:sp>
        <p:nvSpPr>
          <p:cNvPr id="10" name="3 Rectángulo"/>
          <p:cNvSpPr/>
          <p:nvPr/>
        </p:nvSpPr>
        <p:spPr>
          <a:xfrm>
            <a:off x="4407479" y="44624"/>
            <a:ext cx="470102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_tradnl" sz="3600" dirty="0">
                <a:solidFill>
                  <a:srgbClr val="00A99D"/>
                </a:solidFill>
                <a:latin typeface="Impact" panose="020B0806030902050204" pitchFamily="34" charset="0"/>
              </a:rPr>
              <a:t>Características </a:t>
            </a:r>
            <a:endParaRPr lang="es-ES_tradnl" sz="3600" dirty="0" smtClean="0">
              <a:solidFill>
                <a:srgbClr val="00A99D"/>
              </a:solidFill>
              <a:latin typeface="Impact" panose="020B0806030902050204" pitchFamily="34" charset="0"/>
            </a:endParaRPr>
          </a:p>
          <a:p>
            <a:pPr algn="r"/>
            <a:r>
              <a:rPr lang="es-ES_tradnl" sz="3600" dirty="0" smtClean="0">
                <a:solidFill>
                  <a:srgbClr val="00A99D"/>
                </a:solidFill>
                <a:latin typeface="Impact" panose="020B0806030902050204" pitchFamily="34" charset="0"/>
              </a:rPr>
              <a:t>Gestión </a:t>
            </a:r>
            <a:r>
              <a:rPr lang="es-ES_tradnl" sz="3600" dirty="0">
                <a:solidFill>
                  <a:srgbClr val="00A99D"/>
                </a:solidFill>
                <a:latin typeface="Impact" panose="020B0806030902050204" pitchFamily="34" charset="0"/>
              </a:rPr>
              <a:t>Ambiental</a:t>
            </a:r>
          </a:p>
        </p:txBody>
      </p:sp>
      <p:pic>
        <p:nvPicPr>
          <p:cNvPr id="11" name="Imagen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938752"/>
            <a:ext cx="5112568" cy="54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17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1183744" y="2852936"/>
            <a:ext cx="2020104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s-ES_tradnl" sz="3200" dirty="0">
                <a:solidFill>
                  <a:srgbClr val="004B88"/>
                </a:solidFill>
                <a:latin typeface="Impact" panose="020B0806030902050204" pitchFamily="34" charset="0"/>
              </a:rPr>
              <a:t>ENFOQUE </a:t>
            </a:r>
          </a:p>
          <a:p>
            <a:pPr algn="r"/>
            <a:r>
              <a:rPr lang="es-ES_tradnl" sz="3200" dirty="0">
                <a:solidFill>
                  <a:srgbClr val="004B88"/>
                </a:solidFill>
                <a:latin typeface="Impact" panose="020B0806030902050204" pitchFamily="34" charset="0"/>
              </a:rPr>
              <a:t>PROACTIVO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077782" y="1484784"/>
            <a:ext cx="467068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Clr>
                <a:srgbClr val="BED730"/>
              </a:buClr>
              <a:buSzPct val="120000"/>
              <a:buBlip>
                <a:blip r:embed="rId2"/>
              </a:buBlip>
              <a:defRPr/>
            </a:pPr>
            <a:r>
              <a:rPr lang="es-MX" sz="2400" dirty="0"/>
              <a:t>El diseño de planes, programas, y proyectos se realice  en función del proyecto de municipio y a sus prioridades.</a:t>
            </a:r>
          </a:p>
          <a:p>
            <a:pPr marL="342900" indent="-342900" algn="just">
              <a:buClr>
                <a:srgbClr val="BED730"/>
              </a:buClr>
              <a:buSzPct val="120000"/>
              <a:buBlip>
                <a:blip r:embed="rId2"/>
              </a:buBlip>
              <a:defRPr/>
            </a:pPr>
            <a:r>
              <a:rPr lang="es-MX" sz="2400" dirty="0"/>
              <a:t>La asignación de recursos humanos, técnicos y económicos corresponda a las prioridades establecidas.</a:t>
            </a:r>
          </a:p>
          <a:p>
            <a:pPr marL="342900" indent="-342900" algn="just">
              <a:buClr>
                <a:srgbClr val="BED730"/>
              </a:buClr>
              <a:buSzPct val="120000"/>
              <a:buBlip>
                <a:blip r:embed="rId2"/>
              </a:buBlip>
              <a:defRPr/>
            </a:pPr>
            <a:r>
              <a:rPr lang="es-MX" sz="2400" dirty="0"/>
              <a:t>Se incorpore a los planes la definición de instrumentos para medir el desempeño y logros obtenidos.</a:t>
            </a:r>
          </a:p>
        </p:txBody>
      </p:sp>
      <p:sp>
        <p:nvSpPr>
          <p:cNvPr id="9" name="3 Rectángulo"/>
          <p:cNvSpPr/>
          <p:nvPr/>
        </p:nvSpPr>
        <p:spPr>
          <a:xfrm>
            <a:off x="4407479" y="44624"/>
            <a:ext cx="470102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_tradnl" sz="3600" dirty="0">
                <a:solidFill>
                  <a:srgbClr val="00A99D"/>
                </a:solidFill>
                <a:latin typeface="Impact" panose="020B0806030902050204" pitchFamily="34" charset="0"/>
              </a:rPr>
              <a:t>Características </a:t>
            </a:r>
            <a:endParaRPr lang="es-ES_tradnl" sz="3600" dirty="0" smtClean="0">
              <a:solidFill>
                <a:srgbClr val="00A99D"/>
              </a:solidFill>
              <a:latin typeface="Impact" panose="020B0806030902050204" pitchFamily="34" charset="0"/>
            </a:endParaRPr>
          </a:p>
          <a:p>
            <a:pPr algn="r"/>
            <a:r>
              <a:rPr lang="es-ES_tradnl" sz="3600" dirty="0" smtClean="0">
                <a:solidFill>
                  <a:srgbClr val="00A99D"/>
                </a:solidFill>
                <a:latin typeface="Impact" panose="020B0806030902050204" pitchFamily="34" charset="0"/>
              </a:rPr>
              <a:t>Gestión </a:t>
            </a:r>
            <a:r>
              <a:rPr lang="es-ES_tradnl" sz="3600" dirty="0">
                <a:solidFill>
                  <a:srgbClr val="00A99D"/>
                </a:solidFill>
                <a:latin typeface="Impact" panose="020B0806030902050204" pitchFamily="34" charset="0"/>
              </a:rPr>
              <a:t>Ambiental</a:t>
            </a:r>
          </a:p>
        </p:txBody>
      </p:sp>
      <p:pic>
        <p:nvPicPr>
          <p:cNvPr id="10" name="Imagen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938752"/>
            <a:ext cx="5112568" cy="54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653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641708" y="2852936"/>
            <a:ext cx="285017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_tradnl" sz="3200" dirty="0">
                <a:solidFill>
                  <a:srgbClr val="004B88"/>
                </a:solidFill>
                <a:latin typeface="Impact" panose="020B0806030902050204" pitchFamily="34" charset="0"/>
              </a:rPr>
              <a:t>ENFOQUE </a:t>
            </a:r>
          </a:p>
          <a:p>
            <a:pPr algn="r"/>
            <a:r>
              <a:rPr lang="es-ES_tradnl" sz="3200" dirty="0">
                <a:solidFill>
                  <a:srgbClr val="004B88"/>
                </a:solidFill>
                <a:latin typeface="Impact" panose="020B0806030902050204" pitchFamily="34" charset="0"/>
              </a:rPr>
              <a:t>PARTICIPATIVO</a:t>
            </a:r>
          </a:p>
        </p:txBody>
      </p:sp>
      <p:sp>
        <p:nvSpPr>
          <p:cNvPr id="2" name="1 Rectángulo"/>
          <p:cNvSpPr/>
          <p:nvPr/>
        </p:nvSpPr>
        <p:spPr>
          <a:xfrm>
            <a:off x="3779912" y="1628800"/>
            <a:ext cx="511256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Clr>
                <a:srgbClr val="BED730"/>
              </a:buClr>
              <a:buSzPct val="120000"/>
              <a:buBlip>
                <a:blip r:embed="rId2"/>
              </a:buBlip>
              <a:defRPr/>
            </a:pPr>
            <a:r>
              <a:rPr lang="es-MX" sz="2400" dirty="0"/>
              <a:t>Hacer partícipe a la comunidad de los diagnósticos y sus implicaciones.</a:t>
            </a:r>
          </a:p>
          <a:p>
            <a:pPr marL="342900" indent="-342900" algn="just">
              <a:buClr>
                <a:srgbClr val="BED730"/>
              </a:buClr>
              <a:buSzPct val="120000"/>
              <a:buBlip>
                <a:blip r:embed="rId2"/>
              </a:buBlip>
              <a:defRPr/>
            </a:pPr>
            <a:r>
              <a:rPr lang="es-MX" sz="2400" dirty="0"/>
              <a:t>Convocarlos a tomar decisiones desde las fases más tempranas de formulación de planes y proyectos.</a:t>
            </a:r>
          </a:p>
          <a:p>
            <a:pPr marL="342900" indent="-342900" algn="just">
              <a:buClr>
                <a:srgbClr val="BED730"/>
              </a:buClr>
              <a:buSzPct val="120000"/>
              <a:buBlip>
                <a:blip r:embed="rId2"/>
              </a:buBlip>
              <a:defRPr/>
            </a:pPr>
            <a:r>
              <a:rPr lang="es-MX" sz="2400" dirty="0"/>
              <a:t>Crear espacios idóneos para la concertación y solución de conflictos.</a:t>
            </a:r>
          </a:p>
          <a:p>
            <a:pPr marL="342900" indent="-342900" algn="just">
              <a:buClr>
                <a:srgbClr val="BED730"/>
              </a:buClr>
              <a:buSzPct val="120000"/>
              <a:buBlip>
                <a:blip r:embed="rId2"/>
              </a:buBlip>
              <a:defRPr/>
            </a:pPr>
            <a:r>
              <a:rPr lang="es-MX" sz="2400" dirty="0"/>
              <a:t>Adoptar mecanismos de verificación y comprobación de compromisos.</a:t>
            </a:r>
          </a:p>
        </p:txBody>
      </p:sp>
      <p:sp>
        <p:nvSpPr>
          <p:cNvPr id="8" name="3 Rectángulo"/>
          <p:cNvSpPr/>
          <p:nvPr/>
        </p:nvSpPr>
        <p:spPr>
          <a:xfrm>
            <a:off x="4407479" y="44624"/>
            <a:ext cx="470102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ES_tradnl" sz="3600" dirty="0">
                <a:solidFill>
                  <a:srgbClr val="00A99D"/>
                </a:solidFill>
                <a:latin typeface="Impact" panose="020B0806030902050204" pitchFamily="34" charset="0"/>
              </a:rPr>
              <a:t>Características </a:t>
            </a:r>
            <a:endParaRPr lang="es-ES_tradnl" sz="3600" dirty="0" smtClean="0">
              <a:solidFill>
                <a:srgbClr val="00A99D"/>
              </a:solidFill>
              <a:latin typeface="Impact" panose="020B0806030902050204" pitchFamily="34" charset="0"/>
            </a:endParaRPr>
          </a:p>
          <a:p>
            <a:pPr algn="r"/>
            <a:r>
              <a:rPr lang="es-ES_tradnl" sz="3600" dirty="0" smtClean="0">
                <a:solidFill>
                  <a:srgbClr val="00A99D"/>
                </a:solidFill>
                <a:latin typeface="Impact" panose="020B0806030902050204" pitchFamily="34" charset="0"/>
              </a:rPr>
              <a:t>Gestión </a:t>
            </a:r>
            <a:r>
              <a:rPr lang="es-ES_tradnl" sz="3600" dirty="0">
                <a:solidFill>
                  <a:srgbClr val="00A99D"/>
                </a:solidFill>
                <a:latin typeface="Impact" panose="020B0806030902050204" pitchFamily="34" charset="0"/>
              </a:rPr>
              <a:t>Ambiental</a:t>
            </a:r>
          </a:p>
        </p:txBody>
      </p:sp>
      <p:pic>
        <p:nvPicPr>
          <p:cNvPr id="9" name="Imagen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938752"/>
            <a:ext cx="5112568" cy="54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431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06" t="6404" r="4582" b="7552"/>
          <a:stretch/>
        </p:blipFill>
        <p:spPr>
          <a:xfrm>
            <a:off x="6239705" y="541697"/>
            <a:ext cx="2616373" cy="1618523"/>
          </a:xfrm>
          <a:prstGeom prst="rect">
            <a:avLst/>
          </a:prstGeom>
        </p:spPr>
      </p:pic>
      <p:sp>
        <p:nvSpPr>
          <p:cNvPr id="3" name="Título 1"/>
          <p:cNvSpPr txBox="1">
            <a:spLocks/>
          </p:cNvSpPr>
          <p:nvPr/>
        </p:nvSpPr>
        <p:spPr>
          <a:xfrm>
            <a:off x="5004048" y="2305684"/>
            <a:ext cx="3384376" cy="907292"/>
          </a:xfrm>
          <a:prstGeom prst="rect">
            <a:avLst/>
          </a:prstGeom>
        </p:spPr>
        <p:txBody>
          <a:bodyPr>
            <a:noAutofit/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x-none" sz="7200" dirty="0" smtClean="0">
                <a:solidFill>
                  <a:schemeClr val="accent1">
                    <a:lumMod val="50000"/>
                  </a:schemeClr>
                </a:solidFill>
                <a:latin typeface="Impact" panose="020B0806030902050204" pitchFamily="34" charset="0"/>
              </a:rPr>
              <a:t>GRACIAS</a:t>
            </a:r>
            <a:endParaRPr lang="en-US" sz="7200" dirty="0">
              <a:solidFill>
                <a:schemeClr val="accent1">
                  <a:lumMod val="50000"/>
                </a:schemeClr>
              </a:solidFill>
              <a:latin typeface="Impact" panose="020B0806030902050204" pitchFamily="34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5661248"/>
            <a:ext cx="2173171" cy="588152"/>
          </a:xfrm>
          <a:prstGeom prst="rect">
            <a:avLst/>
          </a:prstGeom>
        </p:spPr>
      </p:pic>
      <p:pic>
        <p:nvPicPr>
          <p:cNvPr id="5" name="Imagen 4">
            <a:hlinkClick r:id="rId4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9705" y="4148093"/>
            <a:ext cx="2358068" cy="976190"/>
          </a:xfrm>
          <a:prstGeom prst="rect">
            <a:avLst/>
          </a:prstGeom>
        </p:spPr>
      </p:pic>
      <p:pic>
        <p:nvPicPr>
          <p:cNvPr id="6" name="Imagen 5">
            <a:hlinkClick r:id="rId6"/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4474" y="4862203"/>
            <a:ext cx="3212698" cy="977778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3098992"/>
            <a:ext cx="4875252" cy="54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3820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3923928" y="44624"/>
            <a:ext cx="518457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CO" sz="4400" dirty="0" smtClean="0">
                <a:solidFill>
                  <a:srgbClr val="00A99D"/>
                </a:solidFill>
                <a:latin typeface="Impact" panose="020B0806030902050204" pitchFamily="34" charset="0"/>
              </a:rPr>
              <a:t>Objetivos</a:t>
            </a:r>
            <a:endParaRPr lang="es-CO" sz="4400" dirty="0">
              <a:solidFill>
                <a:srgbClr val="00A99D"/>
              </a:solidFill>
              <a:latin typeface="Impact" panose="020B0806030902050204" pitchFamily="34" charset="0"/>
            </a:endParaRPr>
          </a:p>
        </p:txBody>
      </p:sp>
      <p:pic>
        <p:nvPicPr>
          <p:cNvPr id="5" name="Imagen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506704"/>
            <a:ext cx="3168352" cy="546032"/>
          </a:xfrm>
          <a:prstGeom prst="rect">
            <a:avLst/>
          </a:prstGeom>
        </p:spPr>
      </p:pic>
      <p:sp>
        <p:nvSpPr>
          <p:cNvPr id="6" name="5 Rectángulo"/>
          <p:cNvSpPr/>
          <p:nvPr/>
        </p:nvSpPr>
        <p:spPr>
          <a:xfrm>
            <a:off x="251520" y="908720"/>
            <a:ext cx="871296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400" dirty="0"/>
              <a:t>El objetivo general de la gestión ambiental municipal GAM es la construcción de municipios sostenibles, a través de: </a:t>
            </a:r>
          </a:p>
          <a:p>
            <a:pPr algn="just"/>
            <a:endParaRPr lang="es-CO" sz="2400" dirty="0"/>
          </a:p>
          <a:p>
            <a:pPr marL="342900" indent="-342900" algn="just">
              <a:buBlip>
                <a:blip r:embed="rId3"/>
              </a:buBlip>
            </a:pPr>
            <a:r>
              <a:rPr lang="es-CO" sz="2400" b="1" dirty="0" smtClean="0"/>
              <a:t>Mejorar </a:t>
            </a:r>
            <a:r>
              <a:rPr lang="es-CO" sz="2400" b="1" dirty="0"/>
              <a:t>la </a:t>
            </a:r>
            <a:r>
              <a:rPr lang="es-CO" sz="2400" b="1" dirty="0" smtClean="0"/>
              <a:t>Calidad Ambiental</a:t>
            </a:r>
            <a:r>
              <a:rPr lang="es-CO" sz="2400" dirty="0" smtClean="0"/>
              <a:t>: </a:t>
            </a:r>
            <a:r>
              <a:rPr lang="es-CO" sz="2400" dirty="0"/>
              <a:t>Implica establecer objetivos y metas para superar los problemas ambientales y aprovechar las potencialidades ecológicas y </a:t>
            </a:r>
            <a:r>
              <a:rPr lang="es-CO" sz="2400" dirty="0" smtClean="0"/>
              <a:t>eco sistémicas </a:t>
            </a:r>
            <a:r>
              <a:rPr lang="es-CO" sz="2400" dirty="0"/>
              <a:t>de la oferta natural en cada situación específica y en cada realidad territorial. </a:t>
            </a:r>
          </a:p>
          <a:p>
            <a:pPr marL="342900" indent="-342900" algn="just">
              <a:buBlip>
                <a:blip r:embed="rId3"/>
              </a:buBlip>
            </a:pPr>
            <a:endParaRPr lang="es-CO" sz="2400" b="1" dirty="0" smtClean="0"/>
          </a:p>
          <a:p>
            <a:pPr marL="342900" indent="-342900" algn="just">
              <a:buBlip>
                <a:blip r:embed="rId3"/>
              </a:buBlip>
            </a:pPr>
            <a:r>
              <a:rPr lang="es-CO" sz="2400" b="1" dirty="0" smtClean="0"/>
              <a:t>Orientar </a:t>
            </a:r>
            <a:r>
              <a:rPr lang="es-CO" sz="2400" b="1" dirty="0"/>
              <a:t>los </a:t>
            </a:r>
            <a:r>
              <a:rPr lang="es-CO" sz="2400" b="1" dirty="0" smtClean="0"/>
              <a:t>Procesos Culturales</a:t>
            </a:r>
            <a:r>
              <a:rPr lang="es-CO" sz="2400" b="1" dirty="0"/>
              <a:t>, </a:t>
            </a:r>
            <a:r>
              <a:rPr lang="es-CO" sz="2400" b="1" dirty="0" smtClean="0"/>
              <a:t>Sociales </a:t>
            </a:r>
            <a:r>
              <a:rPr lang="es-CO" sz="2400" b="1" dirty="0"/>
              <a:t>y </a:t>
            </a:r>
            <a:r>
              <a:rPr lang="es-CO" sz="2400" b="1" dirty="0" smtClean="0"/>
              <a:t>Productivos </a:t>
            </a:r>
            <a:r>
              <a:rPr lang="es-CO" sz="2400" b="1" dirty="0"/>
              <a:t>hacia la </a:t>
            </a:r>
            <a:r>
              <a:rPr lang="es-CO" sz="2400" b="1" dirty="0" smtClean="0"/>
              <a:t>Sostenibilidad</a:t>
            </a:r>
            <a:r>
              <a:rPr lang="es-CO" sz="2400" dirty="0" smtClean="0"/>
              <a:t>: </a:t>
            </a:r>
            <a:r>
              <a:rPr lang="es-CO" sz="2400" dirty="0"/>
              <a:t>Se centra en la regulación de las actividades humanas, con el propósito de construir valores individuales, sociales y colectivos que y promover prácticas que contribuyan a la sostenibilidad ambiental. </a:t>
            </a:r>
          </a:p>
        </p:txBody>
      </p:sp>
    </p:spTree>
    <p:extLst>
      <p:ext uri="{BB962C8B-B14F-4D97-AF65-F5344CB8AC3E}">
        <p14:creationId xmlns:p14="http://schemas.microsoft.com/office/powerpoint/2010/main" val="1494346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9789" y="528171"/>
            <a:ext cx="6717559" cy="546032"/>
          </a:xfrm>
          <a:prstGeom prst="rect">
            <a:avLst/>
          </a:prstGeom>
        </p:spPr>
      </p:pic>
      <p:sp>
        <p:nvSpPr>
          <p:cNvPr id="5" name="3 Rectángulo"/>
          <p:cNvSpPr/>
          <p:nvPr/>
        </p:nvSpPr>
        <p:spPr>
          <a:xfrm>
            <a:off x="4139952" y="44624"/>
            <a:ext cx="494488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s-CO" sz="4400" dirty="0">
                <a:solidFill>
                  <a:srgbClr val="00A99D"/>
                </a:solidFill>
                <a:latin typeface="Impact" panose="020B0806030902050204" pitchFamily="34" charset="0"/>
              </a:rPr>
              <a:t>Marco Jurídico Legal</a:t>
            </a:r>
          </a:p>
        </p:txBody>
      </p:sp>
      <p:graphicFrame>
        <p:nvGraphicFramePr>
          <p:cNvPr id="6" name="Diagrama 5"/>
          <p:cNvGraphicFramePr/>
          <p:nvPr>
            <p:extLst/>
          </p:nvPr>
        </p:nvGraphicFramePr>
        <p:xfrm>
          <a:off x="179512" y="1030438"/>
          <a:ext cx="8424936" cy="4990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1187624" y="2780928"/>
            <a:ext cx="20882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spc="50" dirty="0">
                <a:ln w="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NORMAS </a:t>
            </a:r>
            <a:endParaRPr lang="es-CO" sz="2400" b="1" spc="50" dirty="0" smtClean="0">
              <a:ln w="0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s-CO" sz="2400" b="1" spc="50" dirty="0" smtClean="0">
                <a:ln w="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 </a:t>
            </a:r>
            <a:r>
              <a:rPr lang="es-CO" sz="2400" b="1" spc="50" dirty="0">
                <a:ln w="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RIGEN  LA GESTIÓN  AMBIENTAL</a:t>
            </a:r>
          </a:p>
        </p:txBody>
      </p:sp>
      <p:sp>
        <p:nvSpPr>
          <p:cNvPr id="10" name="5 Rectángulo"/>
          <p:cNvSpPr/>
          <p:nvPr/>
        </p:nvSpPr>
        <p:spPr>
          <a:xfrm>
            <a:off x="5148064" y="1547500"/>
            <a:ext cx="27804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Artículos </a:t>
            </a:r>
            <a:r>
              <a:rPr lang="es-ES_tradnl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8</a:t>
            </a:r>
            <a:r>
              <a:rPr lang="es-ES_tradn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58, 79, 80, </a:t>
            </a:r>
            <a:r>
              <a:rPr lang="es-ES_tradnl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313</a:t>
            </a:r>
            <a:endParaRPr lang="es-ES_tradnl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11 Rectángulo"/>
          <p:cNvSpPr/>
          <p:nvPr/>
        </p:nvSpPr>
        <p:spPr>
          <a:xfrm>
            <a:off x="5436096" y="3284984"/>
            <a:ext cx="19577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_tradn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Ley 99/93   Art 65. </a:t>
            </a:r>
          </a:p>
        </p:txBody>
      </p:sp>
      <p:sp>
        <p:nvSpPr>
          <p:cNvPr id="12" name="9 Rectángulo"/>
          <p:cNvSpPr/>
          <p:nvPr/>
        </p:nvSpPr>
        <p:spPr>
          <a:xfrm>
            <a:off x="5239792" y="4725144"/>
            <a:ext cx="36526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Planes de Gestión de la CAR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Plan de Desarrollo Municipal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_tradnl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Planes de Ordenamiento </a:t>
            </a:r>
            <a:r>
              <a:rPr lang="es-ES_tradnl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Territorial</a:t>
            </a:r>
            <a:endParaRPr lang="es-ES_tradnl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610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323528" y="1916832"/>
            <a:ext cx="375714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4800" dirty="0">
                <a:solidFill>
                  <a:srgbClr val="004B88"/>
                </a:solidFill>
                <a:latin typeface="Impact" panose="020B0806030902050204" pitchFamily="34" charset="0"/>
              </a:rPr>
              <a:t>CONSTITUCIÓN </a:t>
            </a:r>
          </a:p>
          <a:p>
            <a:pPr algn="ctr"/>
            <a:r>
              <a:rPr lang="es-ES_tradnl" sz="4800" dirty="0">
                <a:solidFill>
                  <a:srgbClr val="004B88"/>
                </a:solidFill>
                <a:latin typeface="Impact" panose="020B0806030902050204" pitchFamily="34" charset="0"/>
              </a:rPr>
              <a:t>POLÍTICA DE </a:t>
            </a:r>
          </a:p>
          <a:p>
            <a:pPr algn="ctr"/>
            <a:r>
              <a:rPr lang="es-ES_tradnl" sz="4800" dirty="0">
                <a:solidFill>
                  <a:srgbClr val="004B88"/>
                </a:solidFill>
                <a:latin typeface="Impact" panose="020B0806030902050204" pitchFamily="34" charset="0"/>
              </a:rPr>
              <a:t>COLOMBIA </a:t>
            </a:r>
            <a:r>
              <a:rPr lang="es-ES_tradnl" sz="4800" dirty="0" smtClean="0">
                <a:solidFill>
                  <a:srgbClr val="004B88"/>
                </a:solidFill>
                <a:latin typeface="Impact" panose="020B0806030902050204" pitchFamily="34" charset="0"/>
              </a:rPr>
              <a:t>1991</a:t>
            </a:r>
            <a:endParaRPr lang="es-ES_tradnl" sz="4800" dirty="0">
              <a:solidFill>
                <a:srgbClr val="004B88"/>
              </a:solidFill>
              <a:latin typeface="Impact" panose="020B0806030902050204" pitchFamily="34" charset="0"/>
            </a:endParaRPr>
          </a:p>
        </p:txBody>
      </p:sp>
      <p:sp>
        <p:nvSpPr>
          <p:cNvPr id="23" name="22 Rectángulo"/>
          <p:cNvSpPr/>
          <p:nvPr/>
        </p:nvSpPr>
        <p:spPr>
          <a:xfrm>
            <a:off x="4932040" y="44624"/>
            <a:ext cx="417646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ES_tradnl" sz="4400" dirty="0" smtClean="0">
                <a:solidFill>
                  <a:srgbClr val="00A99D"/>
                </a:solidFill>
                <a:latin typeface="Impact" panose="020B0806030902050204" pitchFamily="34" charset="0"/>
              </a:rPr>
              <a:t>Determinantes Constitucionales </a:t>
            </a:r>
            <a:endParaRPr lang="es-ES_tradnl" sz="4400" dirty="0">
              <a:solidFill>
                <a:srgbClr val="00A99D"/>
              </a:solidFill>
              <a:latin typeface="Impact" panose="020B0806030902050204" pitchFamily="34" charset="0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4752528" y="1628800"/>
            <a:ext cx="4283968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2600" b="1" dirty="0">
                <a:solidFill>
                  <a:srgbClr val="004B88"/>
                </a:solidFill>
              </a:rPr>
              <a:t>Art. 8: </a:t>
            </a:r>
            <a:r>
              <a:rPr lang="es-CO" sz="2600" dirty="0"/>
              <a:t>Es obligación del Estado y de las personas proteger las riquezas culturales y naturales de la Nación. </a:t>
            </a:r>
            <a:endParaRPr lang="es-CO" sz="2600" dirty="0" smtClean="0"/>
          </a:p>
          <a:p>
            <a:endParaRPr lang="es-CO" sz="2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s-CO" sz="2600" b="1" dirty="0">
                <a:solidFill>
                  <a:srgbClr val="004B88"/>
                </a:solidFill>
              </a:rPr>
              <a:t>Art. 58: </a:t>
            </a:r>
            <a:r>
              <a:rPr lang="es-CO" sz="2600" dirty="0"/>
              <a:t>La propiedad es una función social que implica obligaciones. Como tal, le es inherente una función ecológica</a:t>
            </a:r>
            <a:r>
              <a:rPr lang="es-CO" sz="2600" dirty="0" smtClean="0"/>
              <a:t>.</a:t>
            </a:r>
            <a:endParaRPr lang="es-CO" sz="2600" dirty="0"/>
          </a:p>
        </p:txBody>
      </p:sp>
      <p:pic>
        <p:nvPicPr>
          <p:cNvPr id="27" name="Imagen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5548" y="1154776"/>
            <a:ext cx="5683807" cy="54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358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572000" y="1700808"/>
            <a:ext cx="4572000" cy="398570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O" sz="2300" b="1" dirty="0">
                <a:solidFill>
                  <a:srgbClr val="004B88"/>
                </a:solidFill>
              </a:rPr>
              <a:t>Art.  </a:t>
            </a:r>
            <a:r>
              <a:rPr lang="es-CO" sz="2300" b="1" dirty="0" smtClean="0">
                <a:solidFill>
                  <a:srgbClr val="004B88"/>
                </a:solidFill>
              </a:rPr>
              <a:t>79</a:t>
            </a:r>
            <a:r>
              <a:rPr lang="es-CO" sz="2300" dirty="0" smtClean="0">
                <a:solidFill>
                  <a:srgbClr val="004B88"/>
                </a:solidFill>
              </a:rPr>
              <a:t>: </a:t>
            </a:r>
            <a:r>
              <a:rPr lang="es-CO" sz="2300" dirty="0"/>
              <a:t>Todas las personas tienen derecho a gozar de un ambiente sano. La ley garantizará la participación de la comunidad en las decisiones que puedan afectarlo. Es deber del Estado proteger la diversidad e integridad del ambiente, conservar las áreas de especial importancia ecológica y fomentar la educación para el logro de estos fines.</a:t>
            </a:r>
          </a:p>
        </p:txBody>
      </p:sp>
      <p:sp>
        <p:nvSpPr>
          <p:cNvPr id="9" name="10 Rectángulo"/>
          <p:cNvSpPr/>
          <p:nvPr/>
        </p:nvSpPr>
        <p:spPr>
          <a:xfrm>
            <a:off x="323528" y="1916832"/>
            <a:ext cx="375714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4800" dirty="0">
                <a:solidFill>
                  <a:srgbClr val="004B88"/>
                </a:solidFill>
                <a:latin typeface="Impact" panose="020B0806030902050204" pitchFamily="34" charset="0"/>
              </a:rPr>
              <a:t>CONSTITUCIÓN </a:t>
            </a:r>
          </a:p>
          <a:p>
            <a:pPr algn="ctr"/>
            <a:r>
              <a:rPr lang="es-ES_tradnl" sz="4800" dirty="0">
                <a:solidFill>
                  <a:srgbClr val="004B88"/>
                </a:solidFill>
                <a:latin typeface="Impact" panose="020B0806030902050204" pitchFamily="34" charset="0"/>
              </a:rPr>
              <a:t>POLÍTICA DE </a:t>
            </a:r>
          </a:p>
          <a:p>
            <a:pPr algn="ctr"/>
            <a:r>
              <a:rPr lang="es-ES_tradnl" sz="4800" dirty="0">
                <a:solidFill>
                  <a:srgbClr val="004B88"/>
                </a:solidFill>
                <a:latin typeface="Impact" panose="020B0806030902050204" pitchFamily="34" charset="0"/>
              </a:rPr>
              <a:t>COLOMBIA </a:t>
            </a:r>
            <a:r>
              <a:rPr lang="es-ES_tradnl" sz="4800" dirty="0" smtClean="0">
                <a:solidFill>
                  <a:srgbClr val="004B88"/>
                </a:solidFill>
                <a:latin typeface="Impact" panose="020B0806030902050204" pitchFamily="34" charset="0"/>
              </a:rPr>
              <a:t>1991</a:t>
            </a:r>
            <a:endParaRPr lang="es-ES_tradnl" sz="4800" dirty="0">
              <a:solidFill>
                <a:srgbClr val="004B88"/>
              </a:solidFill>
              <a:latin typeface="Impact" panose="020B0806030902050204" pitchFamily="34" charset="0"/>
            </a:endParaRPr>
          </a:p>
        </p:txBody>
      </p:sp>
      <p:sp>
        <p:nvSpPr>
          <p:cNvPr id="10" name="22 Rectángulo"/>
          <p:cNvSpPr/>
          <p:nvPr/>
        </p:nvSpPr>
        <p:spPr>
          <a:xfrm>
            <a:off x="4932040" y="44624"/>
            <a:ext cx="417646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ES_tradnl" sz="4400" dirty="0" smtClean="0">
                <a:solidFill>
                  <a:srgbClr val="00A99D"/>
                </a:solidFill>
                <a:latin typeface="Impact" panose="020B0806030902050204" pitchFamily="34" charset="0"/>
              </a:rPr>
              <a:t>Determinantes Constitucionales </a:t>
            </a:r>
            <a:endParaRPr lang="es-ES_tradnl" sz="4400" dirty="0">
              <a:solidFill>
                <a:srgbClr val="00A99D"/>
              </a:solidFill>
              <a:latin typeface="Impact" panose="020B0806030902050204" pitchFamily="34" charset="0"/>
            </a:endParaRPr>
          </a:p>
        </p:txBody>
      </p:sp>
      <p:pic>
        <p:nvPicPr>
          <p:cNvPr id="11" name="Imagen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5548" y="1154776"/>
            <a:ext cx="5683807" cy="54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5258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572000" y="1875596"/>
            <a:ext cx="442798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000" b="1" dirty="0">
                <a:solidFill>
                  <a:srgbClr val="004B88"/>
                </a:solidFill>
              </a:rPr>
              <a:t>Art. </a:t>
            </a:r>
            <a:r>
              <a:rPr lang="es-CO" sz="2000" b="1" dirty="0" smtClean="0">
                <a:solidFill>
                  <a:srgbClr val="004B88"/>
                </a:solidFill>
              </a:rPr>
              <a:t>80: </a:t>
            </a:r>
            <a:r>
              <a:rPr lang="es-CO" sz="2000" dirty="0"/>
              <a:t>El Estado planificará el manejo y aprovechamiento de los recursos naturales, para garantizar su desarrollo sostenible, su conservación, restauración o sustitución.  Además, deberá prevenir y controlar los factores de deterioro ambiental, imponer las sanciones legales y exigir la reparación de los daños causados. Así mismo, cooperará con otras naciones en la protección de los ecosistemas situados en las zonas fronterizas.</a:t>
            </a:r>
          </a:p>
        </p:txBody>
      </p:sp>
      <p:sp>
        <p:nvSpPr>
          <p:cNvPr id="7" name="10 Rectángulo"/>
          <p:cNvSpPr/>
          <p:nvPr/>
        </p:nvSpPr>
        <p:spPr>
          <a:xfrm>
            <a:off x="323528" y="1916832"/>
            <a:ext cx="375714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4800" dirty="0">
                <a:solidFill>
                  <a:srgbClr val="004B88"/>
                </a:solidFill>
                <a:latin typeface="Impact" panose="020B0806030902050204" pitchFamily="34" charset="0"/>
              </a:rPr>
              <a:t>CONSTITUCIÓN </a:t>
            </a:r>
          </a:p>
          <a:p>
            <a:pPr algn="ctr"/>
            <a:r>
              <a:rPr lang="es-ES_tradnl" sz="4800" dirty="0">
                <a:solidFill>
                  <a:srgbClr val="004B88"/>
                </a:solidFill>
                <a:latin typeface="Impact" panose="020B0806030902050204" pitchFamily="34" charset="0"/>
              </a:rPr>
              <a:t>POLÍTICA DE </a:t>
            </a:r>
          </a:p>
          <a:p>
            <a:pPr algn="ctr"/>
            <a:r>
              <a:rPr lang="es-ES_tradnl" sz="4800" dirty="0">
                <a:solidFill>
                  <a:srgbClr val="004B88"/>
                </a:solidFill>
                <a:latin typeface="Impact" panose="020B0806030902050204" pitchFamily="34" charset="0"/>
              </a:rPr>
              <a:t>COLOMBIA </a:t>
            </a:r>
            <a:r>
              <a:rPr lang="es-ES_tradnl" sz="4800" dirty="0" smtClean="0">
                <a:solidFill>
                  <a:srgbClr val="004B88"/>
                </a:solidFill>
                <a:latin typeface="Impact" panose="020B0806030902050204" pitchFamily="34" charset="0"/>
              </a:rPr>
              <a:t>1991</a:t>
            </a:r>
            <a:endParaRPr lang="es-ES_tradnl" sz="4800" dirty="0">
              <a:solidFill>
                <a:srgbClr val="004B88"/>
              </a:solidFill>
              <a:latin typeface="Impact" panose="020B0806030902050204" pitchFamily="34" charset="0"/>
            </a:endParaRPr>
          </a:p>
        </p:txBody>
      </p:sp>
      <p:sp>
        <p:nvSpPr>
          <p:cNvPr id="8" name="22 Rectángulo"/>
          <p:cNvSpPr/>
          <p:nvPr/>
        </p:nvSpPr>
        <p:spPr>
          <a:xfrm>
            <a:off x="4932040" y="44624"/>
            <a:ext cx="417646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ES_tradnl" sz="4400" dirty="0" smtClean="0">
                <a:solidFill>
                  <a:srgbClr val="00A99D"/>
                </a:solidFill>
                <a:latin typeface="Impact" panose="020B0806030902050204" pitchFamily="34" charset="0"/>
              </a:rPr>
              <a:t>Determinantes Constitucionales </a:t>
            </a:r>
            <a:endParaRPr lang="es-ES_tradnl" sz="4400" dirty="0">
              <a:solidFill>
                <a:srgbClr val="00A99D"/>
              </a:solidFill>
              <a:latin typeface="Impact" panose="020B0806030902050204" pitchFamily="34" charset="0"/>
            </a:endParaRPr>
          </a:p>
        </p:txBody>
      </p:sp>
      <p:pic>
        <p:nvPicPr>
          <p:cNvPr id="9" name="Imagen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5548" y="1154776"/>
            <a:ext cx="5683807" cy="54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1847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4663684" y="1916832"/>
            <a:ext cx="437281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3000" b="1" dirty="0">
                <a:solidFill>
                  <a:srgbClr val="004B88"/>
                </a:solidFill>
              </a:rPr>
              <a:t>Art. 313.  Numeral 9: </a:t>
            </a:r>
            <a:r>
              <a:rPr lang="es-CO" sz="3000" dirty="0"/>
              <a:t>Corresponde a los concejos Municipales: Dictar las normas necesarias para el control, la preservación y defensa del patrimonio ecológico y cultural del municipio.</a:t>
            </a:r>
          </a:p>
        </p:txBody>
      </p:sp>
      <p:sp>
        <p:nvSpPr>
          <p:cNvPr id="7" name="10 Rectángulo"/>
          <p:cNvSpPr/>
          <p:nvPr/>
        </p:nvSpPr>
        <p:spPr>
          <a:xfrm>
            <a:off x="323528" y="1916832"/>
            <a:ext cx="375714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_tradnl" sz="4800" dirty="0">
                <a:solidFill>
                  <a:srgbClr val="004B88"/>
                </a:solidFill>
                <a:latin typeface="Impact" panose="020B0806030902050204" pitchFamily="34" charset="0"/>
              </a:rPr>
              <a:t>CONSTITUCIÓN </a:t>
            </a:r>
          </a:p>
          <a:p>
            <a:pPr algn="ctr"/>
            <a:r>
              <a:rPr lang="es-ES_tradnl" sz="4800" dirty="0">
                <a:solidFill>
                  <a:srgbClr val="004B88"/>
                </a:solidFill>
                <a:latin typeface="Impact" panose="020B0806030902050204" pitchFamily="34" charset="0"/>
              </a:rPr>
              <a:t>POLÍTICA DE </a:t>
            </a:r>
          </a:p>
          <a:p>
            <a:pPr algn="ctr"/>
            <a:r>
              <a:rPr lang="es-ES_tradnl" sz="4800" dirty="0">
                <a:solidFill>
                  <a:srgbClr val="004B88"/>
                </a:solidFill>
                <a:latin typeface="Impact" panose="020B0806030902050204" pitchFamily="34" charset="0"/>
              </a:rPr>
              <a:t>COLOMBIA </a:t>
            </a:r>
            <a:r>
              <a:rPr lang="es-ES_tradnl" sz="4800" dirty="0" smtClean="0">
                <a:solidFill>
                  <a:srgbClr val="004B88"/>
                </a:solidFill>
                <a:latin typeface="Impact" panose="020B0806030902050204" pitchFamily="34" charset="0"/>
              </a:rPr>
              <a:t>1991</a:t>
            </a:r>
            <a:endParaRPr lang="es-ES_tradnl" sz="4800" dirty="0">
              <a:solidFill>
                <a:srgbClr val="004B88"/>
              </a:solidFill>
              <a:latin typeface="Impact" panose="020B0806030902050204" pitchFamily="34" charset="0"/>
            </a:endParaRPr>
          </a:p>
        </p:txBody>
      </p:sp>
      <p:sp>
        <p:nvSpPr>
          <p:cNvPr id="8" name="22 Rectángulo"/>
          <p:cNvSpPr/>
          <p:nvPr/>
        </p:nvSpPr>
        <p:spPr>
          <a:xfrm>
            <a:off x="4932040" y="44624"/>
            <a:ext cx="417646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ES_tradnl" sz="4400" dirty="0" smtClean="0">
                <a:solidFill>
                  <a:srgbClr val="00A99D"/>
                </a:solidFill>
                <a:latin typeface="Impact" panose="020B0806030902050204" pitchFamily="34" charset="0"/>
              </a:rPr>
              <a:t>Determinantes Constitucionales </a:t>
            </a:r>
            <a:endParaRPr lang="es-ES_tradnl" sz="4400" dirty="0">
              <a:solidFill>
                <a:srgbClr val="00A99D"/>
              </a:solidFill>
              <a:latin typeface="Impact" panose="020B0806030902050204" pitchFamily="34" charset="0"/>
            </a:endParaRPr>
          </a:p>
        </p:txBody>
      </p:sp>
      <p:pic>
        <p:nvPicPr>
          <p:cNvPr id="9" name="Imagen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5548" y="1154776"/>
            <a:ext cx="5683807" cy="546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526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ÍTULOS - TEMA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ÍTULOS - TEMA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TÍTULOS - TEMAS</Template>
  <TotalTime>1192</TotalTime>
  <Words>2274</Words>
  <Application>Microsoft Office PowerPoint</Application>
  <PresentationFormat>Presentación en pantalla (4:3)</PresentationFormat>
  <Paragraphs>177</Paragraphs>
  <Slides>34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34</vt:i4>
      </vt:variant>
    </vt:vector>
  </HeadingPairs>
  <TitlesOfParts>
    <vt:vector size="39" baseType="lpstr">
      <vt:lpstr>Arial</vt:lpstr>
      <vt:lpstr>Calibri</vt:lpstr>
      <vt:lpstr>Impact</vt:lpstr>
      <vt:lpstr>TÍTULOS - TEMAS</vt:lpstr>
      <vt:lpstr>1_TÍTULOS - TEMAS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TÍTULOS - TEMAS</dc:title>
  <dc:creator>lgarciaq</dc:creator>
  <cp:lastModifiedBy>Andres Rodriguez</cp:lastModifiedBy>
  <cp:revision>143</cp:revision>
  <dcterms:created xsi:type="dcterms:W3CDTF">2012-10-01T21:46:01Z</dcterms:created>
  <dcterms:modified xsi:type="dcterms:W3CDTF">2017-06-30T17:51:05Z</dcterms:modified>
</cp:coreProperties>
</file>