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2" r:id="rId3"/>
  </p:sldMasterIdLst>
  <p:sldIdLst>
    <p:sldId id="283" r:id="rId4"/>
    <p:sldId id="282" r:id="rId5"/>
    <p:sldId id="256" r:id="rId6"/>
    <p:sldId id="267" r:id="rId7"/>
    <p:sldId id="257" r:id="rId8"/>
    <p:sldId id="259" r:id="rId9"/>
    <p:sldId id="277" r:id="rId10"/>
    <p:sldId id="262" r:id="rId11"/>
    <p:sldId id="269" r:id="rId12"/>
    <p:sldId id="278" r:id="rId13"/>
    <p:sldId id="272" r:id="rId14"/>
    <p:sldId id="279" r:id="rId15"/>
    <p:sldId id="265" r:id="rId16"/>
    <p:sldId id="263" r:id="rId17"/>
    <p:sldId id="275" r:id="rId18"/>
    <p:sldId id="280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27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77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6217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97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22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36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87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10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18E0-982D-42E9-A203-BF16913FEF23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C6F-C6F1-4C04-A31D-E9A184E316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5779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1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232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84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8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34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67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65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4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37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82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0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020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96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2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20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15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9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45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88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71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62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174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74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03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5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0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65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9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21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76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F957324-F9DE-4378-A4BE-226E2FA476E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26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4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31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FB75983-01EA-41EE-9D7B-2EA22932D35C}"/>
              </a:ext>
            </a:extLst>
          </p:cNvPr>
          <p:cNvSpPr txBox="1">
            <a:spLocks/>
          </p:cNvSpPr>
          <p:nvPr/>
        </p:nvSpPr>
        <p:spPr bwMode="gray">
          <a:xfrm>
            <a:off x="611615" y="742122"/>
            <a:ext cx="3483307" cy="89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 dirty="0"/>
              <a:t>Salida de campo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0F55AA-25B5-40FD-BCEA-A97BC2FFBB1F}"/>
              </a:ext>
            </a:extLst>
          </p:cNvPr>
          <p:cNvSpPr txBox="1"/>
          <p:nvPr/>
        </p:nvSpPr>
        <p:spPr>
          <a:xfrm>
            <a:off x="4479234" y="1271543"/>
            <a:ext cx="528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2"/>
                </a:solidFill>
              </a:rPr>
              <a:t>Es una experiencia directa que posibilita la interacción de los actores con el entorno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FFE2F6E-E384-4ECC-96A3-0F90FE9B8D78}"/>
              </a:ext>
            </a:extLst>
          </p:cNvPr>
          <p:cNvSpPr txBox="1">
            <a:spLocks/>
          </p:cNvSpPr>
          <p:nvPr/>
        </p:nvSpPr>
        <p:spPr>
          <a:xfrm>
            <a:off x="649357" y="2572853"/>
            <a:ext cx="5673947" cy="3576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/>
              <a:t>Características:</a:t>
            </a:r>
          </a:p>
          <a:p>
            <a:pPr>
              <a:buAutoNum type="arabicPeriod"/>
            </a:pPr>
            <a:r>
              <a:rPr lang="es-CO" sz="2000" dirty="0"/>
              <a:t>Valorativas: desde el reconocimiento y la experiencia personal</a:t>
            </a:r>
          </a:p>
          <a:p>
            <a:pPr>
              <a:buAutoNum type="arabicPeriod"/>
            </a:pPr>
            <a:r>
              <a:rPr lang="es-CO" sz="2000" dirty="0"/>
              <a:t>Educativas: relacionadas con un proyecto o una planeación educativa que genere nuevas percepciones </a:t>
            </a:r>
          </a:p>
          <a:p>
            <a:pPr>
              <a:buAutoNum type="arabicPeriod"/>
            </a:pPr>
            <a:r>
              <a:rPr lang="es-CO" sz="2000" dirty="0"/>
              <a:t>Motivadoras: sirven de aprendizaje y diversión.</a:t>
            </a:r>
          </a:p>
          <a:p>
            <a:pPr>
              <a:buAutoNum type="arabicPeriod"/>
            </a:pPr>
            <a:r>
              <a:rPr lang="es-CO" sz="2000" dirty="0"/>
              <a:t> Planeadas: deben de trabajar dentro de criterios de observación  y de análisis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CF8295-8659-49A1-BA80-F93346D7CAFB}"/>
              </a:ext>
            </a:extLst>
          </p:cNvPr>
          <p:cNvSpPr txBox="1"/>
          <p:nvPr/>
        </p:nvSpPr>
        <p:spPr>
          <a:xfrm>
            <a:off x="8163339" y="3697357"/>
            <a:ext cx="275645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dirty="0"/>
              <a:t>Es una estrategia que  favorece la percepción, el conocimiento y la comprensión del ambiente.</a:t>
            </a:r>
          </a:p>
        </p:txBody>
      </p:sp>
    </p:spTree>
    <p:extLst>
      <p:ext uri="{BB962C8B-B14F-4D97-AF65-F5344CB8AC3E}">
        <p14:creationId xmlns:p14="http://schemas.microsoft.com/office/powerpoint/2010/main" val="234577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1A20E33-00B9-4E5D-81C8-E697B8146E76}"/>
              </a:ext>
            </a:extLst>
          </p:cNvPr>
          <p:cNvSpPr txBox="1">
            <a:spLocks/>
          </p:cNvSpPr>
          <p:nvPr/>
        </p:nvSpPr>
        <p:spPr bwMode="gray">
          <a:xfrm>
            <a:off x="1346103" y="793566"/>
            <a:ext cx="3244768" cy="1067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 dirty="0"/>
              <a:t>Grupo ecológico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23053E-B60B-453C-8A1A-99398904663F}"/>
              </a:ext>
            </a:extLst>
          </p:cNvPr>
          <p:cNvSpPr txBox="1"/>
          <p:nvPr/>
        </p:nvSpPr>
        <p:spPr>
          <a:xfrm>
            <a:off x="5062330" y="1139687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2"/>
                </a:solidFill>
              </a:rPr>
              <a:t>Es un equipo de trabajo, formado por personas comprometidas con el cuidado y conservación del ambiente 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9557DCD4-797E-4F5F-99CF-58AED19D74EA}"/>
              </a:ext>
            </a:extLst>
          </p:cNvPr>
          <p:cNvSpPr txBox="1">
            <a:spLocks/>
          </p:cNvSpPr>
          <p:nvPr/>
        </p:nvSpPr>
        <p:spPr>
          <a:xfrm>
            <a:off x="649357" y="2572853"/>
            <a:ext cx="5673947" cy="3576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/>
              <a:t>Plan de acción:</a:t>
            </a:r>
          </a:p>
          <a:p>
            <a:pPr>
              <a:buAutoNum type="arabicPeriod"/>
            </a:pPr>
            <a:r>
              <a:rPr lang="es-CO" sz="2000" dirty="0"/>
              <a:t>Invitar a grupos comunitarios</a:t>
            </a:r>
          </a:p>
          <a:p>
            <a:pPr>
              <a:buAutoNum type="arabicPeriod"/>
            </a:pPr>
            <a:r>
              <a:rPr lang="es-CO" sz="2000" dirty="0"/>
              <a:t>Establecer el enfoque o tema de interés</a:t>
            </a:r>
          </a:p>
          <a:p>
            <a:pPr>
              <a:buAutoNum type="arabicPeriod"/>
            </a:pPr>
            <a:r>
              <a:rPr lang="es-CO" sz="2000" dirty="0"/>
              <a:t>Elaborar las normas o estatutos sobre los que se rige el grupo</a:t>
            </a:r>
          </a:p>
          <a:p>
            <a:pPr>
              <a:buAutoNum type="arabicPeriod"/>
            </a:pPr>
            <a:r>
              <a:rPr lang="es-CO" sz="2000" dirty="0"/>
              <a:t>Crear un nombre para el grupo ecológico</a:t>
            </a:r>
          </a:p>
          <a:p>
            <a:pPr>
              <a:buAutoNum type="arabicPeriod"/>
            </a:pPr>
            <a:r>
              <a:rPr lang="es-CO" sz="2000" dirty="0"/>
              <a:t>Planear y desarrollar actividades aplicando diversas estrategias y recursos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F56EAD-B71C-44B3-B498-C8AC4EF4814B}"/>
              </a:ext>
            </a:extLst>
          </p:cNvPr>
          <p:cNvSpPr txBox="1"/>
          <p:nvPr/>
        </p:nvSpPr>
        <p:spPr>
          <a:xfrm>
            <a:off x="8136835" y="3922643"/>
            <a:ext cx="3114261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dirty="0"/>
              <a:t>Esta estrategia genera sentido de pertenencia, solidaridad y cooperación entre los integrantes y el ambiente  </a:t>
            </a:r>
          </a:p>
        </p:txBody>
      </p:sp>
    </p:spTree>
    <p:extLst>
      <p:ext uri="{BB962C8B-B14F-4D97-AF65-F5344CB8AC3E}">
        <p14:creationId xmlns:p14="http://schemas.microsoft.com/office/powerpoint/2010/main" val="88816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69220F5-76C1-46BB-B137-5E7D2330101C}"/>
              </a:ext>
            </a:extLst>
          </p:cNvPr>
          <p:cNvSpPr txBox="1">
            <a:spLocks/>
          </p:cNvSpPr>
          <p:nvPr/>
        </p:nvSpPr>
        <p:spPr>
          <a:xfrm>
            <a:off x="1148277" y="4420187"/>
            <a:ext cx="4463968" cy="192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Recursos materiales</a:t>
            </a:r>
          </a:p>
          <a:p>
            <a:pPr marL="0" indent="0">
              <a:buFont typeface="Wingdings 3" charset="2"/>
              <a:buNone/>
            </a:pPr>
            <a:r>
              <a:rPr lang="es-CO" dirty="0"/>
              <a:t>Publicaciones, juegos, medios de comunicación, medios auxiliares.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29BD88A-80D2-40C5-AE6D-9B63E2B84997}"/>
              </a:ext>
            </a:extLst>
          </p:cNvPr>
          <p:cNvSpPr txBox="1">
            <a:spLocks/>
          </p:cNvSpPr>
          <p:nvPr/>
        </p:nvSpPr>
        <p:spPr>
          <a:xfrm>
            <a:off x="6918306" y="4420187"/>
            <a:ext cx="4463968" cy="192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Recursos Humanos</a:t>
            </a:r>
          </a:p>
          <a:p>
            <a:pPr marL="0" indent="0">
              <a:buNone/>
            </a:pPr>
            <a:r>
              <a:rPr lang="es-CO" dirty="0"/>
              <a:t>Especialistas, educadores, profesionales, voluntarios, estudiantes.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7693129-FF04-4D34-AB52-585261158B2F}"/>
              </a:ext>
            </a:extLst>
          </p:cNvPr>
          <p:cNvSpPr txBox="1">
            <a:spLocks/>
          </p:cNvSpPr>
          <p:nvPr/>
        </p:nvSpPr>
        <p:spPr>
          <a:xfrm>
            <a:off x="959075" y="2979780"/>
            <a:ext cx="10318696" cy="10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dirty="0"/>
              <a:t>Los recursos didácticos son aquel medio material o conceptual que se utiliza como apoyo en el proceso de enseñanza-aprendizaje, con el fin de ayudar al formador a alcanzar los objetivos educativos y ambientales.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30BD871-AECA-441C-A558-8E37D13A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715" y="838200"/>
            <a:ext cx="8558889" cy="1014158"/>
          </a:xfrm>
        </p:spPr>
        <p:txBody>
          <a:bodyPr/>
          <a:lstStyle/>
          <a:p>
            <a:pPr algn="ctr"/>
            <a:r>
              <a:rPr lang="es-CO" b="1" dirty="0"/>
              <a:t>RECURSOS DIDÁCTICOS PARA LA FORMACIÓN AMBIENTAL.</a:t>
            </a:r>
          </a:p>
        </p:txBody>
      </p:sp>
    </p:spTree>
    <p:extLst>
      <p:ext uri="{BB962C8B-B14F-4D97-AF65-F5344CB8AC3E}">
        <p14:creationId xmlns:p14="http://schemas.microsoft.com/office/powerpoint/2010/main" val="175032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A519744-955B-4210-B81D-32788F79D521}"/>
              </a:ext>
            </a:extLst>
          </p:cNvPr>
          <p:cNvSpPr txBox="1">
            <a:spLocks/>
          </p:cNvSpPr>
          <p:nvPr/>
        </p:nvSpPr>
        <p:spPr bwMode="gray">
          <a:xfrm>
            <a:off x="7126141" y="1142360"/>
            <a:ext cx="34965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b="1" dirty="0"/>
              <a:t>La multimedia 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2E0CB5A-03A9-4007-A182-FCF2508D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785" y="2571714"/>
            <a:ext cx="4739531" cy="15167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/>
              <a:t>Es un soporte al proceso educativo, presenta la información de diversas formas, complementa la información y hace interactivo el conocimiento utilizando diferentes medios (sonido, imágenes, movimientos, gráficos, etc.)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672990EA-5DEA-474A-A819-FCC9FF4F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44" y="920292"/>
            <a:ext cx="3318980" cy="706964"/>
          </a:xfrm>
        </p:spPr>
        <p:txBody>
          <a:bodyPr/>
          <a:lstStyle/>
          <a:p>
            <a:r>
              <a:rPr lang="es-CO" b="1" dirty="0"/>
              <a:t>Tecnológicos 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5C14B8A-D26A-492C-8FDE-10F9B5F81455}"/>
              </a:ext>
            </a:extLst>
          </p:cNvPr>
          <p:cNvSpPr txBox="1">
            <a:spLocks/>
          </p:cNvSpPr>
          <p:nvPr/>
        </p:nvSpPr>
        <p:spPr>
          <a:xfrm>
            <a:off x="512174" y="5082707"/>
            <a:ext cx="5111385" cy="1576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/>
              <a:t>Es un medio que se vale de la tecnología para cumplir con su propósito. Los </a:t>
            </a:r>
            <a:r>
              <a:rPr lang="es-CO" sz="1600" b="1" dirty="0"/>
              <a:t>recursos tecnológicos</a:t>
            </a:r>
            <a:r>
              <a:rPr lang="es-CO" sz="1600" dirty="0"/>
              <a:t> pueden ser tangibles (como una computadora, una impresora u otra máquina) o intangibles (un sistema, una aplicación virtual)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34102F-259F-4129-B851-2BE3BE25A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24" b="9813"/>
          <a:stretch/>
        </p:blipFill>
        <p:spPr bwMode="auto">
          <a:xfrm>
            <a:off x="7631850" y="4366591"/>
            <a:ext cx="2990850" cy="22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recursos tecnologic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70" y="2263166"/>
            <a:ext cx="3598328" cy="28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5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C45B4-CD72-455C-B3D2-F39E3C41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15" y="973668"/>
            <a:ext cx="2012316" cy="706964"/>
          </a:xfrm>
        </p:spPr>
        <p:txBody>
          <a:bodyPr/>
          <a:lstStyle/>
          <a:p>
            <a:r>
              <a:rPr lang="es-CO" b="1" dirty="0"/>
              <a:t>Video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A24B9DB-6659-4868-A441-310A5B479AB7}"/>
              </a:ext>
            </a:extLst>
          </p:cNvPr>
          <p:cNvSpPr txBox="1">
            <a:spLocks/>
          </p:cNvSpPr>
          <p:nvPr/>
        </p:nvSpPr>
        <p:spPr bwMode="gray">
          <a:xfrm>
            <a:off x="7050157" y="979927"/>
            <a:ext cx="30612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O" b="1" dirty="0"/>
              <a:t>La cartilla y el manual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FC3C9A3-987E-4518-AB4A-51246C658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43" y="2419124"/>
            <a:ext cx="4463968" cy="840912"/>
          </a:xfrm>
        </p:spPr>
        <p:txBody>
          <a:bodyPr>
            <a:normAutofit lnSpcReduction="10000"/>
          </a:bodyPr>
          <a:lstStyle/>
          <a:p>
            <a:pPr algn="ctr"/>
            <a:r>
              <a:rPr lang="es-CO" dirty="0"/>
              <a:t> Puede utilizarse como motivador, introductor informativo, instructivo o recapitulador de un tema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E75A652-1D7B-4E64-968E-8BC3479BC6C6}"/>
              </a:ext>
            </a:extLst>
          </p:cNvPr>
          <p:cNvSpPr txBox="1">
            <a:spLocks/>
          </p:cNvSpPr>
          <p:nvPr/>
        </p:nvSpPr>
        <p:spPr>
          <a:xfrm>
            <a:off x="6639339" y="5208105"/>
            <a:ext cx="5393635" cy="1537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  <a:p>
            <a:pPr algn="ctr"/>
            <a:r>
              <a:rPr lang="es-CO" dirty="0"/>
              <a:t>Son un soporte material de contenidos formativos de interés, y organizados sobre un tema especifico, recogen lo esencial o básico para conceptualizar un tema. Se utilizan como apoyo a las estrategias didácticas en el proceso educativo </a:t>
            </a:r>
          </a:p>
        </p:txBody>
      </p:sp>
      <p:pic>
        <p:nvPicPr>
          <p:cNvPr id="1026" name="Picture 2" descr="CÃ¡mara, PelÃ­cula, Icono, Old Fashioned, Retro, Silueta">
            <a:extLst>
              <a:ext uri="{FF2B5EF4-FFF2-40B4-BE49-F238E27FC236}">
                <a16:creationId xmlns:a16="http://schemas.microsoft.com/office/drawing/2014/main" id="{C60E36BF-16F4-42AA-A163-B2739559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15" y="3429000"/>
            <a:ext cx="3019012" cy="2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s Libros, La ColecciÃ³n De">
            <a:extLst>
              <a:ext uri="{FF2B5EF4-FFF2-40B4-BE49-F238E27FC236}">
                <a16:creationId xmlns:a16="http://schemas.microsoft.com/office/drawing/2014/main" id="{7FD2CA5F-1822-418F-B065-60FC037B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10" y="2725531"/>
            <a:ext cx="2577133" cy="27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6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sultado de imagen para papelografo">
            <a:extLst>
              <a:ext uri="{FF2B5EF4-FFF2-40B4-BE49-F238E27FC236}">
                <a16:creationId xmlns:a16="http://schemas.microsoft.com/office/drawing/2014/main" id="{D0702FDB-9272-4F36-8CCB-927CB398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20" y="3561994"/>
            <a:ext cx="2556534" cy="31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7BE5658E-2805-4EA4-8935-A573ED4F546A}"/>
              </a:ext>
            </a:extLst>
          </p:cNvPr>
          <p:cNvSpPr txBox="1">
            <a:spLocks/>
          </p:cNvSpPr>
          <p:nvPr/>
        </p:nvSpPr>
        <p:spPr bwMode="gray">
          <a:xfrm>
            <a:off x="7140526" y="961031"/>
            <a:ext cx="327328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b="1" dirty="0"/>
              <a:t>Paleógrafo </a:t>
            </a:r>
            <a:endParaRPr lang="es-CO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672990EA-5DEA-474A-A819-FCC9FF4F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3" y="754639"/>
            <a:ext cx="2847203" cy="706964"/>
          </a:xfrm>
        </p:spPr>
        <p:txBody>
          <a:bodyPr/>
          <a:lstStyle/>
          <a:p>
            <a:r>
              <a:rPr lang="es-CO" b="1" dirty="0"/>
              <a:t>Infografías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5C14B8A-D26A-492C-8FDE-10F9B5F81455}"/>
              </a:ext>
            </a:extLst>
          </p:cNvPr>
          <p:cNvSpPr txBox="1">
            <a:spLocks/>
          </p:cNvSpPr>
          <p:nvPr/>
        </p:nvSpPr>
        <p:spPr>
          <a:xfrm>
            <a:off x="581770" y="5748218"/>
            <a:ext cx="4806646" cy="1009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/>
              <a:t>Es una lámina de papel, cartón u otro material que sirve para anunciar o dar información sobre un tema específico. Debe ser atractivo visualmente.</a:t>
            </a:r>
            <a:endParaRPr lang="es-C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1973-3ABC-454E-A43F-E1A0EB843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5"/>
          <a:stretch/>
        </p:blipFill>
        <p:spPr bwMode="auto">
          <a:xfrm>
            <a:off x="1257331" y="2759120"/>
            <a:ext cx="3486150" cy="24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CA41076-293B-444F-88C4-178EFE15C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285" y="2390503"/>
            <a:ext cx="5355771" cy="131934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MX" sz="2000" dirty="0"/>
              <a:t>Es un papel grande que se coloca en una de las paredes del lugar de reunión en donde los participantes pueden resumir ideas, generar conclusiones o diseñar esquemas que faciliten el proceso educativo.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40468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8496" y="4585062"/>
            <a:ext cx="5094515" cy="2125254"/>
          </a:xfrm>
        </p:spPr>
        <p:txBody>
          <a:bodyPr/>
          <a:lstStyle/>
          <a:p>
            <a:r>
              <a:rPr lang="es-CO" dirty="0"/>
              <a:t>Es aquel que, dentro de la profesión, oficio o arte, conoce una parte de ella en profundidad. Este dominio sobre el tema puede haber sido adquirida a través de la experiencia o del estudio teórico.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BE5658E-2805-4EA4-8935-A573ED4F546A}"/>
              </a:ext>
            </a:extLst>
          </p:cNvPr>
          <p:cNvSpPr txBox="1">
            <a:spLocks/>
          </p:cNvSpPr>
          <p:nvPr/>
        </p:nvSpPr>
        <p:spPr bwMode="gray">
          <a:xfrm>
            <a:off x="7140526" y="961031"/>
            <a:ext cx="327328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b="1" dirty="0"/>
              <a:t>Voluntario o promotor</a:t>
            </a:r>
            <a:endParaRPr lang="es-CO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672990EA-5DEA-474A-A819-FCC9FF4F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3" y="961031"/>
            <a:ext cx="2847203" cy="706964"/>
          </a:xfrm>
        </p:spPr>
        <p:txBody>
          <a:bodyPr/>
          <a:lstStyle/>
          <a:p>
            <a:r>
              <a:rPr lang="es-CO" b="1" dirty="0"/>
              <a:t>Especialista o experto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361611" y="2459808"/>
            <a:ext cx="5094515" cy="212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Es aquel que decide prestar un servicio o realizar un trabajo por voluntad propia, sin que esté obligado a hacerlo por motivos legales, contractuales o económicos.</a:t>
            </a:r>
          </a:p>
        </p:txBody>
      </p:sp>
    </p:spTree>
    <p:extLst>
      <p:ext uri="{BB962C8B-B14F-4D97-AF65-F5344CB8AC3E}">
        <p14:creationId xmlns:p14="http://schemas.microsoft.com/office/powerpoint/2010/main" val="34878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23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229186-82CD-4821-AF47-254309001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43398A7-3642-4950-8D5F-5528A167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36376"/>
            <a:ext cx="5358341" cy="29852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O" b="1" dirty="0">
                <a:solidFill>
                  <a:schemeClr val="bg1"/>
                </a:solidFill>
                <a:latin typeface="+mn-lt"/>
              </a:rPr>
              <a:t>Red de Promotores Ambientales CAR </a:t>
            </a:r>
            <a:br>
              <a:rPr lang="es-CO" b="1" dirty="0">
                <a:solidFill>
                  <a:schemeClr val="bg1"/>
                </a:solidFill>
                <a:latin typeface="+mn-lt"/>
              </a:rPr>
            </a:br>
            <a:br>
              <a:rPr lang="es-CO" b="1" dirty="0">
                <a:solidFill>
                  <a:schemeClr val="bg1"/>
                </a:solidFill>
                <a:latin typeface="+mn-lt"/>
              </a:rPr>
            </a:br>
            <a:r>
              <a:rPr lang="es-CO" b="1" dirty="0">
                <a:solidFill>
                  <a:schemeClr val="bg1"/>
                </a:solidFill>
                <a:latin typeface="+mn-lt"/>
              </a:rPr>
              <a:t>Curso virtual </a:t>
            </a:r>
            <a:br>
              <a:rPr lang="es-CO" b="1" dirty="0">
                <a:solidFill>
                  <a:schemeClr val="bg1"/>
                </a:solidFill>
                <a:latin typeface="+mn-lt"/>
              </a:rPr>
            </a:br>
            <a:r>
              <a:rPr lang="es-CO" dirty="0">
                <a:solidFill>
                  <a:schemeClr val="bg1"/>
                </a:solidFill>
                <a:latin typeface="+mn-lt"/>
              </a:rPr>
              <a:t>Didáctica de la </a:t>
            </a:r>
            <a:br>
              <a:rPr lang="es-CO" dirty="0">
                <a:solidFill>
                  <a:schemeClr val="bg1"/>
                </a:solidFill>
                <a:latin typeface="+mn-lt"/>
              </a:rPr>
            </a:br>
            <a:r>
              <a:rPr lang="es-CO" dirty="0">
                <a:solidFill>
                  <a:schemeClr val="bg1"/>
                </a:solidFill>
                <a:latin typeface="+mn-lt"/>
              </a:rPr>
              <a:t>Educación </a:t>
            </a:r>
            <a:br>
              <a:rPr lang="es-CO" dirty="0">
                <a:solidFill>
                  <a:schemeClr val="bg1"/>
                </a:solidFill>
                <a:latin typeface="+mn-lt"/>
              </a:rPr>
            </a:br>
            <a:r>
              <a:rPr lang="es-CO" dirty="0">
                <a:solidFill>
                  <a:schemeClr val="bg1"/>
                </a:solidFill>
                <a:latin typeface="+mn-lt"/>
              </a:rPr>
              <a:t>Ambiental</a:t>
            </a:r>
            <a:br>
              <a:rPr lang="es-CO" dirty="0">
                <a:solidFill>
                  <a:schemeClr val="bg1"/>
                </a:solidFill>
                <a:latin typeface="+mn-lt"/>
              </a:rPr>
            </a:br>
            <a:r>
              <a:rPr lang="es-CO" dirty="0">
                <a:solidFill>
                  <a:schemeClr val="bg1"/>
                </a:solidFill>
                <a:latin typeface="+mn-lt"/>
              </a:rPr>
              <a:t>Módulo 1 Cap. 3</a:t>
            </a:r>
            <a:br>
              <a:rPr lang="es-CO" dirty="0">
                <a:solidFill>
                  <a:schemeClr val="bg1"/>
                </a:solidFill>
                <a:latin typeface="+mn-lt"/>
              </a:rPr>
            </a:br>
            <a:br>
              <a:rPr lang="es-CO" dirty="0">
                <a:solidFill>
                  <a:schemeClr val="bg1"/>
                </a:solidFill>
                <a:latin typeface="+mn-lt"/>
              </a:rPr>
            </a:br>
            <a:r>
              <a:rPr lang="es-CO" sz="2667" dirty="0">
                <a:solidFill>
                  <a:schemeClr val="bg1"/>
                </a:solidFill>
                <a:latin typeface="+mn-lt"/>
              </a:rPr>
              <a:t>noviembre de 2020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69355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ED475-2020-45E4-A9CD-D92E295DA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12" y="1663161"/>
            <a:ext cx="8825658" cy="3558181"/>
          </a:xfrm>
        </p:spPr>
        <p:txBody>
          <a:bodyPr/>
          <a:lstStyle/>
          <a:p>
            <a:br>
              <a:rPr lang="es-CO" dirty="0"/>
            </a:br>
            <a:r>
              <a:rPr lang="es-CO" dirty="0"/>
              <a:t>Estrategias y recursos didácticos para la formación ambiental.</a:t>
            </a:r>
            <a:br>
              <a:rPr lang="es-CO" dirty="0"/>
            </a:br>
            <a:endParaRPr lang="es-CO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9F5A83-01A5-49C4-9115-65F16983479F}"/>
              </a:ext>
            </a:extLst>
          </p:cNvPr>
          <p:cNvGrpSpPr/>
          <p:nvPr/>
        </p:nvGrpSpPr>
        <p:grpSpPr>
          <a:xfrm>
            <a:off x="9872871" y="2599862"/>
            <a:ext cx="922466" cy="861421"/>
            <a:chOff x="9037983" y="1540549"/>
            <a:chExt cx="1514497" cy="151449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15AAF009-6D9F-4234-AE43-E86828C711EA}"/>
                </a:ext>
              </a:extLst>
            </p:cNvPr>
            <p:cNvSpPr/>
            <p:nvPr/>
          </p:nvSpPr>
          <p:spPr>
            <a:xfrm>
              <a:off x="9037983" y="1540549"/>
              <a:ext cx="1457739" cy="1457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26" name="Picture 2" descr="Resultado de imagen para balon png">
              <a:extLst>
                <a:ext uri="{FF2B5EF4-FFF2-40B4-BE49-F238E27FC236}">
                  <a16:creationId xmlns:a16="http://schemas.microsoft.com/office/drawing/2014/main" id="{161750DD-13DD-411E-8965-9CD460957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7983" y="1540551"/>
              <a:ext cx="1514497" cy="1514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Resultado de imagen para regla png">
            <a:extLst>
              <a:ext uri="{FF2B5EF4-FFF2-40B4-BE49-F238E27FC236}">
                <a16:creationId xmlns:a16="http://schemas.microsoft.com/office/drawing/2014/main" id="{7189CA20-C67F-4A7D-9907-65617E97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5" y="4590151"/>
            <a:ext cx="1719258" cy="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lapiz png">
            <a:extLst>
              <a:ext uri="{FF2B5EF4-FFF2-40B4-BE49-F238E27FC236}">
                <a16:creationId xmlns:a16="http://schemas.microsoft.com/office/drawing/2014/main" id="{0992EF2B-2DC3-441B-8C40-80A46D46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7796">
            <a:off x="7834709" y="459862"/>
            <a:ext cx="2132949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pintura png">
            <a:extLst>
              <a:ext uri="{FF2B5EF4-FFF2-40B4-BE49-F238E27FC236}">
                <a16:creationId xmlns:a16="http://schemas.microsoft.com/office/drawing/2014/main" id="{A0C1CDB9-15C5-4F86-9839-06DBEE7C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2" y="4711211"/>
            <a:ext cx="1480719" cy="1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6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703D5-5DEE-4A08-990E-428B0CEC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31" y="721197"/>
            <a:ext cx="8761413" cy="1040552"/>
          </a:xfrm>
        </p:spPr>
        <p:txBody>
          <a:bodyPr/>
          <a:lstStyle/>
          <a:p>
            <a:r>
              <a:rPr lang="es-CO" dirty="0"/>
              <a:t>Las Estrategias y recursos didácticos fortalecen la educación ambiental </a:t>
            </a:r>
          </a:p>
        </p:txBody>
      </p:sp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9EE8765B-B874-40C2-B23C-73C2F6FCDF3C}"/>
              </a:ext>
            </a:extLst>
          </p:cNvPr>
          <p:cNvSpPr/>
          <p:nvPr/>
        </p:nvSpPr>
        <p:spPr>
          <a:xfrm>
            <a:off x="623859" y="3772270"/>
            <a:ext cx="10944282" cy="16167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4EE0CBC-79C9-4375-AFA6-20D499DEA964}"/>
              </a:ext>
            </a:extLst>
          </p:cNvPr>
          <p:cNvCxnSpPr/>
          <p:nvPr/>
        </p:nvCxnSpPr>
        <p:spPr>
          <a:xfrm flipV="1">
            <a:off x="1577009" y="3667537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2A3D512-DC64-4B33-965B-9F9068AE0489}"/>
              </a:ext>
            </a:extLst>
          </p:cNvPr>
          <p:cNvCxnSpPr/>
          <p:nvPr/>
        </p:nvCxnSpPr>
        <p:spPr>
          <a:xfrm flipV="1">
            <a:off x="5042452" y="3667538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FFFA657-76DE-4407-8F56-5BC0CE196E66}"/>
              </a:ext>
            </a:extLst>
          </p:cNvPr>
          <p:cNvCxnSpPr/>
          <p:nvPr/>
        </p:nvCxnSpPr>
        <p:spPr>
          <a:xfrm flipV="1">
            <a:off x="8222974" y="3667537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CA606CF-B04F-4799-898C-93664F530E4B}"/>
              </a:ext>
            </a:extLst>
          </p:cNvPr>
          <p:cNvCxnSpPr/>
          <p:nvPr/>
        </p:nvCxnSpPr>
        <p:spPr>
          <a:xfrm flipV="1">
            <a:off x="5022574" y="4790586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4369E1-D93E-4CA4-BB38-B6E1C344DA6C}"/>
              </a:ext>
            </a:extLst>
          </p:cNvPr>
          <p:cNvSpPr txBox="1"/>
          <p:nvPr/>
        </p:nvSpPr>
        <p:spPr>
          <a:xfrm flipH="1">
            <a:off x="529210" y="2454700"/>
            <a:ext cx="2545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Motiva a aprender nuevas actitudes y comportamientos hacia el ambiente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566BFC-3876-4F07-87F2-1C15CCFE79FD}"/>
              </a:ext>
            </a:extLst>
          </p:cNvPr>
          <p:cNvSpPr txBox="1"/>
          <p:nvPr/>
        </p:nvSpPr>
        <p:spPr>
          <a:xfrm flipH="1">
            <a:off x="4346582" y="2593199"/>
            <a:ext cx="174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Fortalece el trabajo comunitario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BBF76D4-8238-44B2-82BD-A049D0F1892F}"/>
              </a:ext>
            </a:extLst>
          </p:cNvPr>
          <p:cNvSpPr txBox="1"/>
          <p:nvPr/>
        </p:nvSpPr>
        <p:spPr>
          <a:xfrm flipH="1">
            <a:off x="7348265" y="2524125"/>
            <a:ext cx="174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Favorece la participación activa.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918D4E-DD44-4EDE-8BD3-98D271F5E1D7}"/>
              </a:ext>
            </a:extLst>
          </p:cNvPr>
          <p:cNvSpPr txBox="1"/>
          <p:nvPr/>
        </p:nvSpPr>
        <p:spPr>
          <a:xfrm flipH="1">
            <a:off x="3806021" y="5522769"/>
            <a:ext cx="2869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Fomenta la educación ambiental como parte de la formación integral</a:t>
            </a:r>
            <a:endParaRPr lang="es-CO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13275C3-28D6-4CBA-87D4-C00CCBCCC41F}"/>
              </a:ext>
            </a:extLst>
          </p:cNvPr>
          <p:cNvCxnSpPr/>
          <p:nvPr/>
        </p:nvCxnSpPr>
        <p:spPr>
          <a:xfrm flipV="1">
            <a:off x="8885582" y="4774091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B1C668B-D7BA-42E1-AD53-5436E3B47C21}"/>
              </a:ext>
            </a:extLst>
          </p:cNvPr>
          <p:cNvSpPr txBox="1"/>
          <p:nvPr/>
        </p:nvSpPr>
        <p:spPr>
          <a:xfrm flipH="1">
            <a:off x="7563682" y="5380672"/>
            <a:ext cx="2643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Facilitan el </a:t>
            </a:r>
            <a:r>
              <a:rPr lang="es-MX" dirty="0"/>
              <a:t>desarrollo de conocimientos, comportamientos y prácticas socio-ambientales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177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BF0A4-0F6C-4C91-B556-0C79850A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2" y="728869"/>
            <a:ext cx="8962211" cy="1018023"/>
          </a:xfrm>
        </p:spPr>
        <p:txBody>
          <a:bodyPr/>
          <a:lstStyle/>
          <a:p>
            <a:pPr algn="ctr"/>
            <a:r>
              <a:rPr lang="es-CO" b="1" dirty="0"/>
              <a:t>ESTRATEGIAS PARA LA FORMACIÓN AMBIENTAL.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661A9-701F-4D36-8FAA-8CC91367A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54" y="2855291"/>
            <a:ext cx="8825659" cy="1875735"/>
          </a:xfrm>
        </p:spPr>
        <p:txBody>
          <a:bodyPr/>
          <a:lstStyle/>
          <a:p>
            <a:pPr algn="just"/>
            <a:r>
              <a:rPr lang="es-MX" dirty="0"/>
              <a:t>Una estrategia didáctica es un procedimiento enmarcado por un conjunto de pasos o habilidades que permite proporcionar a los actores un instrumento flexible para aprender significativamente, aportar a la solucionar problemas e involucrarse con el entorno. Es decir, son acciones planificadas por el formador con el objetivo de lograr la construcción del conocimiento.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777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F1320-EFA5-4AF1-A379-F6484405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08624"/>
            <a:ext cx="3774855" cy="1027410"/>
          </a:xfrm>
        </p:spPr>
        <p:txBody>
          <a:bodyPr/>
          <a:lstStyle/>
          <a:p>
            <a:r>
              <a:rPr lang="es-CO" b="1" dirty="0"/>
              <a:t>Situaciones ambientales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EE54AE-2C0A-467B-BDB0-DF677440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809" y="1115945"/>
            <a:ext cx="5274367" cy="616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1600" dirty="0">
                <a:solidFill>
                  <a:schemeClr val="bg2"/>
                </a:solidFill>
              </a:rPr>
              <a:t>Se centra en aportar  conocimiento o alternativas de manejo de una situación ambiental.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ABEB0EB-4EC7-4CFA-9566-B091723A4BDE}"/>
              </a:ext>
            </a:extLst>
          </p:cNvPr>
          <p:cNvSpPr txBox="1">
            <a:spLocks/>
          </p:cNvSpPr>
          <p:nvPr/>
        </p:nvSpPr>
        <p:spPr>
          <a:xfrm>
            <a:off x="689113" y="2345635"/>
            <a:ext cx="7394713" cy="4041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/>
              <a:t> Plan de acción:</a:t>
            </a:r>
          </a:p>
          <a:p>
            <a:pPr>
              <a:buAutoNum type="arabicPeriod"/>
            </a:pPr>
            <a:r>
              <a:rPr lang="es-CO" sz="2000" dirty="0"/>
              <a:t>Identificación de la situación ambiental en el territorio.</a:t>
            </a:r>
          </a:p>
          <a:p>
            <a:pPr>
              <a:buAutoNum type="arabicPeriod"/>
            </a:pPr>
            <a:r>
              <a:rPr lang="es-CO" sz="2000" dirty="0"/>
              <a:t>Enumeración de la necesidades de la situación identificada.</a:t>
            </a:r>
          </a:p>
          <a:p>
            <a:pPr>
              <a:buAutoNum type="arabicPeriod"/>
            </a:pPr>
            <a:r>
              <a:rPr lang="es-CO" sz="2000" dirty="0"/>
              <a:t>Alternativas disponibles para el manejo de la situación.  </a:t>
            </a:r>
          </a:p>
          <a:p>
            <a:pPr>
              <a:buAutoNum type="arabicPeriod"/>
            </a:pPr>
            <a:r>
              <a:rPr lang="es-CO" sz="2000" dirty="0"/>
              <a:t>Elección de la alternativa mas apropiada </a:t>
            </a:r>
          </a:p>
          <a:p>
            <a:pPr>
              <a:buAutoNum type="arabicPeriod"/>
            </a:pPr>
            <a:r>
              <a:rPr lang="es-CO" sz="2000" dirty="0"/>
              <a:t>Aplicación y seguimiento de las acciones realizadas </a:t>
            </a:r>
          </a:p>
          <a:p>
            <a:pPr>
              <a:buAutoNum type="arabicPeriod"/>
            </a:pPr>
            <a:r>
              <a:rPr lang="es-CO" sz="2000" dirty="0"/>
              <a:t>Evaluación de las eficacia y eficiencia de la alternativa desarrollada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700ACE-381E-434E-8664-EB607A282E10}"/>
              </a:ext>
            </a:extLst>
          </p:cNvPr>
          <p:cNvSpPr txBox="1"/>
          <p:nvPr/>
        </p:nvSpPr>
        <p:spPr>
          <a:xfrm>
            <a:off x="9144000" y="4560741"/>
            <a:ext cx="2769704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dirty="0"/>
              <a:t>Esta estrategia permite modificar un sistema de valores en pro de la conservación y preservación del ambiente.</a:t>
            </a:r>
          </a:p>
        </p:txBody>
      </p:sp>
    </p:spTree>
    <p:extLst>
      <p:ext uri="{BB962C8B-B14F-4D97-AF65-F5344CB8AC3E}">
        <p14:creationId xmlns:p14="http://schemas.microsoft.com/office/powerpoint/2010/main" val="72696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EE54AE-2C0A-467B-BDB0-DF677440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66" y="1069009"/>
            <a:ext cx="5883963" cy="9983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1600" dirty="0">
                <a:solidFill>
                  <a:schemeClr val="bg2"/>
                </a:solidFill>
              </a:rPr>
              <a:t>Se centra en comprobar situaciones y establecer hipótesis apuntando al aprendizaje de temas o situaciones  que afectan o mejoran la calidad ambiental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35C3EE5-9571-4138-BCF0-AEBBCBB32387}"/>
              </a:ext>
            </a:extLst>
          </p:cNvPr>
          <p:cNvSpPr txBox="1">
            <a:spLocks/>
          </p:cNvSpPr>
          <p:nvPr/>
        </p:nvSpPr>
        <p:spPr bwMode="gray">
          <a:xfrm>
            <a:off x="850155" y="895352"/>
            <a:ext cx="411941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b="1" dirty="0"/>
              <a:t>Experimentación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ABEB0EB-4EC7-4CFA-9566-B091723A4BDE}"/>
              </a:ext>
            </a:extLst>
          </p:cNvPr>
          <p:cNvSpPr txBox="1">
            <a:spLocks/>
          </p:cNvSpPr>
          <p:nvPr/>
        </p:nvSpPr>
        <p:spPr>
          <a:xfrm>
            <a:off x="649357" y="2572853"/>
            <a:ext cx="5673947" cy="3576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/>
              <a:t> Plan de acción:</a:t>
            </a:r>
          </a:p>
          <a:p>
            <a:pPr>
              <a:buAutoNum type="arabicPeriod"/>
            </a:pPr>
            <a:r>
              <a:rPr lang="es-CO" sz="2000" dirty="0"/>
              <a:t>Definición del contenido a experimentar</a:t>
            </a:r>
          </a:p>
          <a:p>
            <a:pPr>
              <a:buAutoNum type="arabicPeriod"/>
            </a:pPr>
            <a:r>
              <a:rPr lang="es-CO" sz="2000" dirty="0"/>
              <a:t>Elaboración de la guía para el procedimiento a implementar</a:t>
            </a:r>
          </a:p>
          <a:p>
            <a:pPr>
              <a:buAutoNum type="arabicPeriod"/>
            </a:pPr>
            <a:r>
              <a:rPr lang="es-CO" sz="2000" dirty="0"/>
              <a:t> Evaluación del proceso</a:t>
            </a:r>
          </a:p>
          <a:p>
            <a:pPr>
              <a:buAutoNum type="arabicPeriod"/>
            </a:pPr>
            <a:r>
              <a:rPr lang="es-CO" sz="2000" dirty="0"/>
              <a:t> Confrontación de resultados</a:t>
            </a:r>
          </a:p>
          <a:p>
            <a:pPr>
              <a:buAutoNum type="arabicPeriod"/>
            </a:pPr>
            <a:r>
              <a:rPr lang="es-CO" sz="2000" dirty="0"/>
              <a:t> Reflexiones y retroalimentación sobre la practica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54CCED-1B9E-436E-8B05-2D1D36BE65B2}"/>
              </a:ext>
            </a:extLst>
          </p:cNvPr>
          <p:cNvSpPr txBox="1"/>
          <p:nvPr/>
        </p:nvSpPr>
        <p:spPr>
          <a:xfrm>
            <a:off x="7487478" y="4253948"/>
            <a:ext cx="4055165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dirty="0"/>
              <a:t> Esta estrategia permite trabajar temas específicos en la comunidad, logrando el trabajo colectivo e individual para minimizar los impactos.</a:t>
            </a:r>
          </a:p>
        </p:txBody>
      </p:sp>
    </p:spTree>
    <p:extLst>
      <p:ext uri="{BB962C8B-B14F-4D97-AF65-F5344CB8AC3E}">
        <p14:creationId xmlns:p14="http://schemas.microsoft.com/office/powerpoint/2010/main" val="75193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F1320-EFA5-4AF1-A379-F6484405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284524" cy="706964"/>
          </a:xfrm>
        </p:spPr>
        <p:txBody>
          <a:bodyPr/>
          <a:lstStyle/>
          <a:p>
            <a:pPr algn="ctr"/>
            <a:r>
              <a:rPr lang="es-CO" b="1" dirty="0"/>
              <a:t>Estudio de casos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47187D-BE8A-4948-BA3B-3C2679FE0180}"/>
              </a:ext>
            </a:extLst>
          </p:cNvPr>
          <p:cNvSpPr txBox="1"/>
          <p:nvPr/>
        </p:nvSpPr>
        <p:spPr>
          <a:xfrm>
            <a:off x="4638260" y="1172570"/>
            <a:ext cx="604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2"/>
                </a:solidFill>
              </a:rPr>
              <a:t>Se centra en analizar o discutir una situación ambiental real que este sucediendo en el territorio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CD8C7C3-72B0-4C8F-A8B1-B06506C3FD90}"/>
              </a:ext>
            </a:extLst>
          </p:cNvPr>
          <p:cNvSpPr txBox="1">
            <a:spLocks/>
          </p:cNvSpPr>
          <p:nvPr/>
        </p:nvSpPr>
        <p:spPr>
          <a:xfrm>
            <a:off x="649357" y="2572853"/>
            <a:ext cx="5673947" cy="3576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/>
              <a:t> Plan de acción:</a:t>
            </a:r>
          </a:p>
          <a:p>
            <a:pPr>
              <a:buAutoNum type="arabicPeriod"/>
            </a:pPr>
            <a:r>
              <a:rPr lang="es-CO" sz="2000" dirty="0"/>
              <a:t>Elegir un tema ambiental de interés</a:t>
            </a:r>
          </a:p>
          <a:p>
            <a:pPr>
              <a:buAutoNum type="arabicPeriod"/>
            </a:pPr>
            <a:r>
              <a:rPr lang="es-CO" sz="2000" dirty="0"/>
              <a:t>Buscar información en medios de comunicación sobre el tema elegido</a:t>
            </a:r>
          </a:p>
          <a:p>
            <a:pPr>
              <a:buAutoNum type="arabicPeriod"/>
            </a:pPr>
            <a:r>
              <a:rPr lang="es-CO" sz="2000" dirty="0"/>
              <a:t>Clasificación y clarificación de la información encontrada</a:t>
            </a:r>
          </a:p>
          <a:p>
            <a:pPr>
              <a:buAutoNum type="arabicPeriod"/>
            </a:pPr>
            <a:r>
              <a:rPr lang="es-CO" sz="2000" dirty="0"/>
              <a:t>Análisis, discusión e intercambio de ideas del caso especifico</a:t>
            </a:r>
          </a:p>
          <a:p>
            <a:pPr>
              <a:buAutoNum type="arabicPeriod"/>
            </a:pPr>
            <a:r>
              <a:rPr lang="es-CO" sz="2000" dirty="0"/>
              <a:t>Generar conclusiones para la transformación de la cultura en pro de la   conservación ambiental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4BA166-EF9D-4525-95DF-B8FF95F11640}"/>
              </a:ext>
            </a:extLst>
          </p:cNvPr>
          <p:cNvSpPr txBox="1"/>
          <p:nvPr/>
        </p:nvSpPr>
        <p:spPr>
          <a:xfrm>
            <a:off x="7593496" y="4174435"/>
            <a:ext cx="386963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dirty="0"/>
              <a:t> Para aplicar esta estrategia es necesario que el formador ambiental con anterioridad conozca o se informe de la situación de la región en distintos aspectos.</a:t>
            </a:r>
          </a:p>
        </p:txBody>
      </p:sp>
    </p:spTree>
    <p:extLst>
      <p:ext uri="{BB962C8B-B14F-4D97-AF65-F5344CB8AC3E}">
        <p14:creationId xmlns:p14="http://schemas.microsoft.com/office/powerpoint/2010/main" val="31293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288B66A-9C5C-469A-8234-EB3D0D49A99F}"/>
              </a:ext>
            </a:extLst>
          </p:cNvPr>
          <p:cNvSpPr txBox="1">
            <a:spLocks/>
          </p:cNvSpPr>
          <p:nvPr/>
        </p:nvSpPr>
        <p:spPr bwMode="gray">
          <a:xfrm>
            <a:off x="850155" y="838200"/>
            <a:ext cx="2873706" cy="974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b="1" dirty="0"/>
              <a:t>Debates y discusiones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743524-2334-4F67-B9DE-DC44C3A7BA52}"/>
              </a:ext>
            </a:extLst>
          </p:cNvPr>
          <p:cNvSpPr txBox="1"/>
          <p:nvPr/>
        </p:nvSpPr>
        <p:spPr>
          <a:xfrm>
            <a:off x="4200941" y="1113183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2"/>
                </a:solidFill>
              </a:rPr>
              <a:t>Es un intercambio libre de conocimientos con experiencias, ideas, preguntas y respuestas entre el formador y los actores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E15D30C-1894-4EEC-9195-4D5555FC132A}"/>
              </a:ext>
            </a:extLst>
          </p:cNvPr>
          <p:cNvSpPr txBox="1">
            <a:spLocks/>
          </p:cNvSpPr>
          <p:nvPr/>
        </p:nvSpPr>
        <p:spPr>
          <a:xfrm>
            <a:off x="649357" y="2572853"/>
            <a:ext cx="5673947" cy="3576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/>
              <a:t> Plan de acción:</a:t>
            </a:r>
          </a:p>
          <a:p>
            <a:pPr>
              <a:buAutoNum type="arabicPeriod"/>
            </a:pPr>
            <a:r>
              <a:rPr lang="es-CO" sz="2000" dirty="0"/>
              <a:t>Presentar una pregunta o caso que oriente el debate </a:t>
            </a:r>
          </a:p>
          <a:p>
            <a:pPr>
              <a:buAutoNum type="arabicPeriod"/>
            </a:pPr>
            <a:r>
              <a:rPr lang="es-CO" sz="2000" dirty="0"/>
              <a:t> Elegir un moderador que tiene como función limitar el tiempo de cada participante y crear condiciones de confianza para la participación</a:t>
            </a:r>
          </a:p>
          <a:p>
            <a:pPr>
              <a:buAutoNum type="arabicPeriod"/>
            </a:pPr>
            <a:r>
              <a:rPr lang="es-CO" sz="2000" dirty="0"/>
              <a:t> Recoger las ideas expuestas en el debate </a:t>
            </a:r>
          </a:p>
          <a:p>
            <a:pPr>
              <a:buAutoNum type="arabicPeriod"/>
            </a:pPr>
            <a:r>
              <a:rPr lang="es-CO" sz="2000" dirty="0"/>
              <a:t> Generar conclusiones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437107-ACA0-4CFB-96EE-E5572A2C7D93}"/>
              </a:ext>
            </a:extLst>
          </p:cNvPr>
          <p:cNvSpPr txBox="1"/>
          <p:nvPr/>
        </p:nvSpPr>
        <p:spPr>
          <a:xfrm>
            <a:off x="8163339" y="4121426"/>
            <a:ext cx="337930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dirty="0"/>
              <a:t>Permite comunicar y expresar, organizar y verbalizar pensamientos a favor de la conservación y preservación del ambiente  </a:t>
            </a:r>
          </a:p>
        </p:txBody>
      </p:sp>
    </p:spTree>
    <p:extLst>
      <p:ext uri="{BB962C8B-B14F-4D97-AF65-F5344CB8AC3E}">
        <p14:creationId xmlns:p14="http://schemas.microsoft.com/office/powerpoint/2010/main" val="4001029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812</TotalTime>
  <Words>1009</Words>
  <Application>Microsoft Office PowerPoint</Application>
  <PresentationFormat>Panorámica</PresentationFormat>
  <Paragraphs>86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Wingdings 3</vt:lpstr>
      <vt:lpstr>Sala de reuniones Ion</vt:lpstr>
      <vt:lpstr>Tema de Office</vt:lpstr>
      <vt:lpstr>1_Tema de Office</vt:lpstr>
      <vt:lpstr>Presentación de PowerPoint</vt:lpstr>
      <vt:lpstr>Red de Promotores Ambientales CAR   Curso virtual  Didáctica de la  Educación  Ambiental Módulo 1 Cap. 3  noviembre de 2020</vt:lpstr>
      <vt:lpstr> Estrategias y recursos didácticos para la formación ambiental. </vt:lpstr>
      <vt:lpstr>Las Estrategias y recursos didácticos fortalecen la educación ambiental </vt:lpstr>
      <vt:lpstr>ESTRATEGIAS PARA LA FORMACIÓN AMBIENTAL.</vt:lpstr>
      <vt:lpstr>Situaciones ambientales</vt:lpstr>
      <vt:lpstr>Presentación de PowerPoint</vt:lpstr>
      <vt:lpstr>Estudio de casos</vt:lpstr>
      <vt:lpstr>Presentación de PowerPoint</vt:lpstr>
      <vt:lpstr>Presentación de PowerPoint</vt:lpstr>
      <vt:lpstr>Presentación de PowerPoint</vt:lpstr>
      <vt:lpstr>RECURSOS DIDÁCTICOS PARA LA FORMACIÓN AMBIENTAL.</vt:lpstr>
      <vt:lpstr>Tecnológicos </vt:lpstr>
      <vt:lpstr>Video</vt:lpstr>
      <vt:lpstr>Infografías</vt:lpstr>
      <vt:lpstr>Especialista o experto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y recursos didácticos para la formación ambiental.</dc:title>
  <dc:creator>YEIMMY CAROLINA RUIZ CUEVAS</dc:creator>
  <cp:lastModifiedBy>LINA CONSTANZA TAMAYO OLIVEROS</cp:lastModifiedBy>
  <cp:revision>58</cp:revision>
  <dcterms:created xsi:type="dcterms:W3CDTF">2019-08-07T00:18:18Z</dcterms:created>
  <dcterms:modified xsi:type="dcterms:W3CDTF">2020-11-13T02:15:48Z</dcterms:modified>
</cp:coreProperties>
</file>