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  <p:sldMasterId id="2147483689" r:id="rId4"/>
  </p:sldMasterIdLst>
  <p:notesMasterIdLst>
    <p:notesMasterId r:id="rId18"/>
  </p:notesMasterIdLst>
  <p:sldIdLst>
    <p:sldId id="275" r:id="rId5"/>
    <p:sldId id="271" r:id="rId6"/>
    <p:sldId id="256" r:id="rId7"/>
    <p:sldId id="257" r:id="rId8"/>
    <p:sldId id="260" r:id="rId9"/>
    <p:sldId id="261" r:id="rId10"/>
    <p:sldId id="262" r:id="rId11"/>
    <p:sldId id="259" r:id="rId12"/>
    <p:sldId id="263" r:id="rId13"/>
    <p:sldId id="264" r:id="rId14"/>
    <p:sldId id="267" r:id="rId15"/>
    <p:sldId id="265" r:id="rId16"/>
    <p:sldId id="276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ECECE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F4EE1-BF11-4668-BF72-1C06B7F1C512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630C-1057-49A3-B382-32F4F90B6F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776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630C-1057-49A3-B382-32F4F90B6F3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61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630C-1057-49A3-B382-32F4F90B6F3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685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630C-1057-49A3-B382-32F4F90B6F3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90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63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02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85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8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58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46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68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24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82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8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40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7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65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0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41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77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77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58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8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74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82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33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28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2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18E0-982D-42E9-A203-BF16913FEF23}" type="datetimeFigureOut">
              <a:rPr lang="es-CO" smtClean="0"/>
              <a:t>12/11/2020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1C6F-C6F1-4C04-A31D-E9A184E316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766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4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1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latinLnBrk="0"/>
            <a:fld id="{8AD318E0-982D-42E9-A203-BF16913FEF2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12/11/2020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latinLnBrk="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latinLnBrk="0"/>
            <a:fld id="{928A1C6F-C6F1-4C04-A31D-E9A184E316B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 latinLnBrk="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4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01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E0CED21-BDF3-4E70-8EE9-4C096E868EC6}"/>
              </a:ext>
            </a:extLst>
          </p:cNvPr>
          <p:cNvSpPr/>
          <p:nvPr/>
        </p:nvSpPr>
        <p:spPr>
          <a:xfrm>
            <a:off x="1547664" y="0"/>
            <a:ext cx="7596336" cy="884466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LA EDUCACIÓN AMBIENTAL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0268" y="884466"/>
            <a:ext cx="2117635" cy="576064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b="1" dirty="0"/>
              <a:t>PRINCIPIOS</a:t>
            </a:r>
            <a:endParaRPr lang="en-US" b="1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4C92FF1-6CD5-4157-A3C8-6EF77BCC02F8}"/>
              </a:ext>
            </a:extLst>
          </p:cNvPr>
          <p:cNvGrpSpPr/>
          <p:nvPr/>
        </p:nvGrpSpPr>
        <p:grpSpPr>
          <a:xfrm>
            <a:off x="1763688" y="1131590"/>
            <a:ext cx="7200800" cy="3698950"/>
            <a:chOff x="2221383" y="1313151"/>
            <a:chExt cx="6215063" cy="3301365"/>
          </a:xfrm>
        </p:grpSpPr>
        <p:sp>
          <p:nvSpPr>
            <p:cNvPr id="5" name="Parallelogram 38">
              <a:extLst>
                <a:ext uri="{FF2B5EF4-FFF2-40B4-BE49-F238E27FC236}">
                  <a16:creationId xmlns:a16="http://schemas.microsoft.com/office/drawing/2014/main" id="{FCC97FBC-F63E-48B7-9EC8-FF58C2E91DC1}"/>
                </a:ext>
              </a:extLst>
            </p:cNvPr>
            <p:cNvSpPr/>
            <p:nvPr/>
          </p:nvSpPr>
          <p:spPr>
            <a:xfrm flipH="1">
              <a:off x="2221383" y="2244696"/>
              <a:ext cx="2871788" cy="2059305"/>
            </a:xfrm>
            <a:prstGeom prst="parallelogram">
              <a:avLst>
                <a:gd name="adj" fmla="val 808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Freeform: Shape 39">
              <a:extLst>
                <a:ext uri="{FF2B5EF4-FFF2-40B4-BE49-F238E27FC236}">
                  <a16:creationId xmlns:a16="http://schemas.microsoft.com/office/drawing/2014/main" id="{C178B5AC-4116-4DD9-B6B0-268257780BC9}"/>
                </a:ext>
              </a:extLst>
            </p:cNvPr>
            <p:cNvSpPr/>
            <p:nvPr/>
          </p:nvSpPr>
          <p:spPr>
            <a:xfrm flipH="1">
              <a:off x="2221383" y="2244696"/>
              <a:ext cx="1417320" cy="1760220"/>
            </a:xfrm>
            <a:custGeom>
              <a:avLst/>
              <a:gdLst>
                <a:gd name="connsiteX0" fmla="*/ 3829050 w 3829050"/>
                <a:gd name="connsiteY0" fmla="*/ 0 h 3159760"/>
                <a:gd name="connsiteX1" fmla="*/ 2228850 w 3829050"/>
                <a:gd name="connsiteY1" fmla="*/ 0 h 3159760"/>
                <a:gd name="connsiteX2" fmla="*/ 2220590 w 3829050"/>
                <a:gd name="connsiteY2" fmla="*/ 0 h 3159760"/>
                <a:gd name="connsiteX3" fmla="*/ 0 w 3829050"/>
                <a:gd name="connsiteY3" fmla="*/ 2745740 h 3159760"/>
                <a:gd name="connsiteX4" fmla="*/ 1608460 w 3829050"/>
                <a:gd name="connsiteY4" fmla="*/ 2745740 h 3159760"/>
                <a:gd name="connsiteX5" fmla="*/ 2228850 w 3829050"/>
                <a:gd name="connsiteY5" fmla="*/ 1978634 h 3159760"/>
                <a:gd name="connsiteX6" fmla="*/ 2228850 w 3829050"/>
                <a:gd name="connsiteY6" fmla="*/ 3159760 h 3159760"/>
                <a:gd name="connsiteX7" fmla="*/ 3829050 w 3829050"/>
                <a:gd name="connsiteY7" fmla="*/ 3159760 h 3159760"/>
                <a:gd name="connsiteX0" fmla="*/ 3829050 w 3829050"/>
                <a:gd name="connsiteY0" fmla="*/ 0 h 3159760"/>
                <a:gd name="connsiteX1" fmla="*/ 2228850 w 3829050"/>
                <a:gd name="connsiteY1" fmla="*/ 0 h 3159760"/>
                <a:gd name="connsiteX2" fmla="*/ 2220590 w 3829050"/>
                <a:gd name="connsiteY2" fmla="*/ 0 h 3159760"/>
                <a:gd name="connsiteX3" fmla="*/ 0 w 3829050"/>
                <a:gd name="connsiteY3" fmla="*/ 2745740 h 3159760"/>
                <a:gd name="connsiteX4" fmla="*/ 1608460 w 3829050"/>
                <a:gd name="connsiteY4" fmla="*/ 2745740 h 3159760"/>
                <a:gd name="connsiteX5" fmla="*/ 1939290 w 3829050"/>
                <a:gd name="connsiteY5" fmla="*/ 2324100 h 3159760"/>
                <a:gd name="connsiteX6" fmla="*/ 2228850 w 3829050"/>
                <a:gd name="connsiteY6" fmla="*/ 1978634 h 3159760"/>
                <a:gd name="connsiteX7" fmla="*/ 2228850 w 3829050"/>
                <a:gd name="connsiteY7" fmla="*/ 3159760 h 3159760"/>
                <a:gd name="connsiteX8" fmla="*/ 3829050 w 3829050"/>
                <a:gd name="connsiteY8" fmla="*/ 3159760 h 3159760"/>
                <a:gd name="connsiteX9" fmla="*/ 3829050 w 3829050"/>
                <a:gd name="connsiteY9" fmla="*/ 0 h 3159760"/>
                <a:gd name="connsiteX0" fmla="*/ 2220590 w 2220590"/>
                <a:gd name="connsiteY0" fmla="*/ 0 h 3159760"/>
                <a:gd name="connsiteX1" fmla="*/ 620390 w 2220590"/>
                <a:gd name="connsiteY1" fmla="*/ 0 h 3159760"/>
                <a:gd name="connsiteX2" fmla="*/ 612130 w 2220590"/>
                <a:gd name="connsiteY2" fmla="*/ 0 h 3159760"/>
                <a:gd name="connsiteX3" fmla="*/ 0 w 2220590"/>
                <a:gd name="connsiteY3" fmla="*/ 2745740 h 3159760"/>
                <a:gd name="connsiteX4" fmla="*/ 330830 w 2220590"/>
                <a:gd name="connsiteY4" fmla="*/ 2324100 h 3159760"/>
                <a:gd name="connsiteX5" fmla="*/ 620390 w 2220590"/>
                <a:gd name="connsiteY5" fmla="*/ 1978634 h 3159760"/>
                <a:gd name="connsiteX6" fmla="*/ 620390 w 2220590"/>
                <a:gd name="connsiteY6" fmla="*/ 3159760 h 3159760"/>
                <a:gd name="connsiteX7" fmla="*/ 2220590 w 2220590"/>
                <a:gd name="connsiteY7" fmla="*/ 3159760 h 3159760"/>
                <a:gd name="connsiteX8" fmla="*/ 2220590 w 2220590"/>
                <a:gd name="connsiteY8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281300 w 1889760"/>
                <a:gd name="connsiteY2" fmla="*/ 0 h 3159760"/>
                <a:gd name="connsiteX3" fmla="*/ 0 w 1889760"/>
                <a:gd name="connsiteY3" fmla="*/ 2324100 h 3159760"/>
                <a:gd name="connsiteX4" fmla="*/ 289560 w 1889760"/>
                <a:gd name="connsiteY4" fmla="*/ 1978634 h 3159760"/>
                <a:gd name="connsiteX5" fmla="*/ 289560 w 1889760"/>
                <a:gd name="connsiteY5" fmla="*/ 3159760 h 3159760"/>
                <a:gd name="connsiteX6" fmla="*/ 1889760 w 1889760"/>
                <a:gd name="connsiteY6" fmla="*/ 3159760 h 3159760"/>
                <a:gd name="connsiteX7" fmla="*/ 1889760 w 1889760"/>
                <a:gd name="connsiteY7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0 w 1889760"/>
                <a:gd name="connsiteY2" fmla="*/ 2324100 h 3159760"/>
                <a:gd name="connsiteX3" fmla="*/ 289560 w 1889760"/>
                <a:gd name="connsiteY3" fmla="*/ 1978634 h 3159760"/>
                <a:gd name="connsiteX4" fmla="*/ 289560 w 1889760"/>
                <a:gd name="connsiteY4" fmla="*/ 3159760 h 3159760"/>
                <a:gd name="connsiteX5" fmla="*/ 1889760 w 1889760"/>
                <a:gd name="connsiteY5" fmla="*/ 3159760 h 3159760"/>
                <a:gd name="connsiteX6" fmla="*/ 1889760 w 1889760"/>
                <a:gd name="connsiteY6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0 w 1889760"/>
                <a:gd name="connsiteY2" fmla="*/ 2324100 h 3159760"/>
                <a:gd name="connsiteX3" fmla="*/ 289560 w 1889760"/>
                <a:gd name="connsiteY3" fmla="*/ 1978634 h 3159760"/>
                <a:gd name="connsiteX4" fmla="*/ 289560 w 1889760"/>
                <a:gd name="connsiteY4" fmla="*/ 3159760 h 3159760"/>
                <a:gd name="connsiteX5" fmla="*/ 1889760 w 1889760"/>
                <a:gd name="connsiteY5" fmla="*/ 0 h 3159760"/>
                <a:gd name="connsiteX0" fmla="*/ 1889760 w 1889760"/>
                <a:gd name="connsiteY0" fmla="*/ 0 h 2324100"/>
                <a:gd name="connsiteX1" fmla="*/ 289560 w 1889760"/>
                <a:gd name="connsiteY1" fmla="*/ 0 h 2324100"/>
                <a:gd name="connsiteX2" fmla="*/ 0 w 1889760"/>
                <a:gd name="connsiteY2" fmla="*/ 2324100 h 2324100"/>
                <a:gd name="connsiteX3" fmla="*/ 289560 w 1889760"/>
                <a:gd name="connsiteY3" fmla="*/ 1978634 h 2324100"/>
                <a:gd name="connsiteX4" fmla="*/ 1889760 w 1889760"/>
                <a:gd name="connsiteY4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9760" h="2324100">
                  <a:moveTo>
                    <a:pt x="1889760" y="0"/>
                  </a:moveTo>
                  <a:lnTo>
                    <a:pt x="289560" y="0"/>
                  </a:lnTo>
                  <a:lnTo>
                    <a:pt x="0" y="2324100"/>
                  </a:lnTo>
                  <a:lnTo>
                    <a:pt x="289560" y="1978634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Parallelogram 34">
              <a:extLst>
                <a:ext uri="{FF2B5EF4-FFF2-40B4-BE49-F238E27FC236}">
                  <a16:creationId xmlns:a16="http://schemas.microsoft.com/office/drawing/2014/main" id="{30AB89E3-A6BA-4560-A525-566020A966D2}"/>
                </a:ext>
              </a:extLst>
            </p:cNvPr>
            <p:cNvSpPr/>
            <p:nvPr/>
          </p:nvSpPr>
          <p:spPr>
            <a:xfrm flipH="1">
              <a:off x="5564658" y="1623666"/>
              <a:ext cx="2871788" cy="2059305"/>
            </a:xfrm>
            <a:prstGeom prst="parallelogram">
              <a:avLst>
                <a:gd name="adj" fmla="val 8087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: Shape 35">
              <a:extLst>
                <a:ext uri="{FF2B5EF4-FFF2-40B4-BE49-F238E27FC236}">
                  <a16:creationId xmlns:a16="http://schemas.microsoft.com/office/drawing/2014/main" id="{84C387C8-B6A3-49F1-B76C-3329EBBDD78F}"/>
                </a:ext>
              </a:extLst>
            </p:cNvPr>
            <p:cNvSpPr/>
            <p:nvPr/>
          </p:nvSpPr>
          <p:spPr>
            <a:xfrm flipH="1">
              <a:off x="5564658" y="1623666"/>
              <a:ext cx="1417320" cy="1748790"/>
            </a:xfrm>
            <a:custGeom>
              <a:avLst/>
              <a:gdLst>
                <a:gd name="connsiteX0" fmla="*/ 3829050 w 3829050"/>
                <a:gd name="connsiteY0" fmla="*/ 0 h 3159760"/>
                <a:gd name="connsiteX1" fmla="*/ 2228850 w 3829050"/>
                <a:gd name="connsiteY1" fmla="*/ 0 h 3159760"/>
                <a:gd name="connsiteX2" fmla="*/ 2220590 w 3829050"/>
                <a:gd name="connsiteY2" fmla="*/ 0 h 3159760"/>
                <a:gd name="connsiteX3" fmla="*/ 0 w 3829050"/>
                <a:gd name="connsiteY3" fmla="*/ 2745740 h 3159760"/>
                <a:gd name="connsiteX4" fmla="*/ 1608460 w 3829050"/>
                <a:gd name="connsiteY4" fmla="*/ 2745740 h 3159760"/>
                <a:gd name="connsiteX5" fmla="*/ 2228850 w 3829050"/>
                <a:gd name="connsiteY5" fmla="*/ 1978634 h 3159760"/>
                <a:gd name="connsiteX6" fmla="*/ 2228850 w 3829050"/>
                <a:gd name="connsiteY6" fmla="*/ 3159760 h 3159760"/>
                <a:gd name="connsiteX7" fmla="*/ 3829050 w 3829050"/>
                <a:gd name="connsiteY7" fmla="*/ 3159760 h 3159760"/>
                <a:gd name="connsiteX0" fmla="*/ 3829050 w 3829050"/>
                <a:gd name="connsiteY0" fmla="*/ 0 h 3159760"/>
                <a:gd name="connsiteX1" fmla="*/ 2228850 w 3829050"/>
                <a:gd name="connsiteY1" fmla="*/ 0 h 3159760"/>
                <a:gd name="connsiteX2" fmla="*/ 2220590 w 3829050"/>
                <a:gd name="connsiteY2" fmla="*/ 0 h 3159760"/>
                <a:gd name="connsiteX3" fmla="*/ 0 w 3829050"/>
                <a:gd name="connsiteY3" fmla="*/ 2745740 h 3159760"/>
                <a:gd name="connsiteX4" fmla="*/ 1608460 w 3829050"/>
                <a:gd name="connsiteY4" fmla="*/ 2745740 h 3159760"/>
                <a:gd name="connsiteX5" fmla="*/ 1939290 w 3829050"/>
                <a:gd name="connsiteY5" fmla="*/ 2324100 h 3159760"/>
                <a:gd name="connsiteX6" fmla="*/ 2228850 w 3829050"/>
                <a:gd name="connsiteY6" fmla="*/ 1978634 h 3159760"/>
                <a:gd name="connsiteX7" fmla="*/ 2228850 w 3829050"/>
                <a:gd name="connsiteY7" fmla="*/ 3159760 h 3159760"/>
                <a:gd name="connsiteX8" fmla="*/ 3829050 w 3829050"/>
                <a:gd name="connsiteY8" fmla="*/ 3159760 h 3159760"/>
                <a:gd name="connsiteX9" fmla="*/ 3829050 w 3829050"/>
                <a:gd name="connsiteY9" fmla="*/ 0 h 3159760"/>
                <a:gd name="connsiteX0" fmla="*/ 2220590 w 2220590"/>
                <a:gd name="connsiteY0" fmla="*/ 0 h 3159760"/>
                <a:gd name="connsiteX1" fmla="*/ 620390 w 2220590"/>
                <a:gd name="connsiteY1" fmla="*/ 0 h 3159760"/>
                <a:gd name="connsiteX2" fmla="*/ 612130 w 2220590"/>
                <a:gd name="connsiteY2" fmla="*/ 0 h 3159760"/>
                <a:gd name="connsiteX3" fmla="*/ 0 w 2220590"/>
                <a:gd name="connsiteY3" fmla="*/ 2745740 h 3159760"/>
                <a:gd name="connsiteX4" fmla="*/ 330830 w 2220590"/>
                <a:gd name="connsiteY4" fmla="*/ 2324100 h 3159760"/>
                <a:gd name="connsiteX5" fmla="*/ 620390 w 2220590"/>
                <a:gd name="connsiteY5" fmla="*/ 1978634 h 3159760"/>
                <a:gd name="connsiteX6" fmla="*/ 620390 w 2220590"/>
                <a:gd name="connsiteY6" fmla="*/ 3159760 h 3159760"/>
                <a:gd name="connsiteX7" fmla="*/ 2220590 w 2220590"/>
                <a:gd name="connsiteY7" fmla="*/ 3159760 h 3159760"/>
                <a:gd name="connsiteX8" fmla="*/ 2220590 w 2220590"/>
                <a:gd name="connsiteY8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281300 w 1889760"/>
                <a:gd name="connsiteY2" fmla="*/ 0 h 3159760"/>
                <a:gd name="connsiteX3" fmla="*/ 0 w 1889760"/>
                <a:gd name="connsiteY3" fmla="*/ 2324100 h 3159760"/>
                <a:gd name="connsiteX4" fmla="*/ 289560 w 1889760"/>
                <a:gd name="connsiteY4" fmla="*/ 1978634 h 3159760"/>
                <a:gd name="connsiteX5" fmla="*/ 289560 w 1889760"/>
                <a:gd name="connsiteY5" fmla="*/ 3159760 h 3159760"/>
                <a:gd name="connsiteX6" fmla="*/ 1889760 w 1889760"/>
                <a:gd name="connsiteY6" fmla="*/ 3159760 h 3159760"/>
                <a:gd name="connsiteX7" fmla="*/ 1889760 w 1889760"/>
                <a:gd name="connsiteY7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0 w 1889760"/>
                <a:gd name="connsiteY2" fmla="*/ 2324100 h 3159760"/>
                <a:gd name="connsiteX3" fmla="*/ 289560 w 1889760"/>
                <a:gd name="connsiteY3" fmla="*/ 1978634 h 3159760"/>
                <a:gd name="connsiteX4" fmla="*/ 289560 w 1889760"/>
                <a:gd name="connsiteY4" fmla="*/ 3159760 h 3159760"/>
                <a:gd name="connsiteX5" fmla="*/ 1889760 w 1889760"/>
                <a:gd name="connsiteY5" fmla="*/ 3159760 h 3159760"/>
                <a:gd name="connsiteX6" fmla="*/ 1889760 w 1889760"/>
                <a:gd name="connsiteY6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0 w 1889760"/>
                <a:gd name="connsiteY2" fmla="*/ 2324100 h 3159760"/>
                <a:gd name="connsiteX3" fmla="*/ 289560 w 1889760"/>
                <a:gd name="connsiteY3" fmla="*/ 1978634 h 3159760"/>
                <a:gd name="connsiteX4" fmla="*/ 289560 w 1889760"/>
                <a:gd name="connsiteY4" fmla="*/ 3159760 h 3159760"/>
                <a:gd name="connsiteX5" fmla="*/ 1889760 w 1889760"/>
                <a:gd name="connsiteY5" fmla="*/ 0 h 3159760"/>
                <a:gd name="connsiteX0" fmla="*/ 1889760 w 1889760"/>
                <a:gd name="connsiteY0" fmla="*/ 0 h 2324100"/>
                <a:gd name="connsiteX1" fmla="*/ 289560 w 1889760"/>
                <a:gd name="connsiteY1" fmla="*/ 0 h 2324100"/>
                <a:gd name="connsiteX2" fmla="*/ 0 w 1889760"/>
                <a:gd name="connsiteY2" fmla="*/ 2324100 h 2324100"/>
                <a:gd name="connsiteX3" fmla="*/ 289560 w 1889760"/>
                <a:gd name="connsiteY3" fmla="*/ 1978634 h 2324100"/>
                <a:gd name="connsiteX4" fmla="*/ 1889760 w 1889760"/>
                <a:gd name="connsiteY4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9760" h="2324100">
                  <a:moveTo>
                    <a:pt x="1889760" y="0"/>
                  </a:moveTo>
                  <a:lnTo>
                    <a:pt x="289560" y="0"/>
                  </a:lnTo>
                  <a:lnTo>
                    <a:pt x="0" y="2324100"/>
                  </a:lnTo>
                  <a:lnTo>
                    <a:pt x="289560" y="1978634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Parallelogram 36">
              <a:extLst>
                <a:ext uri="{FF2B5EF4-FFF2-40B4-BE49-F238E27FC236}">
                  <a16:creationId xmlns:a16="http://schemas.microsoft.com/office/drawing/2014/main" id="{5754FAE8-36FF-4F22-BC1B-ADDF88314F8B}"/>
                </a:ext>
              </a:extLst>
            </p:cNvPr>
            <p:cNvSpPr/>
            <p:nvPr/>
          </p:nvSpPr>
          <p:spPr>
            <a:xfrm flipH="1">
              <a:off x="3893020" y="1934181"/>
              <a:ext cx="2871788" cy="2059305"/>
            </a:xfrm>
            <a:prstGeom prst="parallelogram">
              <a:avLst>
                <a:gd name="adj" fmla="val 808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: Shape 37">
              <a:extLst>
                <a:ext uri="{FF2B5EF4-FFF2-40B4-BE49-F238E27FC236}">
                  <a16:creationId xmlns:a16="http://schemas.microsoft.com/office/drawing/2014/main" id="{0449240B-E2C8-4620-80F2-9926DB089C49}"/>
                </a:ext>
              </a:extLst>
            </p:cNvPr>
            <p:cNvSpPr/>
            <p:nvPr/>
          </p:nvSpPr>
          <p:spPr>
            <a:xfrm flipH="1">
              <a:off x="3893021" y="1934181"/>
              <a:ext cx="1417320" cy="1760220"/>
            </a:xfrm>
            <a:custGeom>
              <a:avLst/>
              <a:gdLst>
                <a:gd name="connsiteX0" fmla="*/ 3829050 w 3829050"/>
                <a:gd name="connsiteY0" fmla="*/ 0 h 3159760"/>
                <a:gd name="connsiteX1" fmla="*/ 2228850 w 3829050"/>
                <a:gd name="connsiteY1" fmla="*/ 0 h 3159760"/>
                <a:gd name="connsiteX2" fmla="*/ 2220590 w 3829050"/>
                <a:gd name="connsiteY2" fmla="*/ 0 h 3159760"/>
                <a:gd name="connsiteX3" fmla="*/ 0 w 3829050"/>
                <a:gd name="connsiteY3" fmla="*/ 2745740 h 3159760"/>
                <a:gd name="connsiteX4" fmla="*/ 1608460 w 3829050"/>
                <a:gd name="connsiteY4" fmla="*/ 2745740 h 3159760"/>
                <a:gd name="connsiteX5" fmla="*/ 2228850 w 3829050"/>
                <a:gd name="connsiteY5" fmla="*/ 1978634 h 3159760"/>
                <a:gd name="connsiteX6" fmla="*/ 2228850 w 3829050"/>
                <a:gd name="connsiteY6" fmla="*/ 3159760 h 3159760"/>
                <a:gd name="connsiteX7" fmla="*/ 3829050 w 3829050"/>
                <a:gd name="connsiteY7" fmla="*/ 3159760 h 3159760"/>
                <a:gd name="connsiteX0" fmla="*/ 3829050 w 3829050"/>
                <a:gd name="connsiteY0" fmla="*/ 0 h 3159760"/>
                <a:gd name="connsiteX1" fmla="*/ 2228850 w 3829050"/>
                <a:gd name="connsiteY1" fmla="*/ 0 h 3159760"/>
                <a:gd name="connsiteX2" fmla="*/ 2220590 w 3829050"/>
                <a:gd name="connsiteY2" fmla="*/ 0 h 3159760"/>
                <a:gd name="connsiteX3" fmla="*/ 0 w 3829050"/>
                <a:gd name="connsiteY3" fmla="*/ 2745740 h 3159760"/>
                <a:gd name="connsiteX4" fmla="*/ 1608460 w 3829050"/>
                <a:gd name="connsiteY4" fmla="*/ 2745740 h 3159760"/>
                <a:gd name="connsiteX5" fmla="*/ 1939290 w 3829050"/>
                <a:gd name="connsiteY5" fmla="*/ 2324100 h 3159760"/>
                <a:gd name="connsiteX6" fmla="*/ 2228850 w 3829050"/>
                <a:gd name="connsiteY6" fmla="*/ 1978634 h 3159760"/>
                <a:gd name="connsiteX7" fmla="*/ 2228850 w 3829050"/>
                <a:gd name="connsiteY7" fmla="*/ 3159760 h 3159760"/>
                <a:gd name="connsiteX8" fmla="*/ 3829050 w 3829050"/>
                <a:gd name="connsiteY8" fmla="*/ 3159760 h 3159760"/>
                <a:gd name="connsiteX9" fmla="*/ 3829050 w 3829050"/>
                <a:gd name="connsiteY9" fmla="*/ 0 h 3159760"/>
                <a:gd name="connsiteX0" fmla="*/ 2220590 w 2220590"/>
                <a:gd name="connsiteY0" fmla="*/ 0 h 3159760"/>
                <a:gd name="connsiteX1" fmla="*/ 620390 w 2220590"/>
                <a:gd name="connsiteY1" fmla="*/ 0 h 3159760"/>
                <a:gd name="connsiteX2" fmla="*/ 612130 w 2220590"/>
                <a:gd name="connsiteY2" fmla="*/ 0 h 3159760"/>
                <a:gd name="connsiteX3" fmla="*/ 0 w 2220590"/>
                <a:gd name="connsiteY3" fmla="*/ 2745740 h 3159760"/>
                <a:gd name="connsiteX4" fmla="*/ 330830 w 2220590"/>
                <a:gd name="connsiteY4" fmla="*/ 2324100 h 3159760"/>
                <a:gd name="connsiteX5" fmla="*/ 620390 w 2220590"/>
                <a:gd name="connsiteY5" fmla="*/ 1978634 h 3159760"/>
                <a:gd name="connsiteX6" fmla="*/ 620390 w 2220590"/>
                <a:gd name="connsiteY6" fmla="*/ 3159760 h 3159760"/>
                <a:gd name="connsiteX7" fmla="*/ 2220590 w 2220590"/>
                <a:gd name="connsiteY7" fmla="*/ 3159760 h 3159760"/>
                <a:gd name="connsiteX8" fmla="*/ 2220590 w 2220590"/>
                <a:gd name="connsiteY8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281300 w 1889760"/>
                <a:gd name="connsiteY2" fmla="*/ 0 h 3159760"/>
                <a:gd name="connsiteX3" fmla="*/ 0 w 1889760"/>
                <a:gd name="connsiteY3" fmla="*/ 2324100 h 3159760"/>
                <a:gd name="connsiteX4" fmla="*/ 289560 w 1889760"/>
                <a:gd name="connsiteY4" fmla="*/ 1978634 h 3159760"/>
                <a:gd name="connsiteX5" fmla="*/ 289560 w 1889760"/>
                <a:gd name="connsiteY5" fmla="*/ 3159760 h 3159760"/>
                <a:gd name="connsiteX6" fmla="*/ 1889760 w 1889760"/>
                <a:gd name="connsiteY6" fmla="*/ 3159760 h 3159760"/>
                <a:gd name="connsiteX7" fmla="*/ 1889760 w 1889760"/>
                <a:gd name="connsiteY7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0 w 1889760"/>
                <a:gd name="connsiteY2" fmla="*/ 2324100 h 3159760"/>
                <a:gd name="connsiteX3" fmla="*/ 289560 w 1889760"/>
                <a:gd name="connsiteY3" fmla="*/ 1978634 h 3159760"/>
                <a:gd name="connsiteX4" fmla="*/ 289560 w 1889760"/>
                <a:gd name="connsiteY4" fmla="*/ 3159760 h 3159760"/>
                <a:gd name="connsiteX5" fmla="*/ 1889760 w 1889760"/>
                <a:gd name="connsiteY5" fmla="*/ 3159760 h 3159760"/>
                <a:gd name="connsiteX6" fmla="*/ 1889760 w 1889760"/>
                <a:gd name="connsiteY6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0 w 1889760"/>
                <a:gd name="connsiteY2" fmla="*/ 2324100 h 3159760"/>
                <a:gd name="connsiteX3" fmla="*/ 289560 w 1889760"/>
                <a:gd name="connsiteY3" fmla="*/ 1978634 h 3159760"/>
                <a:gd name="connsiteX4" fmla="*/ 289560 w 1889760"/>
                <a:gd name="connsiteY4" fmla="*/ 3159760 h 3159760"/>
                <a:gd name="connsiteX5" fmla="*/ 1889760 w 1889760"/>
                <a:gd name="connsiteY5" fmla="*/ 0 h 3159760"/>
                <a:gd name="connsiteX0" fmla="*/ 1889760 w 1889760"/>
                <a:gd name="connsiteY0" fmla="*/ 0 h 2324100"/>
                <a:gd name="connsiteX1" fmla="*/ 289560 w 1889760"/>
                <a:gd name="connsiteY1" fmla="*/ 0 h 2324100"/>
                <a:gd name="connsiteX2" fmla="*/ 0 w 1889760"/>
                <a:gd name="connsiteY2" fmla="*/ 2324100 h 2324100"/>
                <a:gd name="connsiteX3" fmla="*/ 289560 w 1889760"/>
                <a:gd name="connsiteY3" fmla="*/ 1978634 h 2324100"/>
                <a:gd name="connsiteX4" fmla="*/ 1889760 w 1889760"/>
                <a:gd name="connsiteY4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9760" h="2324100">
                  <a:moveTo>
                    <a:pt x="1889760" y="0"/>
                  </a:moveTo>
                  <a:lnTo>
                    <a:pt x="289560" y="0"/>
                  </a:lnTo>
                  <a:lnTo>
                    <a:pt x="0" y="2324100"/>
                  </a:lnTo>
                  <a:lnTo>
                    <a:pt x="289560" y="1978634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40">
              <a:extLst>
                <a:ext uri="{FF2B5EF4-FFF2-40B4-BE49-F238E27FC236}">
                  <a16:creationId xmlns:a16="http://schemas.microsoft.com/office/drawing/2014/main" id="{5E7CE036-7AEB-4B96-A983-D1695B51AC53}"/>
                </a:ext>
              </a:extLst>
            </p:cNvPr>
            <p:cNvSpPr/>
            <p:nvPr/>
          </p:nvSpPr>
          <p:spPr>
            <a:xfrm>
              <a:off x="2221383" y="2244696"/>
              <a:ext cx="1200150" cy="2369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es-CO" sz="1200" b="1" dirty="0"/>
                <a:t>Implica a toda </a:t>
              </a:r>
            </a:p>
            <a:p>
              <a:pPr lvl="0"/>
              <a:r>
                <a:rPr lang="es-CO" sz="1200" b="1" dirty="0"/>
                <a:t>la sociedad</a:t>
              </a:r>
              <a:r>
                <a:rPr lang="es-CO" sz="1200" dirty="0"/>
                <a:t> </a:t>
              </a:r>
            </a:p>
            <a:p>
              <a:pPr lvl="0"/>
              <a:endParaRPr lang="es-CO" sz="12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 algn="just"/>
              <a:r>
                <a:rPr lang="es-CO" sz="900" dirty="0"/>
                <a:t>Debe alcanzar a todos los sectores de la </a:t>
              </a:r>
              <a:r>
                <a:rPr lang="es-CO" sz="900" dirty="0" err="1"/>
                <a:t>po</a:t>
              </a:r>
              <a:r>
                <a:rPr lang="es-CO" sz="900" dirty="0"/>
                <a:t>  </a:t>
              </a:r>
              <a:r>
                <a:rPr lang="es-CO" sz="900" dirty="0" err="1"/>
                <a:t>blación</a:t>
              </a:r>
              <a:r>
                <a:rPr lang="es-CO" sz="900" dirty="0"/>
                <a:t>.</a:t>
              </a:r>
            </a:p>
            <a:p>
              <a:pPr lvl="0" algn="just"/>
              <a:endParaRPr lang="es-CO" sz="900" dirty="0"/>
            </a:p>
            <a:p>
              <a:pPr lvl="0" algn="just"/>
              <a:r>
                <a:rPr lang="es-CO" sz="900" dirty="0"/>
                <a:t>Debe alcanzar a </a:t>
              </a:r>
              <a:r>
                <a:rPr lang="es-CO" sz="900" dirty="0" err="1"/>
                <a:t>aque</a:t>
              </a:r>
              <a:r>
                <a:rPr lang="es-CO" sz="900" dirty="0"/>
                <a:t>  </a:t>
              </a:r>
              <a:r>
                <a:rPr lang="es-CO" sz="900" dirty="0" err="1"/>
                <a:t>llos</a:t>
              </a:r>
              <a:r>
                <a:rPr lang="es-CO" sz="900" dirty="0"/>
                <a:t> en quienes recae  la toma de decisiones o ejercen mayor in      fluencia social. </a:t>
              </a:r>
            </a:p>
          </p:txBody>
        </p:sp>
        <p:sp>
          <p:nvSpPr>
            <p:cNvPr id="12" name="Rectangle 41">
              <a:extLst>
                <a:ext uri="{FF2B5EF4-FFF2-40B4-BE49-F238E27FC236}">
                  <a16:creationId xmlns:a16="http://schemas.microsoft.com/office/drawing/2014/main" id="{09252C5F-B858-47AD-9324-EE5F47EBF0AE}"/>
                </a:ext>
              </a:extLst>
            </p:cNvPr>
            <p:cNvSpPr/>
            <p:nvPr/>
          </p:nvSpPr>
          <p:spPr>
            <a:xfrm>
              <a:off x="3893021" y="1934181"/>
              <a:ext cx="1200150" cy="2369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CO" sz="1200" b="1" dirty="0"/>
                <a:t>Adopta un </a:t>
              </a:r>
            </a:p>
            <a:p>
              <a:pPr algn="ctr"/>
              <a:r>
                <a:rPr lang="es-CO" sz="1200" b="1" dirty="0"/>
                <a:t>enfoque amplio y abierto</a:t>
              </a:r>
            </a:p>
            <a:p>
              <a:pPr algn="ctr"/>
              <a:endParaRPr lang="en-US" sz="900" noProof="1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algn="ctr"/>
              <a:endParaRPr lang="en-US" sz="900" noProof="1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algn="ctr"/>
              <a:endParaRPr lang="en-US" sz="900" noProof="1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algn="ctr"/>
              <a:r>
                <a:rPr lang="es-CO" sz="900" dirty="0"/>
                <a:t>Debe partir de un enfoque y una práctica in  </a:t>
              </a:r>
              <a:r>
                <a:rPr lang="es-CO" sz="900" dirty="0" err="1"/>
                <a:t>tercultural</a:t>
              </a:r>
              <a:r>
                <a:rPr lang="es-CO" sz="900" dirty="0"/>
                <a:t>, interdisciplinar e </a:t>
              </a:r>
              <a:r>
                <a:rPr lang="es-CO" sz="900" dirty="0" err="1"/>
                <a:t>interdepartamen</a:t>
              </a:r>
              <a:r>
                <a:rPr lang="es-CO" sz="900" dirty="0"/>
                <a:t> tal.</a:t>
              </a:r>
            </a:p>
            <a:p>
              <a:pPr lvl="0" algn="ctr"/>
              <a:endParaRPr lang="en-US" sz="900" b="1" noProof="1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3" name="Rectangle 72">
              <a:extLst>
                <a:ext uri="{FF2B5EF4-FFF2-40B4-BE49-F238E27FC236}">
                  <a16:creationId xmlns:a16="http://schemas.microsoft.com/office/drawing/2014/main" id="{934564D2-5C85-4B36-AABA-E003A2D2AD10}"/>
                </a:ext>
              </a:extLst>
            </p:cNvPr>
            <p:cNvSpPr/>
            <p:nvPr/>
          </p:nvSpPr>
          <p:spPr>
            <a:xfrm>
              <a:off x="5564658" y="1623666"/>
              <a:ext cx="1200150" cy="23698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es-CO" sz="1200" b="1" dirty="0"/>
                <a:t>Promueve un </a:t>
              </a:r>
            </a:p>
            <a:p>
              <a:pPr lvl="0"/>
              <a:r>
                <a:rPr lang="es-CO" sz="1200" b="1" dirty="0"/>
                <a:t>pensamiento </a:t>
              </a:r>
            </a:p>
            <a:p>
              <a:pPr lvl="0"/>
              <a:r>
                <a:rPr lang="es-CO" sz="1200" b="1" dirty="0"/>
                <a:t>crítico e </a:t>
              </a:r>
            </a:p>
            <a:p>
              <a:pPr lvl="0"/>
              <a:r>
                <a:rPr lang="es-CO" sz="1200" b="1" dirty="0"/>
                <a:t>innovador</a:t>
              </a:r>
              <a:endParaRPr lang="es-CO" sz="1200" dirty="0"/>
            </a:p>
            <a:p>
              <a:pPr lvl="0" algn="ctr"/>
              <a:endParaRPr lang="en-US" sz="900" noProof="1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ctr"/>
              <a:endParaRPr lang="en-US" sz="900" noProof="1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algn="ctr"/>
              <a:r>
                <a:rPr lang="es-CO" sz="900" dirty="0"/>
                <a:t>Debe propiciar la comprensión adecuada de las principales cuestiones socio-ambientales.</a:t>
              </a:r>
            </a:p>
          </p:txBody>
        </p:sp>
        <p:sp>
          <p:nvSpPr>
            <p:cNvPr id="14" name="Rectangle 73">
              <a:extLst>
                <a:ext uri="{FF2B5EF4-FFF2-40B4-BE49-F238E27FC236}">
                  <a16:creationId xmlns:a16="http://schemas.microsoft.com/office/drawing/2014/main" id="{0FB8C8C3-FA2F-4C83-A5B9-A8BEFA130E84}"/>
                </a:ext>
              </a:extLst>
            </p:cNvPr>
            <p:cNvSpPr/>
            <p:nvPr/>
          </p:nvSpPr>
          <p:spPr>
            <a:xfrm>
              <a:off x="7236296" y="1313151"/>
              <a:ext cx="1200150" cy="2369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s-CO" sz="1200" b="1" dirty="0"/>
                <a:t>Desarrolla una </a:t>
              </a:r>
            </a:p>
            <a:p>
              <a:pPr lvl="0" algn="ctr"/>
              <a:r>
                <a:rPr lang="es-CO" sz="1200" b="1" dirty="0"/>
                <a:t>acción educativa coherente y </a:t>
              </a:r>
            </a:p>
            <a:p>
              <a:pPr lvl="0" algn="ctr"/>
              <a:r>
                <a:rPr lang="es-CO" sz="1200" b="1" dirty="0"/>
                <a:t>Creíble</a:t>
              </a:r>
            </a:p>
            <a:p>
              <a:pPr lvl="0" algn="ctr"/>
              <a:endParaRPr lang="es-CO" sz="1200" dirty="0"/>
            </a:p>
            <a:p>
              <a:pPr lvl="0" algn="just"/>
              <a:r>
                <a:rPr lang="es-CO" sz="900" dirty="0"/>
                <a:t>Debe subrayar la </a:t>
              </a:r>
              <a:r>
                <a:rPr lang="es-CO" sz="900" dirty="0" err="1"/>
                <a:t>im</a:t>
              </a:r>
              <a:r>
                <a:rPr lang="es-CO" sz="900" dirty="0"/>
                <a:t>   </a:t>
              </a:r>
              <a:r>
                <a:rPr lang="es-CO" sz="900" dirty="0" err="1"/>
                <a:t>portancia</a:t>
              </a:r>
              <a:r>
                <a:rPr lang="es-CO" sz="900" dirty="0"/>
                <a:t> de la con    </a:t>
              </a:r>
              <a:r>
                <a:rPr lang="es-CO" sz="900" dirty="0" err="1"/>
                <a:t>gruencia</a:t>
              </a:r>
              <a:r>
                <a:rPr lang="es-CO" sz="900" dirty="0"/>
                <a:t> entre mensa  je y acción, de la conexión entre educación y gestión ambiental.</a:t>
              </a:r>
              <a:endParaRPr lang="en-US" sz="900" b="1" noProof="1">
                <a:solidFill>
                  <a:schemeClr val="bg1"/>
                </a:solidFill>
              </a:endParaRPr>
            </a:p>
            <a:p>
              <a:pPr algn="ctr"/>
              <a:endParaRPr lang="en-US" sz="1350" noProof="1">
                <a:solidFill>
                  <a:schemeClr val="bg1"/>
                </a:solidFill>
              </a:endParaRPr>
            </a:p>
          </p:txBody>
        </p:sp>
        <p:sp>
          <p:nvSpPr>
            <p:cNvPr id="15" name="Rectangle 75">
              <a:extLst>
                <a:ext uri="{FF2B5EF4-FFF2-40B4-BE49-F238E27FC236}">
                  <a16:creationId xmlns:a16="http://schemas.microsoft.com/office/drawing/2014/main" id="{8D935A32-FACD-415E-8AB3-DD5D1179E8F9}"/>
                </a:ext>
              </a:extLst>
            </p:cNvPr>
            <p:cNvSpPr/>
            <p:nvPr/>
          </p:nvSpPr>
          <p:spPr>
            <a:xfrm>
              <a:off x="2221383" y="4004916"/>
              <a:ext cx="1200150" cy="609600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76">
              <a:extLst>
                <a:ext uri="{FF2B5EF4-FFF2-40B4-BE49-F238E27FC236}">
                  <a16:creationId xmlns:a16="http://schemas.microsoft.com/office/drawing/2014/main" id="{5ED4353E-395E-4626-AEED-50AC38A0BF32}"/>
                </a:ext>
              </a:extLst>
            </p:cNvPr>
            <p:cNvSpPr/>
            <p:nvPr/>
          </p:nvSpPr>
          <p:spPr>
            <a:xfrm>
              <a:off x="3893021" y="3694401"/>
              <a:ext cx="1200150" cy="609600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77">
              <a:extLst>
                <a:ext uri="{FF2B5EF4-FFF2-40B4-BE49-F238E27FC236}">
                  <a16:creationId xmlns:a16="http://schemas.microsoft.com/office/drawing/2014/main" id="{1134A2FD-E26F-4BAD-B337-BAB08A9C1F19}"/>
                </a:ext>
              </a:extLst>
            </p:cNvPr>
            <p:cNvSpPr/>
            <p:nvPr/>
          </p:nvSpPr>
          <p:spPr>
            <a:xfrm>
              <a:off x="5564658" y="3383886"/>
              <a:ext cx="1200150" cy="609600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78">
              <a:extLst>
                <a:ext uri="{FF2B5EF4-FFF2-40B4-BE49-F238E27FC236}">
                  <a16:creationId xmlns:a16="http://schemas.microsoft.com/office/drawing/2014/main" id="{3DBE22F4-4E3F-470A-B64B-BD32DD4E386D}"/>
                </a:ext>
              </a:extLst>
            </p:cNvPr>
            <p:cNvSpPr/>
            <p:nvPr/>
          </p:nvSpPr>
          <p:spPr>
            <a:xfrm>
              <a:off x="7236296" y="3073371"/>
              <a:ext cx="1200150" cy="609600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9" name="Graphic 3" descr="Lightbulb">
              <a:extLst>
                <a:ext uri="{FF2B5EF4-FFF2-40B4-BE49-F238E27FC236}">
                  <a16:creationId xmlns:a16="http://schemas.microsoft.com/office/drawing/2014/main" id="{06BEC7CA-12AE-46CA-8667-008AD02C4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79047" y="4070639"/>
              <a:ext cx="478155" cy="478155"/>
            </a:xfrm>
            <a:prstGeom prst="rect">
              <a:avLst/>
            </a:prstGeom>
          </p:spPr>
        </p:pic>
        <p:pic>
          <p:nvPicPr>
            <p:cNvPr id="20" name="Graphic 5" descr="Research">
              <a:extLst>
                <a:ext uri="{FF2B5EF4-FFF2-40B4-BE49-F238E27FC236}">
                  <a16:creationId xmlns:a16="http://schemas.microsoft.com/office/drawing/2014/main" id="{EE3255ED-6FDA-450E-9BD2-363939B6D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03241" y="3139094"/>
              <a:ext cx="478155" cy="478155"/>
            </a:xfrm>
            <a:prstGeom prst="rect">
              <a:avLst/>
            </a:prstGeom>
          </p:spPr>
        </p:pic>
        <p:pic>
          <p:nvPicPr>
            <p:cNvPr id="21" name="Graphic 7" descr="Upward trend">
              <a:extLst>
                <a:ext uri="{FF2B5EF4-FFF2-40B4-BE49-F238E27FC236}">
                  <a16:creationId xmlns:a16="http://schemas.microsoft.com/office/drawing/2014/main" id="{E64FE255-095F-43D3-92B6-47CB81682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31603" y="3443894"/>
              <a:ext cx="478155" cy="478155"/>
            </a:xfrm>
            <a:prstGeom prst="rect">
              <a:avLst/>
            </a:prstGeom>
          </p:spPr>
        </p:pic>
        <p:pic>
          <p:nvPicPr>
            <p:cNvPr id="22" name="Graphic 11" descr="Gears">
              <a:extLst>
                <a:ext uri="{FF2B5EF4-FFF2-40B4-BE49-F238E27FC236}">
                  <a16:creationId xmlns:a16="http://schemas.microsoft.com/office/drawing/2014/main" id="{72FE5A40-FDD0-41E8-997B-374B1ABB3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56822" y="3754409"/>
              <a:ext cx="478155" cy="478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88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E0CED21-BDF3-4E70-8EE9-4C096E868EC6}"/>
              </a:ext>
            </a:extLst>
          </p:cNvPr>
          <p:cNvSpPr/>
          <p:nvPr/>
        </p:nvSpPr>
        <p:spPr>
          <a:xfrm>
            <a:off x="1547664" y="0"/>
            <a:ext cx="7596336" cy="884466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LA EDUCACIÓN AMBIENTAL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0268" y="884466"/>
            <a:ext cx="2117635" cy="576064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b="1" dirty="0"/>
              <a:t>PRINCIPIOS</a:t>
            </a:r>
            <a:endParaRPr lang="en-US" b="1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4C92FF1-6CD5-4157-A3C8-6EF77BCC02F8}"/>
              </a:ext>
            </a:extLst>
          </p:cNvPr>
          <p:cNvGrpSpPr/>
          <p:nvPr/>
        </p:nvGrpSpPr>
        <p:grpSpPr>
          <a:xfrm>
            <a:off x="1763688" y="1131590"/>
            <a:ext cx="7200800" cy="3698950"/>
            <a:chOff x="2221383" y="1313151"/>
            <a:chExt cx="6215063" cy="3301365"/>
          </a:xfrm>
        </p:grpSpPr>
        <p:sp>
          <p:nvSpPr>
            <p:cNvPr id="5" name="Parallelogram 38">
              <a:extLst>
                <a:ext uri="{FF2B5EF4-FFF2-40B4-BE49-F238E27FC236}">
                  <a16:creationId xmlns:a16="http://schemas.microsoft.com/office/drawing/2014/main" id="{FCC97FBC-F63E-48B7-9EC8-FF58C2E91DC1}"/>
                </a:ext>
              </a:extLst>
            </p:cNvPr>
            <p:cNvSpPr/>
            <p:nvPr/>
          </p:nvSpPr>
          <p:spPr>
            <a:xfrm flipH="1">
              <a:off x="2221383" y="2244696"/>
              <a:ext cx="2871788" cy="2059305"/>
            </a:xfrm>
            <a:prstGeom prst="parallelogram">
              <a:avLst>
                <a:gd name="adj" fmla="val 808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Freeform: Shape 39">
              <a:extLst>
                <a:ext uri="{FF2B5EF4-FFF2-40B4-BE49-F238E27FC236}">
                  <a16:creationId xmlns:a16="http://schemas.microsoft.com/office/drawing/2014/main" id="{C178B5AC-4116-4DD9-B6B0-268257780BC9}"/>
                </a:ext>
              </a:extLst>
            </p:cNvPr>
            <p:cNvSpPr/>
            <p:nvPr/>
          </p:nvSpPr>
          <p:spPr>
            <a:xfrm flipH="1">
              <a:off x="2221383" y="2244696"/>
              <a:ext cx="1417320" cy="1760220"/>
            </a:xfrm>
            <a:custGeom>
              <a:avLst/>
              <a:gdLst>
                <a:gd name="connsiteX0" fmla="*/ 3829050 w 3829050"/>
                <a:gd name="connsiteY0" fmla="*/ 0 h 3159760"/>
                <a:gd name="connsiteX1" fmla="*/ 2228850 w 3829050"/>
                <a:gd name="connsiteY1" fmla="*/ 0 h 3159760"/>
                <a:gd name="connsiteX2" fmla="*/ 2220590 w 3829050"/>
                <a:gd name="connsiteY2" fmla="*/ 0 h 3159760"/>
                <a:gd name="connsiteX3" fmla="*/ 0 w 3829050"/>
                <a:gd name="connsiteY3" fmla="*/ 2745740 h 3159760"/>
                <a:gd name="connsiteX4" fmla="*/ 1608460 w 3829050"/>
                <a:gd name="connsiteY4" fmla="*/ 2745740 h 3159760"/>
                <a:gd name="connsiteX5" fmla="*/ 2228850 w 3829050"/>
                <a:gd name="connsiteY5" fmla="*/ 1978634 h 3159760"/>
                <a:gd name="connsiteX6" fmla="*/ 2228850 w 3829050"/>
                <a:gd name="connsiteY6" fmla="*/ 3159760 h 3159760"/>
                <a:gd name="connsiteX7" fmla="*/ 3829050 w 3829050"/>
                <a:gd name="connsiteY7" fmla="*/ 3159760 h 3159760"/>
                <a:gd name="connsiteX0" fmla="*/ 3829050 w 3829050"/>
                <a:gd name="connsiteY0" fmla="*/ 0 h 3159760"/>
                <a:gd name="connsiteX1" fmla="*/ 2228850 w 3829050"/>
                <a:gd name="connsiteY1" fmla="*/ 0 h 3159760"/>
                <a:gd name="connsiteX2" fmla="*/ 2220590 w 3829050"/>
                <a:gd name="connsiteY2" fmla="*/ 0 h 3159760"/>
                <a:gd name="connsiteX3" fmla="*/ 0 w 3829050"/>
                <a:gd name="connsiteY3" fmla="*/ 2745740 h 3159760"/>
                <a:gd name="connsiteX4" fmla="*/ 1608460 w 3829050"/>
                <a:gd name="connsiteY4" fmla="*/ 2745740 h 3159760"/>
                <a:gd name="connsiteX5" fmla="*/ 1939290 w 3829050"/>
                <a:gd name="connsiteY5" fmla="*/ 2324100 h 3159760"/>
                <a:gd name="connsiteX6" fmla="*/ 2228850 w 3829050"/>
                <a:gd name="connsiteY6" fmla="*/ 1978634 h 3159760"/>
                <a:gd name="connsiteX7" fmla="*/ 2228850 w 3829050"/>
                <a:gd name="connsiteY7" fmla="*/ 3159760 h 3159760"/>
                <a:gd name="connsiteX8" fmla="*/ 3829050 w 3829050"/>
                <a:gd name="connsiteY8" fmla="*/ 3159760 h 3159760"/>
                <a:gd name="connsiteX9" fmla="*/ 3829050 w 3829050"/>
                <a:gd name="connsiteY9" fmla="*/ 0 h 3159760"/>
                <a:gd name="connsiteX0" fmla="*/ 2220590 w 2220590"/>
                <a:gd name="connsiteY0" fmla="*/ 0 h 3159760"/>
                <a:gd name="connsiteX1" fmla="*/ 620390 w 2220590"/>
                <a:gd name="connsiteY1" fmla="*/ 0 h 3159760"/>
                <a:gd name="connsiteX2" fmla="*/ 612130 w 2220590"/>
                <a:gd name="connsiteY2" fmla="*/ 0 h 3159760"/>
                <a:gd name="connsiteX3" fmla="*/ 0 w 2220590"/>
                <a:gd name="connsiteY3" fmla="*/ 2745740 h 3159760"/>
                <a:gd name="connsiteX4" fmla="*/ 330830 w 2220590"/>
                <a:gd name="connsiteY4" fmla="*/ 2324100 h 3159760"/>
                <a:gd name="connsiteX5" fmla="*/ 620390 w 2220590"/>
                <a:gd name="connsiteY5" fmla="*/ 1978634 h 3159760"/>
                <a:gd name="connsiteX6" fmla="*/ 620390 w 2220590"/>
                <a:gd name="connsiteY6" fmla="*/ 3159760 h 3159760"/>
                <a:gd name="connsiteX7" fmla="*/ 2220590 w 2220590"/>
                <a:gd name="connsiteY7" fmla="*/ 3159760 h 3159760"/>
                <a:gd name="connsiteX8" fmla="*/ 2220590 w 2220590"/>
                <a:gd name="connsiteY8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281300 w 1889760"/>
                <a:gd name="connsiteY2" fmla="*/ 0 h 3159760"/>
                <a:gd name="connsiteX3" fmla="*/ 0 w 1889760"/>
                <a:gd name="connsiteY3" fmla="*/ 2324100 h 3159760"/>
                <a:gd name="connsiteX4" fmla="*/ 289560 w 1889760"/>
                <a:gd name="connsiteY4" fmla="*/ 1978634 h 3159760"/>
                <a:gd name="connsiteX5" fmla="*/ 289560 w 1889760"/>
                <a:gd name="connsiteY5" fmla="*/ 3159760 h 3159760"/>
                <a:gd name="connsiteX6" fmla="*/ 1889760 w 1889760"/>
                <a:gd name="connsiteY6" fmla="*/ 3159760 h 3159760"/>
                <a:gd name="connsiteX7" fmla="*/ 1889760 w 1889760"/>
                <a:gd name="connsiteY7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0 w 1889760"/>
                <a:gd name="connsiteY2" fmla="*/ 2324100 h 3159760"/>
                <a:gd name="connsiteX3" fmla="*/ 289560 w 1889760"/>
                <a:gd name="connsiteY3" fmla="*/ 1978634 h 3159760"/>
                <a:gd name="connsiteX4" fmla="*/ 289560 w 1889760"/>
                <a:gd name="connsiteY4" fmla="*/ 3159760 h 3159760"/>
                <a:gd name="connsiteX5" fmla="*/ 1889760 w 1889760"/>
                <a:gd name="connsiteY5" fmla="*/ 3159760 h 3159760"/>
                <a:gd name="connsiteX6" fmla="*/ 1889760 w 1889760"/>
                <a:gd name="connsiteY6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0 w 1889760"/>
                <a:gd name="connsiteY2" fmla="*/ 2324100 h 3159760"/>
                <a:gd name="connsiteX3" fmla="*/ 289560 w 1889760"/>
                <a:gd name="connsiteY3" fmla="*/ 1978634 h 3159760"/>
                <a:gd name="connsiteX4" fmla="*/ 289560 w 1889760"/>
                <a:gd name="connsiteY4" fmla="*/ 3159760 h 3159760"/>
                <a:gd name="connsiteX5" fmla="*/ 1889760 w 1889760"/>
                <a:gd name="connsiteY5" fmla="*/ 0 h 3159760"/>
                <a:gd name="connsiteX0" fmla="*/ 1889760 w 1889760"/>
                <a:gd name="connsiteY0" fmla="*/ 0 h 2324100"/>
                <a:gd name="connsiteX1" fmla="*/ 289560 w 1889760"/>
                <a:gd name="connsiteY1" fmla="*/ 0 h 2324100"/>
                <a:gd name="connsiteX2" fmla="*/ 0 w 1889760"/>
                <a:gd name="connsiteY2" fmla="*/ 2324100 h 2324100"/>
                <a:gd name="connsiteX3" fmla="*/ 289560 w 1889760"/>
                <a:gd name="connsiteY3" fmla="*/ 1978634 h 2324100"/>
                <a:gd name="connsiteX4" fmla="*/ 1889760 w 1889760"/>
                <a:gd name="connsiteY4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9760" h="2324100">
                  <a:moveTo>
                    <a:pt x="1889760" y="0"/>
                  </a:moveTo>
                  <a:lnTo>
                    <a:pt x="289560" y="0"/>
                  </a:lnTo>
                  <a:lnTo>
                    <a:pt x="0" y="2324100"/>
                  </a:lnTo>
                  <a:lnTo>
                    <a:pt x="289560" y="1978634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Parallelogram 34">
              <a:extLst>
                <a:ext uri="{FF2B5EF4-FFF2-40B4-BE49-F238E27FC236}">
                  <a16:creationId xmlns:a16="http://schemas.microsoft.com/office/drawing/2014/main" id="{30AB89E3-A6BA-4560-A525-566020A966D2}"/>
                </a:ext>
              </a:extLst>
            </p:cNvPr>
            <p:cNvSpPr/>
            <p:nvPr/>
          </p:nvSpPr>
          <p:spPr>
            <a:xfrm flipH="1">
              <a:off x="5564658" y="1623666"/>
              <a:ext cx="2871788" cy="2059305"/>
            </a:xfrm>
            <a:prstGeom prst="parallelogram">
              <a:avLst>
                <a:gd name="adj" fmla="val 8087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: Shape 35">
              <a:extLst>
                <a:ext uri="{FF2B5EF4-FFF2-40B4-BE49-F238E27FC236}">
                  <a16:creationId xmlns:a16="http://schemas.microsoft.com/office/drawing/2014/main" id="{84C387C8-B6A3-49F1-B76C-3329EBBDD78F}"/>
                </a:ext>
              </a:extLst>
            </p:cNvPr>
            <p:cNvSpPr/>
            <p:nvPr/>
          </p:nvSpPr>
          <p:spPr>
            <a:xfrm flipH="1">
              <a:off x="5564658" y="1623666"/>
              <a:ext cx="1417320" cy="1748790"/>
            </a:xfrm>
            <a:custGeom>
              <a:avLst/>
              <a:gdLst>
                <a:gd name="connsiteX0" fmla="*/ 3829050 w 3829050"/>
                <a:gd name="connsiteY0" fmla="*/ 0 h 3159760"/>
                <a:gd name="connsiteX1" fmla="*/ 2228850 w 3829050"/>
                <a:gd name="connsiteY1" fmla="*/ 0 h 3159760"/>
                <a:gd name="connsiteX2" fmla="*/ 2220590 w 3829050"/>
                <a:gd name="connsiteY2" fmla="*/ 0 h 3159760"/>
                <a:gd name="connsiteX3" fmla="*/ 0 w 3829050"/>
                <a:gd name="connsiteY3" fmla="*/ 2745740 h 3159760"/>
                <a:gd name="connsiteX4" fmla="*/ 1608460 w 3829050"/>
                <a:gd name="connsiteY4" fmla="*/ 2745740 h 3159760"/>
                <a:gd name="connsiteX5" fmla="*/ 2228850 w 3829050"/>
                <a:gd name="connsiteY5" fmla="*/ 1978634 h 3159760"/>
                <a:gd name="connsiteX6" fmla="*/ 2228850 w 3829050"/>
                <a:gd name="connsiteY6" fmla="*/ 3159760 h 3159760"/>
                <a:gd name="connsiteX7" fmla="*/ 3829050 w 3829050"/>
                <a:gd name="connsiteY7" fmla="*/ 3159760 h 3159760"/>
                <a:gd name="connsiteX0" fmla="*/ 3829050 w 3829050"/>
                <a:gd name="connsiteY0" fmla="*/ 0 h 3159760"/>
                <a:gd name="connsiteX1" fmla="*/ 2228850 w 3829050"/>
                <a:gd name="connsiteY1" fmla="*/ 0 h 3159760"/>
                <a:gd name="connsiteX2" fmla="*/ 2220590 w 3829050"/>
                <a:gd name="connsiteY2" fmla="*/ 0 h 3159760"/>
                <a:gd name="connsiteX3" fmla="*/ 0 w 3829050"/>
                <a:gd name="connsiteY3" fmla="*/ 2745740 h 3159760"/>
                <a:gd name="connsiteX4" fmla="*/ 1608460 w 3829050"/>
                <a:gd name="connsiteY4" fmla="*/ 2745740 h 3159760"/>
                <a:gd name="connsiteX5" fmla="*/ 1939290 w 3829050"/>
                <a:gd name="connsiteY5" fmla="*/ 2324100 h 3159760"/>
                <a:gd name="connsiteX6" fmla="*/ 2228850 w 3829050"/>
                <a:gd name="connsiteY6" fmla="*/ 1978634 h 3159760"/>
                <a:gd name="connsiteX7" fmla="*/ 2228850 w 3829050"/>
                <a:gd name="connsiteY7" fmla="*/ 3159760 h 3159760"/>
                <a:gd name="connsiteX8" fmla="*/ 3829050 w 3829050"/>
                <a:gd name="connsiteY8" fmla="*/ 3159760 h 3159760"/>
                <a:gd name="connsiteX9" fmla="*/ 3829050 w 3829050"/>
                <a:gd name="connsiteY9" fmla="*/ 0 h 3159760"/>
                <a:gd name="connsiteX0" fmla="*/ 2220590 w 2220590"/>
                <a:gd name="connsiteY0" fmla="*/ 0 h 3159760"/>
                <a:gd name="connsiteX1" fmla="*/ 620390 w 2220590"/>
                <a:gd name="connsiteY1" fmla="*/ 0 h 3159760"/>
                <a:gd name="connsiteX2" fmla="*/ 612130 w 2220590"/>
                <a:gd name="connsiteY2" fmla="*/ 0 h 3159760"/>
                <a:gd name="connsiteX3" fmla="*/ 0 w 2220590"/>
                <a:gd name="connsiteY3" fmla="*/ 2745740 h 3159760"/>
                <a:gd name="connsiteX4" fmla="*/ 330830 w 2220590"/>
                <a:gd name="connsiteY4" fmla="*/ 2324100 h 3159760"/>
                <a:gd name="connsiteX5" fmla="*/ 620390 w 2220590"/>
                <a:gd name="connsiteY5" fmla="*/ 1978634 h 3159760"/>
                <a:gd name="connsiteX6" fmla="*/ 620390 w 2220590"/>
                <a:gd name="connsiteY6" fmla="*/ 3159760 h 3159760"/>
                <a:gd name="connsiteX7" fmla="*/ 2220590 w 2220590"/>
                <a:gd name="connsiteY7" fmla="*/ 3159760 h 3159760"/>
                <a:gd name="connsiteX8" fmla="*/ 2220590 w 2220590"/>
                <a:gd name="connsiteY8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281300 w 1889760"/>
                <a:gd name="connsiteY2" fmla="*/ 0 h 3159760"/>
                <a:gd name="connsiteX3" fmla="*/ 0 w 1889760"/>
                <a:gd name="connsiteY3" fmla="*/ 2324100 h 3159760"/>
                <a:gd name="connsiteX4" fmla="*/ 289560 w 1889760"/>
                <a:gd name="connsiteY4" fmla="*/ 1978634 h 3159760"/>
                <a:gd name="connsiteX5" fmla="*/ 289560 w 1889760"/>
                <a:gd name="connsiteY5" fmla="*/ 3159760 h 3159760"/>
                <a:gd name="connsiteX6" fmla="*/ 1889760 w 1889760"/>
                <a:gd name="connsiteY6" fmla="*/ 3159760 h 3159760"/>
                <a:gd name="connsiteX7" fmla="*/ 1889760 w 1889760"/>
                <a:gd name="connsiteY7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0 w 1889760"/>
                <a:gd name="connsiteY2" fmla="*/ 2324100 h 3159760"/>
                <a:gd name="connsiteX3" fmla="*/ 289560 w 1889760"/>
                <a:gd name="connsiteY3" fmla="*/ 1978634 h 3159760"/>
                <a:gd name="connsiteX4" fmla="*/ 289560 w 1889760"/>
                <a:gd name="connsiteY4" fmla="*/ 3159760 h 3159760"/>
                <a:gd name="connsiteX5" fmla="*/ 1889760 w 1889760"/>
                <a:gd name="connsiteY5" fmla="*/ 3159760 h 3159760"/>
                <a:gd name="connsiteX6" fmla="*/ 1889760 w 1889760"/>
                <a:gd name="connsiteY6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0 w 1889760"/>
                <a:gd name="connsiteY2" fmla="*/ 2324100 h 3159760"/>
                <a:gd name="connsiteX3" fmla="*/ 289560 w 1889760"/>
                <a:gd name="connsiteY3" fmla="*/ 1978634 h 3159760"/>
                <a:gd name="connsiteX4" fmla="*/ 289560 w 1889760"/>
                <a:gd name="connsiteY4" fmla="*/ 3159760 h 3159760"/>
                <a:gd name="connsiteX5" fmla="*/ 1889760 w 1889760"/>
                <a:gd name="connsiteY5" fmla="*/ 0 h 3159760"/>
                <a:gd name="connsiteX0" fmla="*/ 1889760 w 1889760"/>
                <a:gd name="connsiteY0" fmla="*/ 0 h 2324100"/>
                <a:gd name="connsiteX1" fmla="*/ 289560 w 1889760"/>
                <a:gd name="connsiteY1" fmla="*/ 0 h 2324100"/>
                <a:gd name="connsiteX2" fmla="*/ 0 w 1889760"/>
                <a:gd name="connsiteY2" fmla="*/ 2324100 h 2324100"/>
                <a:gd name="connsiteX3" fmla="*/ 289560 w 1889760"/>
                <a:gd name="connsiteY3" fmla="*/ 1978634 h 2324100"/>
                <a:gd name="connsiteX4" fmla="*/ 1889760 w 1889760"/>
                <a:gd name="connsiteY4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9760" h="2324100">
                  <a:moveTo>
                    <a:pt x="1889760" y="0"/>
                  </a:moveTo>
                  <a:lnTo>
                    <a:pt x="289560" y="0"/>
                  </a:lnTo>
                  <a:lnTo>
                    <a:pt x="0" y="2324100"/>
                  </a:lnTo>
                  <a:lnTo>
                    <a:pt x="289560" y="1978634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Parallelogram 36">
              <a:extLst>
                <a:ext uri="{FF2B5EF4-FFF2-40B4-BE49-F238E27FC236}">
                  <a16:creationId xmlns:a16="http://schemas.microsoft.com/office/drawing/2014/main" id="{5754FAE8-36FF-4F22-BC1B-ADDF88314F8B}"/>
                </a:ext>
              </a:extLst>
            </p:cNvPr>
            <p:cNvSpPr/>
            <p:nvPr/>
          </p:nvSpPr>
          <p:spPr>
            <a:xfrm flipH="1">
              <a:off x="3893020" y="1934181"/>
              <a:ext cx="2871788" cy="2059305"/>
            </a:xfrm>
            <a:prstGeom prst="parallelogram">
              <a:avLst>
                <a:gd name="adj" fmla="val 808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: Shape 37">
              <a:extLst>
                <a:ext uri="{FF2B5EF4-FFF2-40B4-BE49-F238E27FC236}">
                  <a16:creationId xmlns:a16="http://schemas.microsoft.com/office/drawing/2014/main" id="{0449240B-E2C8-4620-80F2-9926DB089C49}"/>
                </a:ext>
              </a:extLst>
            </p:cNvPr>
            <p:cNvSpPr/>
            <p:nvPr/>
          </p:nvSpPr>
          <p:spPr>
            <a:xfrm flipH="1">
              <a:off x="3893021" y="1934181"/>
              <a:ext cx="1417320" cy="1760220"/>
            </a:xfrm>
            <a:custGeom>
              <a:avLst/>
              <a:gdLst>
                <a:gd name="connsiteX0" fmla="*/ 3829050 w 3829050"/>
                <a:gd name="connsiteY0" fmla="*/ 0 h 3159760"/>
                <a:gd name="connsiteX1" fmla="*/ 2228850 w 3829050"/>
                <a:gd name="connsiteY1" fmla="*/ 0 h 3159760"/>
                <a:gd name="connsiteX2" fmla="*/ 2220590 w 3829050"/>
                <a:gd name="connsiteY2" fmla="*/ 0 h 3159760"/>
                <a:gd name="connsiteX3" fmla="*/ 0 w 3829050"/>
                <a:gd name="connsiteY3" fmla="*/ 2745740 h 3159760"/>
                <a:gd name="connsiteX4" fmla="*/ 1608460 w 3829050"/>
                <a:gd name="connsiteY4" fmla="*/ 2745740 h 3159760"/>
                <a:gd name="connsiteX5" fmla="*/ 2228850 w 3829050"/>
                <a:gd name="connsiteY5" fmla="*/ 1978634 h 3159760"/>
                <a:gd name="connsiteX6" fmla="*/ 2228850 w 3829050"/>
                <a:gd name="connsiteY6" fmla="*/ 3159760 h 3159760"/>
                <a:gd name="connsiteX7" fmla="*/ 3829050 w 3829050"/>
                <a:gd name="connsiteY7" fmla="*/ 3159760 h 3159760"/>
                <a:gd name="connsiteX0" fmla="*/ 3829050 w 3829050"/>
                <a:gd name="connsiteY0" fmla="*/ 0 h 3159760"/>
                <a:gd name="connsiteX1" fmla="*/ 2228850 w 3829050"/>
                <a:gd name="connsiteY1" fmla="*/ 0 h 3159760"/>
                <a:gd name="connsiteX2" fmla="*/ 2220590 w 3829050"/>
                <a:gd name="connsiteY2" fmla="*/ 0 h 3159760"/>
                <a:gd name="connsiteX3" fmla="*/ 0 w 3829050"/>
                <a:gd name="connsiteY3" fmla="*/ 2745740 h 3159760"/>
                <a:gd name="connsiteX4" fmla="*/ 1608460 w 3829050"/>
                <a:gd name="connsiteY4" fmla="*/ 2745740 h 3159760"/>
                <a:gd name="connsiteX5" fmla="*/ 1939290 w 3829050"/>
                <a:gd name="connsiteY5" fmla="*/ 2324100 h 3159760"/>
                <a:gd name="connsiteX6" fmla="*/ 2228850 w 3829050"/>
                <a:gd name="connsiteY6" fmla="*/ 1978634 h 3159760"/>
                <a:gd name="connsiteX7" fmla="*/ 2228850 w 3829050"/>
                <a:gd name="connsiteY7" fmla="*/ 3159760 h 3159760"/>
                <a:gd name="connsiteX8" fmla="*/ 3829050 w 3829050"/>
                <a:gd name="connsiteY8" fmla="*/ 3159760 h 3159760"/>
                <a:gd name="connsiteX9" fmla="*/ 3829050 w 3829050"/>
                <a:gd name="connsiteY9" fmla="*/ 0 h 3159760"/>
                <a:gd name="connsiteX0" fmla="*/ 2220590 w 2220590"/>
                <a:gd name="connsiteY0" fmla="*/ 0 h 3159760"/>
                <a:gd name="connsiteX1" fmla="*/ 620390 w 2220590"/>
                <a:gd name="connsiteY1" fmla="*/ 0 h 3159760"/>
                <a:gd name="connsiteX2" fmla="*/ 612130 w 2220590"/>
                <a:gd name="connsiteY2" fmla="*/ 0 h 3159760"/>
                <a:gd name="connsiteX3" fmla="*/ 0 w 2220590"/>
                <a:gd name="connsiteY3" fmla="*/ 2745740 h 3159760"/>
                <a:gd name="connsiteX4" fmla="*/ 330830 w 2220590"/>
                <a:gd name="connsiteY4" fmla="*/ 2324100 h 3159760"/>
                <a:gd name="connsiteX5" fmla="*/ 620390 w 2220590"/>
                <a:gd name="connsiteY5" fmla="*/ 1978634 h 3159760"/>
                <a:gd name="connsiteX6" fmla="*/ 620390 w 2220590"/>
                <a:gd name="connsiteY6" fmla="*/ 3159760 h 3159760"/>
                <a:gd name="connsiteX7" fmla="*/ 2220590 w 2220590"/>
                <a:gd name="connsiteY7" fmla="*/ 3159760 h 3159760"/>
                <a:gd name="connsiteX8" fmla="*/ 2220590 w 2220590"/>
                <a:gd name="connsiteY8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281300 w 1889760"/>
                <a:gd name="connsiteY2" fmla="*/ 0 h 3159760"/>
                <a:gd name="connsiteX3" fmla="*/ 0 w 1889760"/>
                <a:gd name="connsiteY3" fmla="*/ 2324100 h 3159760"/>
                <a:gd name="connsiteX4" fmla="*/ 289560 w 1889760"/>
                <a:gd name="connsiteY4" fmla="*/ 1978634 h 3159760"/>
                <a:gd name="connsiteX5" fmla="*/ 289560 w 1889760"/>
                <a:gd name="connsiteY5" fmla="*/ 3159760 h 3159760"/>
                <a:gd name="connsiteX6" fmla="*/ 1889760 w 1889760"/>
                <a:gd name="connsiteY6" fmla="*/ 3159760 h 3159760"/>
                <a:gd name="connsiteX7" fmla="*/ 1889760 w 1889760"/>
                <a:gd name="connsiteY7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0 w 1889760"/>
                <a:gd name="connsiteY2" fmla="*/ 2324100 h 3159760"/>
                <a:gd name="connsiteX3" fmla="*/ 289560 w 1889760"/>
                <a:gd name="connsiteY3" fmla="*/ 1978634 h 3159760"/>
                <a:gd name="connsiteX4" fmla="*/ 289560 w 1889760"/>
                <a:gd name="connsiteY4" fmla="*/ 3159760 h 3159760"/>
                <a:gd name="connsiteX5" fmla="*/ 1889760 w 1889760"/>
                <a:gd name="connsiteY5" fmla="*/ 3159760 h 3159760"/>
                <a:gd name="connsiteX6" fmla="*/ 1889760 w 1889760"/>
                <a:gd name="connsiteY6" fmla="*/ 0 h 3159760"/>
                <a:gd name="connsiteX0" fmla="*/ 1889760 w 1889760"/>
                <a:gd name="connsiteY0" fmla="*/ 0 h 3159760"/>
                <a:gd name="connsiteX1" fmla="*/ 289560 w 1889760"/>
                <a:gd name="connsiteY1" fmla="*/ 0 h 3159760"/>
                <a:gd name="connsiteX2" fmla="*/ 0 w 1889760"/>
                <a:gd name="connsiteY2" fmla="*/ 2324100 h 3159760"/>
                <a:gd name="connsiteX3" fmla="*/ 289560 w 1889760"/>
                <a:gd name="connsiteY3" fmla="*/ 1978634 h 3159760"/>
                <a:gd name="connsiteX4" fmla="*/ 289560 w 1889760"/>
                <a:gd name="connsiteY4" fmla="*/ 3159760 h 3159760"/>
                <a:gd name="connsiteX5" fmla="*/ 1889760 w 1889760"/>
                <a:gd name="connsiteY5" fmla="*/ 0 h 3159760"/>
                <a:gd name="connsiteX0" fmla="*/ 1889760 w 1889760"/>
                <a:gd name="connsiteY0" fmla="*/ 0 h 2324100"/>
                <a:gd name="connsiteX1" fmla="*/ 289560 w 1889760"/>
                <a:gd name="connsiteY1" fmla="*/ 0 h 2324100"/>
                <a:gd name="connsiteX2" fmla="*/ 0 w 1889760"/>
                <a:gd name="connsiteY2" fmla="*/ 2324100 h 2324100"/>
                <a:gd name="connsiteX3" fmla="*/ 289560 w 1889760"/>
                <a:gd name="connsiteY3" fmla="*/ 1978634 h 2324100"/>
                <a:gd name="connsiteX4" fmla="*/ 1889760 w 1889760"/>
                <a:gd name="connsiteY4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9760" h="2324100">
                  <a:moveTo>
                    <a:pt x="1889760" y="0"/>
                  </a:moveTo>
                  <a:lnTo>
                    <a:pt x="289560" y="0"/>
                  </a:lnTo>
                  <a:lnTo>
                    <a:pt x="0" y="2324100"/>
                  </a:lnTo>
                  <a:lnTo>
                    <a:pt x="289560" y="1978634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40">
              <a:extLst>
                <a:ext uri="{FF2B5EF4-FFF2-40B4-BE49-F238E27FC236}">
                  <a16:creationId xmlns:a16="http://schemas.microsoft.com/office/drawing/2014/main" id="{5E7CE036-7AEB-4B96-A983-D1695B51AC53}"/>
                </a:ext>
              </a:extLst>
            </p:cNvPr>
            <p:cNvSpPr/>
            <p:nvPr/>
          </p:nvSpPr>
          <p:spPr>
            <a:xfrm>
              <a:off x="2221383" y="2244696"/>
              <a:ext cx="1200150" cy="2369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s-CO" sz="1200" b="1" dirty="0"/>
                <a:t>Impulsa la </a:t>
              </a:r>
            </a:p>
            <a:p>
              <a:pPr lvl="0" algn="ctr"/>
              <a:r>
                <a:rPr lang="es-CO" sz="1200" b="1" dirty="0"/>
                <a:t>participación</a:t>
              </a:r>
            </a:p>
            <a:p>
              <a:pPr algn="ctr"/>
              <a:endParaRPr lang="en-US" sz="9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 algn="just"/>
              <a:r>
                <a:rPr lang="es-CO" sz="900" dirty="0"/>
                <a:t>Debe favorecer la aplicación práctica de los aprendizajes a través de acciones orientadas a solucionar problemas concretos.</a:t>
              </a:r>
            </a:p>
          </p:txBody>
        </p:sp>
        <p:sp>
          <p:nvSpPr>
            <p:cNvPr id="12" name="Rectangle 41">
              <a:extLst>
                <a:ext uri="{FF2B5EF4-FFF2-40B4-BE49-F238E27FC236}">
                  <a16:creationId xmlns:a16="http://schemas.microsoft.com/office/drawing/2014/main" id="{09252C5F-B858-47AD-9324-EE5F47EBF0AE}"/>
                </a:ext>
              </a:extLst>
            </p:cNvPr>
            <p:cNvSpPr/>
            <p:nvPr/>
          </p:nvSpPr>
          <p:spPr>
            <a:xfrm>
              <a:off x="3893021" y="1934181"/>
              <a:ext cx="1200150" cy="2369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s-CO" sz="1200" b="1" dirty="0"/>
                <a:t>Incorporar la </a:t>
              </a:r>
            </a:p>
            <a:p>
              <a:pPr lvl="0" algn="ctr"/>
              <a:r>
                <a:rPr lang="es-CO" sz="1200" b="1" dirty="0"/>
                <a:t>educación en las iniciativas de </a:t>
              </a:r>
            </a:p>
            <a:p>
              <a:pPr lvl="0" algn="ctr"/>
              <a:r>
                <a:rPr lang="es-CO" sz="1200" b="1" dirty="0"/>
                <a:t>política </a:t>
              </a:r>
            </a:p>
            <a:p>
              <a:pPr lvl="0" algn="ctr"/>
              <a:r>
                <a:rPr lang="es-CO" sz="1200" b="1" dirty="0"/>
                <a:t>ambiental</a:t>
              </a:r>
            </a:p>
            <a:p>
              <a:pPr lvl="0" algn="ctr"/>
              <a:endParaRPr lang="en-US" sz="900" noProof="1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just"/>
              <a:r>
                <a:rPr lang="es-CO" sz="900" dirty="0"/>
                <a:t>Debe integrarse la educación ambiental como un componente esencial de todas las fases y acciones de su desarrollo.</a:t>
              </a:r>
            </a:p>
          </p:txBody>
        </p:sp>
        <p:sp>
          <p:nvSpPr>
            <p:cNvPr id="13" name="Rectangle 72">
              <a:extLst>
                <a:ext uri="{FF2B5EF4-FFF2-40B4-BE49-F238E27FC236}">
                  <a16:creationId xmlns:a16="http://schemas.microsoft.com/office/drawing/2014/main" id="{934564D2-5C85-4B36-AABA-E003A2D2AD10}"/>
                </a:ext>
              </a:extLst>
            </p:cNvPr>
            <p:cNvSpPr/>
            <p:nvPr/>
          </p:nvSpPr>
          <p:spPr>
            <a:xfrm>
              <a:off x="5564658" y="1623666"/>
              <a:ext cx="1200150" cy="23698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s-CO" sz="1200" b="1" dirty="0"/>
                <a:t>Mejorar la </a:t>
              </a:r>
            </a:p>
            <a:p>
              <a:pPr lvl="0" algn="ctr"/>
              <a:r>
                <a:rPr lang="es-CO" sz="1200" b="1" dirty="0"/>
                <a:t>coordinación y </a:t>
              </a:r>
            </a:p>
            <a:p>
              <a:pPr lvl="0" algn="ctr"/>
              <a:r>
                <a:rPr lang="es-CO" sz="1200" b="1" dirty="0"/>
                <a:t>colaboración </a:t>
              </a:r>
            </a:p>
            <a:p>
              <a:pPr lvl="0" algn="ctr"/>
              <a:r>
                <a:rPr lang="es-CO" sz="1200" b="1" dirty="0"/>
                <a:t>entre agentes </a:t>
              </a:r>
            </a:p>
            <a:p>
              <a:pPr lvl="0" algn="ctr"/>
              <a:endParaRPr lang="en-US" sz="900" noProof="1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 algn="just"/>
              <a:r>
                <a:rPr lang="es-CO" sz="900" dirty="0"/>
                <a:t>Debe garantizar la comunicación fluida, aumentar el aprovechamiento de los recursos disponibles y buscar el máximo apoyo a los esfuerzos realizados.</a:t>
              </a:r>
            </a:p>
          </p:txBody>
        </p:sp>
        <p:sp>
          <p:nvSpPr>
            <p:cNvPr id="14" name="Rectangle 73">
              <a:extLst>
                <a:ext uri="{FF2B5EF4-FFF2-40B4-BE49-F238E27FC236}">
                  <a16:creationId xmlns:a16="http://schemas.microsoft.com/office/drawing/2014/main" id="{0FB8C8C3-FA2F-4C83-A5B9-A8BEFA130E84}"/>
                </a:ext>
              </a:extLst>
            </p:cNvPr>
            <p:cNvSpPr/>
            <p:nvPr/>
          </p:nvSpPr>
          <p:spPr>
            <a:xfrm>
              <a:off x="7236296" y="1313151"/>
              <a:ext cx="1200150" cy="2369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s-CO" sz="1200" b="1" dirty="0"/>
                <a:t>Garantizar los </a:t>
              </a:r>
            </a:p>
            <a:p>
              <a:pPr lvl="0" algn="ctr"/>
              <a:r>
                <a:rPr lang="es-CO" sz="1200" b="1" dirty="0"/>
                <a:t>recursos </a:t>
              </a:r>
            </a:p>
            <a:p>
              <a:pPr lvl="0" algn="ctr"/>
              <a:r>
                <a:rPr lang="es-CO" sz="1200" b="1" dirty="0"/>
                <a:t>necesarios</a:t>
              </a:r>
            </a:p>
            <a:p>
              <a:pPr lvl="0" algn="ctr"/>
              <a:endParaRPr lang="en-US" sz="900" noProof="1">
                <a:solidFill>
                  <a:schemeClr val="bg1"/>
                </a:solidFill>
              </a:endParaRPr>
            </a:p>
            <a:p>
              <a:pPr lvl="0"/>
              <a:r>
                <a:rPr lang="es-CO" sz="900" dirty="0"/>
                <a:t>Es necesario, el incremento y mejora de los recursos existentes, programas, materiales), junto a un aumento sustancial del número, la diversidad y la capacitación de los educadores ambientales</a:t>
              </a:r>
            </a:p>
            <a:p>
              <a:pPr lvl="0" algn="ctr"/>
              <a:endParaRPr lang="en-US" sz="900" b="1" noProof="1">
                <a:solidFill>
                  <a:schemeClr val="bg1"/>
                </a:solidFill>
              </a:endParaRPr>
            </a:p>
            <a:p>
              <a:pPr algn="ctr"/>
              <a:endParaRPr lang="en-US" sz="1350" noProof="1">
                <a:solidFill>
                  <a:schemeClr val="bg1"/>
                </a:solidFill>
              </a:endParaRPr>
            </a:p>
          </p:txBody>
        </p:sp>
        <p:sp>
          <p:nvSpPr>
            <p:cNvPr id="15" name="Rectangle 75">
              <a:extLst>
                <a:ext uri="{FF2B5EF4-FFF2-40B4-BE49-F238E27FC236}">
                  <a16:creationId xmlns:a16="http://schemas.microsoft.com/office/drawing/2014/main" id="{8D935A32-FACD-415E-8AB3-DD5D1179E8F9}"/>
                </a:ext>
              </a:extLst>
            </p:cNvPr>
            <p:cNvSpPr/>
            <p:nvPr/>
          </p:nvSpPr>
          <p:spPr>
            <a:xfrm>
              <a:off x="2221383" y="4004916"/>
              <a:ext cx="1200150" cy="609600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76">
              <a:extLst>
                <a:ext uri="{FF2B5EF4-FFF2-40B4-BE49-F238E27FC236}">
                  <a16:creationId xmlns:a16="http://schemas.microsoft.com/office/drawing/2014/main" id="{5ED4353E-395E-4626-AEED-50AC38A0BF32}"/>
                </a:ext>
              </a:extLst>
            </p:cNvPr>
            <p:cNvSpPr/>
            <p:nvPr/>
          </p:nvSpPr>
          <p:spPr>
            <a:xfrm>
              <a:off x="3893021" y="3694401"/>
              <a:ext cx="1200150" cy="609600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77">
              <a:extLst>
                <a:ext uri="{FF2B5EF4-FFF2-40B4-BE49-F238E27FC236}">
                  <a16:creationId xmlns:a16="http://schemas.microsoft.com/office/drawing/2014/main" id="{1134A2FD-E26F-4BAD-B337-BAB08A9C1F19}"/>
                </a:ext>
              </a:extLst>
            </p:cNvPr>
            <p:cNvSpPr/>
            <p:nvPr/>
          </p:nvSpPr>
          <p:spPr>
            <a:xfrm>
              <a:off x="5564658" y="3383886"/>
              <a:ext cx="1200150" cy="609600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78">
              <a:extLst>
                <a:ext uri="{FF2B5EF4-FFF2-40B4-BE49-F238E27FC236}">
                  <a16:creationId xmlns:a16="http://schemas.microsoft.com/office/drawing/2014/main" id="{3DBE22F4-4E3F-470A-B64B-BD32DD4E386D}"/>
                </a:ext>
              </a:extLst>
            </p:cNvPr>
            <p:cNvSpPr/>
            <p:nvPr/>
          </p:nvSpPr>
          <p:spPr>
            <a:xfrm>
              <a:off x="7236296" y="3073371"/>
              <a:ext cx="1200150" cy="609600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9" name="Graphic 3" descr="Lightbulb">
              <a:extLst>
                <a:ext uri="{FF2B5EF4-FFF2-40B4-BE49-F238E27FC236}">
                  <a16:creationId xmlns:a16="http://schemas.microsoft.com/office/drawing/2014/main" id="{06BEC7CA-12AE-46CA-8667-008AD02C4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79047" y="4070639"/>
              <a:ext cx="478155" cy="478155"/>
            </a:xfrm>
            <a:prstGeom prst="rect">
              <a:avLst/>
            </a:prstGeom>
          </p:spPr>
        </p:pic>
        <p:pic>
          <p:nvPicPr>
            <p:cNvPr id="20" name="Graphic 5" descr="Research">
              <a:extLst>
                <a:ext uri="{FF2B5EF4-FFF2-40B4-BE49-F238E27FC236}">
                  <a16:creationId xmlns:a16="http://schemas.microsoft.com/office/drawing/2014/main" id="{EE3255ED-6FDA-450E-9BD2-363939B6D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03241" y="3139094"/>
              <a:ext cx="478155" cy="478155"/>
            </a:xfrm>
            <a:prstGeom prst="rect">
              <a:avLst/>
            </a:prstGeom>
          </p:spPr>
        </p:pic>
        <p:pic>
          <p:nvPicPr>
            <p:cNvPr id="21" name="Graphic 7" descr="Upward trend">
              <a:extLst>
                <a:ext uri="{FF2B5EF4-FFF2-40B4-BE49-F238E27FC236}">
                  <a16:creationId xmlns:a16="http://schemas.microsoft.com/office/drawing/2014/main" id="{E64FE255-095F-43D3-92B6-47CB81682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31603" y="3443894"/>
              <a:ext cx="478155" cy="478155"/>
            </a:xfrm>
            <a:prstGeom prst="rect">
              <a:avLst/>
            </a:prstGeom>
          </p:spPr>
        </p:pic>
        <p:pic>
          <p:nvPicPr>
            <p:cNvPr id="22" name="Graphic 11" descr="Gears">
              <a:extLst>
                <a:ext uri="{FF2B5EF4-FFF2-40B4-BE49-F238E27FC236}">
                  <a16:creationId xmlns:a16="http://schemas.microsoft.com/office/drawing/2014/main" id="{72FE5A40-FDD0-41E8-997B-374B1ABB3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56822" y="3754409"/>
              <a:ext cx="478155" cy="478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12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92">
            <a:extLst>
              <a:ext uri="{FF2B5EF4-FFF2-40B4-BE49-F238E27FC236}">
                <a16:creationId xmlns:a16="http://schemas.microsoft.com/office/drawing/2014/main" id="{68872733-2A37-4FE9-8A35-F31371C13D3D}"/>
              </a:ext>
            </a:extLst>
          </p:cNvPr>
          <p:cNvCxnSpPr/>
          <p:nvPr/>
        </p:nvCxnSpPr>
        <p:spPr>
          <a:xfrm rot="10800000" flipV="1">
            <a:off x="4608652" y="3331533"/>
            <a:ext cx="262352" cy="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91">
            <a:extLst>
              <a:ext uri="{FF2B5EF4-FFF2-40B4-BE49-F238E27FC236}">
                <a16:creationId xmlns:a16="http://schemas.microsoft.com/office/drawing/2014/main" id="{1293CAAE-C65D-492D-B2D2-851536E74E93}"/>
              </a:ext>
            </a:extLst>
          </p:cNvPr>
          <p:cNvCxnSpPr/>
          <p:nvPr/>
        </p:nvCxnSpPr>
        <p:spPr>
          <a:xfrm flipV="1">
            <a:off x="4581955" y="3331534"/>
            <a:ext cx="0" cy="159119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FE0CED21-BDF3-4E70-8EE9-4C096E868EC6}"/>
              </a:ext>
            </a:extLst>
          </p:cNvPr>
          <p:cNvSpPr/>
          <p:nvPr/>
        </p:nvSpPr>
        <p:spPr>
          <a:xfrm>
            <a:off x="1547664" y="0"/>
            <a:ext cx="7596336" cy="884466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LA EDUCACIÓN AMBIENTAL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0268" y="884466"/>
            <a:ext cx="2261652" cy="576064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b="1" dirty="0"/>
              <a:t>CORRIENTES</a:t>
            </a:r>
            <a:endParaRPr lang="en-US" b="1" dirty="0"/>
          </a:p>
        </p:txBody>
      </p:sp>
      <p:sp>
        <p:nvSpPr>
          <p:cNvPr id="23" name="Marcador de contenido 3">
            <a:extLst>
              <a:ext uri="{FF2B5EF4-FFF2-40B4-BE49-F238E27FC236}">
                <a16:creationId xmlns:a16="http://schemas.microsoft.com/office/drawing/2014/main" id="{A795BA68-B9AB-43EE-9612-376955E52DB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42953" y="958796"/>
            <a:ext cx="5342471" cy="591739"/>
          </a:xfrm>
        </p:spPr>
        <p:txBody>
          <a:bodyPr/>
          <a:lstStyle/>
          <a:p>
            <a:pPr algn="just"/>
            <a:r>
              <a:rPr lang="es-CO" sz="900" dirty="0"/>
              <a:t>Existen diferentes visiones que enmarcan las relaciones entre hombre y naturaleza, diferentes autores hacen un recorrido de las corrientes de la educación ambiental y que es necesario       analizar e interpretar, con el fin de conocer bajo que contexto puede ser vista esta relación. </a:t>
            </a:r>
          </a:p>
        </p:txBody>
      </p:sp>
      <p:cxnSp>
        <p:nvCxnSpPr>
          <p:cNvPr id="24" name="Straight Connector 7">
            <a:extLst>
              <a:ext uri="{FF2B5EF4-FFF2-40B4-BE49-F238E27FC236}">
                <a16:creationId xmlns:a16="http://schemas.microsoft.com/office/drawing/2014/main" id="{6166B919-6A81-44C8-9DE7-DA606E715EFD}"/>
              </a:ext>
            </a:extLst>
          </p:cNvPr>
          <p:cNvCxnSpPr>
            <a:stCxn id="25" idx="4"/>
            <a:endCxn id="28" idx="0"/>
          </p:cNvCxnSpPr>
          <p:nvPr/>
        </p:nvCxnSpPr>
        <p:spPr>
          <a:xfrm flipH="1">
            <a:off x="5965120" y="1877678"/>
            <a:ext cx="23136" cy="139893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5">
            <a:extLst>
              <a:ext uri="{FF2B5EF4-FFF2-40B4-BE49-F238E27FC236}">
                <a16:creationId xmlns:a16="http://schemas.microsoft.com/office/drawing/2014/main" id="{88F9033E-D771-44A5-83E0-944C2EF0AAD6}"/>
              </a:ext>
            </a:extLst>
          </p:cNvPr>
          <p:cNvSpPr/>
          <p:nvPr/>
        </p:nvSpPr>
        <p:spPr>
          <a:xfrm>
            <a:off x="5920131" y="1763816"/>
            <a:ext cx="136250" cy="113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6" name="Oval 83">
            <a:extLst>
              <a:ext uri="{FF2B5EF4-FFF2-40B4-BE49-F238E27FC236}">
                <a16:creationId xmlns:a16="http://schemas.microsoft.com/office/drawing/2014/main" id="{2F3167A9-70CC-4D5A-A857-65C5B6CE4207}"/>
              </a:ext>
            </a:extLst>
          </p:cNvPr>
          <p:cNvSpPr/>
          <p:nvPr/>
        </p:nvSpPr>
        <p:spPr>
          <a:xfrm>
            <a:off x="5920131" y="2246910"/>
            <a:ext cx="136250" cy="1138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7" name="Oval 84">
            <a:extLst>
              <a:ext uri="{FF2B5EF4-FFF2-40B4-BE49-F238E27FC236}">
                <a16:creationId xmlns:a16="http://schemas.microsoft.com/office/drawing/2014/main" id="{A99E0073-576D-4866-B065-5AE0F33E9840}"/>
              </a:ext>
            </a:extLst>
          </p:cNvPr>
          <p:cNvSpPr/>
          <p:nvPr/>
        </p:nvSpPr>
        <p:spPr>
          <a:xfrm>
            <a:off x="5920131" y="2735972"/>
            <a:ext cx="136250" cy="1138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DA97FC96-E227-4560-B64A-679690296E2C}"/>
              </a:ext>
            </a:extLst>
          </p:cNvPr>
          <p:cNvCxnSpPr>
            <a:cxnSpLocks/>
          </p:cNvCxnSpPr>
          <p:nvPr/>
        </p:nvCxnSpPr>
        <p:spPr>
          <a:xfrm>
            <a:off x="5670395" y="3325401"/>
            <a:ext cx="26235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91">
            <a:extLst>
              <a:ext uri="{FF2B5EF4-FFF2-40B4-BE49-F238E27FC236}">
                <a16:creationId xmlns:a16="http://schemas.microsoft.com/office/drawing/2014/main" id="{282995D1-D54C-4177-8380-F2FC7ED24254}"/>
              </a:ext>
            </a:extLst>
          </p:cNvPr>
          <p:cNvCxnSpPr/>
          <p:nvPr/>
        </p:nvCxnSpPr>
        <p:spPr>
          <a:xfrm flipV="1">
            <a:off x="4581955" y="1877677"/>
            <a:ext cx="0" cy="159119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87">
            <a:extLst>
              <a:ext uri="{FF2B5EF4-FFF2-40B4-BE49-F238E27FC236}">
                <a16:creationId xmlns:a16="http://schemas.microsoft.com/office/drawing/2014/main" id="{73842611-DA9D-4280-A6A5-82E187D38343}"/>
              </a:ext>
            </a:extLst>
          </p:cNvPr>
          <p:cNvSpPr/>
          <p:nvPr/>
        </p:nvSpPr>
        <p:spPr>
          <a:xfrm rot="10800000">
            <a:off x="4513830" y="3275061"/>
            <a:ext cx="136250" cy="113862"/>
          </a:xfrm>
          <a:prstGeom prst="ellipse">
            <a:avLst/>
          </a:prstGeom>
          <a:solidFill>
            <a:srgbClr val="EB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2" name="Oval 88">
            <a:extLst>
              <a:ext uri="{FF2B5EF4-FFF2-40B4-BE49-F238E27FC236}">
                <a16:creationId xmlns:a16="http://schemas.microsoft.com/office/drawing/2014/main" id="{79C1F918-F25D-4609-92A9-3DEB0F4DE1D3}"/>
              </a:ext>
            </a:extLst>
          </p:cNvPr>
          <p:cNvSpPr/>
          <p:nvPr/>
        </p:nvSpPr>
        <p:spPr>
          <a:xfrm rot="10800000">
            <a:off x="4513830" y="2735972"/>
            <a:ext cx="136250" cy="1138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3" name="Oval 89">
            <a:extLst>
              <a:ext uri="{FF2B5EF4-FFF2-40B4-BE49-F238E27FC236}">
                <a16:creationId xmlns:a16="http://schemas.microsoft.com/office/drawing/2014/main" id="{D41A21A2-70D4-46A0-973D-F15E7F28A4C3}"/>
              </a:ext>
            </a:extLst>
          </p:cNvPr>
          <p:cNvSpPr/>
          <p:nvPr/>
        </p:nvSpPr>
        <p:spPr>
          <a:xfrm rot="10800000">
            <a:off x="4513830" y="2242217"/>
            <a:ext cx="136250" cy="1138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4" name="Oval 90">
            <a:extLst>
              <a:ext uri="{FF2B5EF4-FFF2-40B4-BE49-F238E27FC236}">
                <a16:creationId xmlns:a16="http://schemas.microsoft.com/office/drawing/2014/main" id="{E81D9B2C-BAC6-40A2-947A-74080215E7F2}"/>
              </a:ext>
            </a:extLst>
          </p:cNvPr>
          <p:cNvSpPr/>
          <p:nvPr/>
        </p:nvSpPr>
        <p:spPr>
          <a:xfrm rot="10800000">
            <a:off x="4513830" y="1763816"/>
            <a:ext cx="136250" cy="113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EA388BE6-4507-42FA-BDA5-BC9EB3F55E5D}"/>
              </a:ext>
            </a:extLst>
          </p:cNvPr>
          <p:cNvGrpSpPr/>
          <p:nvPr/>
        </p:nvGrpSpPr>
        <p:grpSpPr>
          <a:xfrm>
            <a:off x="6415856" y="1626939"/>
            <a:ext cx="1775432" cy="387614"/>
            <a:chOff x="5800164" y="1625600"/>
            <a:chExt cx="3088342" cy="806824"/>
          </a:xfrm>
        </p:grpSpPr>
        <p:sp>
          <p:nvSpPr>
            <p:cNvPr id="37" name="Rectangle: Rounded Corners 32">
              <a:extLst>
                <a:ext uri="{FF2B5EF4-FFF2-40B4-BE49-F238E27FC236}">
                  <a16:creationId xmlns:a16="http://schemas.microsoft.com/office/drawing/2014/main" id="{4D9FEBC3-2B79-4F0D-A240-4DA958DBD662}"/>
                </a:ext>
              </a:extLst>
            </p:cNvPr>
            <p:cNvSpPr/>
            <p:nvPr/>
          </p:nvSpPr>
          <p:spPr>
            <a:xfrm>
              <a:off x="5800164" y="1625600"/>
              <a:ext cx="3088342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8" name="Rectangle: Rounded Corners 33">
              <a:extLst>
                <a:ext uri="{FF2B5EF4-FFF2-40B4-BE49-F238E27FC236}">
                  <a16:creationId xmlns:a16="http://schemas.microsoft.com/office/drawing/2014/main" id="{28AEBF75-20AB-4EEA-85D1-13A089F8C315}"/>
                </a:ext>
              </a:extLst>
            </p:cNvPr>
            <p:cNvSpPr/>
            <p:nvPr/>
          </p:nvSpPr>
          <p:spPr>
            <a:xfrm>
              <a:off x="6007594" y="1780242"/>
              <a:ext cx="2693061" cy="49754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Holística</a:t>
              </a:r>
            </a:p>
          </p:txBody>
        </p:sp>
      </p:grpSp>
      <p:grpSp>
        <p:nvGrpSpPr>
          <p:cNvPr id="41" name="Group 38">
            <a:extLst>
              <a:ext uri="{FF2B5EF4-FFF2-40B4-BE49-F238E27FC236}">
                <a16:creationId xmlns:a16="http://schemas.microsoft.com/office/drawing/2014/main" id="{695969D2-64DC-45F1-A389-2B9DE7AA8149}"/>
              </a:ext>
            </a:extLst>
          </p:cNvPr>
          <p:cNvGrpSpPr/>
          <p:nvPr/>
        </p:nvGrpSpPr>
        <p:grpSpPr>
          <a:xfrm>
            <a:off x="6412883" y="2126623"/>
            <a:ext cx="1775432" cy="387614"/>
            <a:chOff x="5800164" y="1625600"/>
            <a:chExt cx="3088342" cy="806824"/>
          </a:xfrm>
        </p:grpSpPr>
        <p:sp>
          <p:nvSpPr>
            <p:cNvPr id="42" name="Rectangle: Rounded Corners 39">
              <a:extLst>
                <a:ext uri="{FF2B5EF4-FFF2-40B4-BE49-F238E27FC236}">
                  <a16:creationId xmlns:a16="http://schemas.microsoft.com/office/drawing/2014/main" id="{B3C35DC6-4A86-4E17-98E4-5913D45050EF}"/>
                </a:ext>
              </a:extLst>
            </p:cNvPr>
            <p:cNvSpPr/>
            <p:nvPr/>
          </p:nvSpPr>
          <p:spPr>
            <a:xfrm>
              <a:off x="5800164" y="1625600"/>
              <a:ext cx="3088342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3" name="Rectangle: Rounded Corners 40">
              <a:extLst>
                <a:ext uri="{FF2B5EF4-FFF2-40B4-BE49-F238E27FC236}">
                  <a16:creationId xmlns:a16="http://schemas.microsoft.com/office/drawing/2014/main" id="{C3524FB4-8FDD-401F-83AE-CA196768B3AC}"/>
                </a:ext>
              </a:extLst>
            </p:cNvPr>
            <p:cNvSpPr/>
            <p:nvPr/>
          </p:nvSpPr>
          <p:spPr>
            <a:xfrm>
              <a:off x="6007594" y="1780242"/>
              <a:ext cx="2693061" cy="49754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/>
                <a:t>Bio-regionalista</a:t>
              </a:r>
            </a:p>
          </p:txBody>
        </p:sp>
      </p:grpSp>
      <p:grpSp>
        <p:nvGrpSpPr>
          <p:cNvPr id="46" name="Group 73">
            <a:extLst>
              <a:ext uri="{FF2B5EF4-FFF2-40B4-BE49-F238E27FC236}">
                <a16:creationId xmlns:a16="http://schemas.microsoft.com/office/drawing/2014/main" id="{60522A4D-61E6-487E-A2D2-32DF4EB4EF0F}"/>
              </a:ext>
            </a:extLst>
          </p:cNvPr>
          <p:cNvGrpSpPr/>
          <p:nvPr/>
        </p:nvGrpSpPr>
        <p:grpSpPr>
          <a:xfrm>
            <a:off x="6412883" y="2610287"/>
            <a:ext cx="1775432" cy="387614"/>
            <a:chOff x="5800164" y="1625600"/>
            <a:chExt cx="3088342" cy="806824"/>
          </a:xfrm>
        </p:grpSpPr>
        <p:sp>
          <p:nvSpPr>
            <p:cNvPr id="47" name="Rectangle: Rounded Corners 74">
              <a:extLst>
                <a:ext uri="{FF2B5EF4-FFF2-40B4-BE49-F238E27FC236}">
                  <a16:creationId xmlns:a16="http://schemas.microsoft.com/office/drawing/2014/main" id="{3D53ACE6-6DBB-4AB7-AE1F-D54EDF5FF91F}"/>
                </a:ext>
              </a:extLst>
            </p:cNvPr>
            <p:cNvSpPr/>
            <p:nvPr/>
          </p:nvSpPr>
          <p:spPr>
            <a:xfrm>
              <a:off x="5800164" y="1625600"/>
              <a:ext cx="3088342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8" name="Rectangle: Rounded Corners 75">
              <a:extLst>
                <a:ext uri="{FF2B5EF4-FFF2-40B4-BE49-F238E27FC236}">
                  <a16:creationId xmlns:a16="http://schemas.microsoft.com/office/drawing/2014/main" id="{017E7872-6914-4162-8802-E9746C7C2C96}"/>
                </a:ext>
              </a:extLst>
            </p:cNvPr>
            <p:cNvSpPr/>
            <p:nvPr/>
          </p:nvSpPr>
          <p:spPr>
            <a:xfrm>
              <a:off x="6007594" y="1780242"/>
              <a:ext cx="2693061" cy="49754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Práxica</a:t>
              </a:r>
              <a:endPara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Group 78">
            <a:extLst>
              <a:ext uri="{FF2B5EF4-FFF2-40B4-BE49-F238E27FC236}">
                <a16:creationId xmlns:a16="http://schemas.microsoft.com/office/drawing/2014/main" id="{AB1FCE3E-45ED-4020-8535-9FA74FC3242A}"/>
              </a:ext>
            </a:extLst>
          </p:cNvPr>
          <p:cNvGrpSpPr/>
          <p:nvPr/>
        </p:nvGrpSpPr>
        <p:grpSpPr>
          <a:xfrm>
            <a:off x="6415856" y="3101088"/>
            <a:ext cx="1775432" cy="387614"/>
            <a:chOff x="5800164" y="1625600"/>
            <a:chExt cx="3088342" cy="806824"/>
          </a:xfrm>
        </p:grpSpPr>
        <p:sp>
          <p:nvSpPr>
            <p:cNvPr id="52" name="Rectangle: Rounded Corners 79">
              <a:extLst>
                <a:ext uri="{FF2B5EF4-FFF2-40B4-BE49-F238E27FC236}">
                  <a16:creationId xmlns:a16="http://schemas.microsoft.com/office/drawing/2014/main" id="{0C03789D-7DB4-4BCA-A9A1-E9CB6CCBAD0E}"/>
                </a:ext>
              </a:extLst>
            </p:cNvPr>
            <p:cNvSpPr/>
            <p:nvPr/>
          </p:nvSpPr>
          <p:spPr>
            <a:xfrm>
              <a:off x="5800164" y="1625600"/>
              <a:ext cx="3088342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3" name="Rectangle: Rounded Corners 80">
              <a:extLst>
                <a:ext uri="{FF2B5EF4-FFF2-40B4-BE49-F238E27FC236}">
                  <a16:creationId xmlns:a16="http://schemas.microsoft.com/office/drawing/2014/main" id="{FF502B2E-C235-4AA6-9E40-740B8B9AFD3B}"/>
                </a:ext>
              </a:extLst>
            </p:cNvPr>
            <p:cNvSpPr/>
            <p:nvPr/>
          </p:nvSpPr>
          <p:spPr>
            <a:xfrm>
              <a:off x="6007594" y="1780242"/>
              <a:ext cx="2693061" cy="49754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/>
                <a:t>Crítica</a:t>
              </a:r>
            </a:p>
          </p:txBody>
        </p:sp>
      </p:grpSp>
      <p:grpSp>
        <p:nvGrpSpPr>
          <p:cNvPr id="56" name="Group 94">
            <a:extLst>
              <a:ext uri="{FF2B5EF4-FFF2-40B4-BE49-F238E27FC236}">
                <a16:creationId xmlns:a16="http://schemas.microsoft.com/office/drawing/2014/main" id="{F402ECF0-189C-4AF4-AA98-795BAAEC903C}"/>
              </a:ext>
            </a:extLst>
          </p:cNvPr>
          <p:cNvGrpSpPr/>
          <p:nvPr/>
        </p:nvGrpSpPr>
        <p:grpSpPr>
          <a:xfrm flipH="1">
            <a:off x="2408051" y="1626939"/>
            <a:ext cx="1777922" cy="387614"/>
            <a:chOff x="5800164" y="1625600"/>
            <a:chExt cx="3088342" cy="806824"/>
          </a:xfrm>
        </p:grpSpPr>
        <p:sp>
          <p:nvSpPr>
            <p:cNvPr id="57" name="Rectangle: Rounded Corners 110">
              <a:extLst>
                <a:ext uri="{FF2B5EF4-FFF2-40B4-BE49-F238E27FC236}">
                  <a16:creationId xmlns:a16="http://schemas.microsoft.com/office/drawing/2014/main" id="{A65D6A8B-4EBB-465F-A9A9-F2A283ABB1A7}"/>
                </a:ext>
              </a:extLst>
            </p:cNvPr>
            <p:cNvSpPr/>
            <p:nvPr/>
          </p:nvSpPr>
          <p:spPr>
            <a:xfrm>
              <a:off x="5800164" y="1625600"/>
              <a:ext cx="3088342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8" name="Rectangle: Rounded Corners 111">
              <a:extLst>
                <a:ext uri="{FF2B5EF4-FFF2-40B4-BE49-F238E27FC236}">
                  <a16:creationId xmlns:a16="http://schemas.microsoft.com/office/drawing/2014/main" id="{FA225D37-9952-4F81-BA72-435E2843B672}"/>
                </a:ext>
              </a:extLst>
            </p:cNvPr>
            <p:cNvSpPr/>
            <p:nvPr/>
          </p:nvSpPr>
          <p:spPr>
            <a:xfrm>
              <a:off x="5923646" y="1780242"/>
              <a:ext cx="2750739" cy="49754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Naturalista</a:t>
              </a:r>
            </a:p>
          </p:txBody>
        </p:sp>
      </p:grpSp>
      <p:grpSp>
        <p:nvGrpSpPr>
          <p:cNvPr id="61" name="Group 95">
            <a:extLst>
              <a:ext uri="{FF2B5EF4-FFF2-40B4-BE49-F238E27FC236}">
                <a16:creationId xmlns:a16="http://schemas.microsoft.com/office/drawing/2014/main" id="{3E058D22-C1C1-4B4F-8127-1A77B4AC5E66}"/>
              </a:ext>
            </a:extLst>
          </p:cNvPr>
          <p:cNvGrpSpPr/>
          <p:nvPr/>
        </p:nvGrpSpPr>
        <p:grpSpPr>
          <a:xfrm flipH="1">
            <a:off x="2408051" y="2105341"/>
            <a:ext cx="1777922" cy="387614"/>
            <a:chOff x="5800164" y="1625600"/>
            <a:chExt cx="3088342" cy="806824"/>
          </a:xfrm>
        </p:grpSpPr>
        <p:sp>
          <p:nvSpPr>
            <p:cNvPr id="62" name="Rectangle: Rounded Corners 106">
              <a:extLst>
                <a:ext uri="{FF2B5EF4-FFF2-40B4-BE49-F238E27FC236}">
                  <a16:creationId xmlns:a16="http://schemas.microsoft.com/office/drawing/2014/main" id="{B3EE6DF9-7212-422E-8894-F1D058BA8AB3}"/>
                </a:ext>
              </a:extLst>
            </p:cNvPr>
            <p:cNvSpPr/>
            <p:nvPr/>
          </p:nvSpPr>
          <p:spPr>
            <a:xfrm>
              <a:off x="5800164" y="1625600"/>
              <a:ext cx="3088342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3" name="Rectangle: Rounded Corners 107">
              <a:extLst>
                <a:ext uri="{FF2B5EF4-FFF2-40B4-BE49-F238E27FC236}">
                  <a16:creationId xmlns:a16="http://schemas.microsoft.com/office/drawing/2014/main" id="{806385DC-1061-4F4E-9040-779752E76039}"/>
                </a:ext>
              </a:extLst>
            </p:cNvPr>
            <p:cNvSpPr/>
            <p:nvPr/>
          </p:nvSpPr>
          <p:spPr>
            <a:xfrm>
              <a:off x="5937026" y="1782921"/>
              <a:ext cx="2750739" cy="47693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/>
                <a:t>Conservacionista</a:t>
              </a:r>
            </a:p>
          </p:txBody>
        </p:sp>
      </p:grpSp>
      <p:grpSp>
        <p:nvGrpSpPr>
          <p:cNvPr id="66" name="Group 96">
            <a:extLst>
              <a:ext uri="{FF2B5EF4-FFF2-40B4-BE49-F238E27FC236}">
                <a16:creationId xmlns:a16="http://schemas.microsoft.com/office/drawing/2014/main" id="{88CFEEA1-BC6C-4B06-A0F6-33DF27F39B93}"/>
              </a:ext>
            </a:extLst>
          </p:cNvPr>
          <p:cNvGrpSpPr/>
          <p:nvPr/>
        </p:nvGrpSpPr>
        <p:grpSpPr>
          <a:xfrm flipH="1">
            <a:off x="2408051" y="2599095"/>
            <a:ext cx="1777922" cy="387614"/>
            <a:chOff x="5800164" y="1625600"/>
            <a:chExt cx="3088342" cy="806824"/>
          </a:xfrm>
        </p:grpSpPr>
        <p:sp>
          <p:nvSpPr>
            <p:cNvPr id="67" name="Rectangle: Rounded Corners 102">
              <a:extLst>
                <a:ext uri="{FF2B5EF4-FFF2-40B4-BE49-F238E27FC236}">
                  <a16:creationId xmlns:a16="http://schemas.microsoft.com/office/drawing/2014/main" id="{6AB28119-E86A-481A-B876-DED73A99A58D}"/>
                </a:ext>
              </a:extLst>
            </p:cNvPr>
            <p:cNvSpPr/>
            <p:nvPr/>
          </p:nvSpPr>
          <p:spPr>
            <a:xfrm>
              <a:off x="5800164" y="1625600"/>
              <a:ext cx="3088342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Rectangle: Rounded Corners 103">
              <a:extLst>
                <a:ext uri="{FF2B5EF4-FFF2-40B4-BE49-F238E27FC236}">
                  <a16:creationId xmlns:a16="http://schemas.microsoft.com/office/drawing/2014/main" id="{DE1B19AF-2504-4010-957E-92AB7808313B}"/>
                </a:ext>
              </a:extLst>
            </p:cNvPr>
            <p:cNvSpPr/>
            <p:nvPr/>
          </p:nvSpPr>
          <p:spPr>
            <a:xfrm>
              <a:off x="5937030" y="1780003"/>
              <a:ext cx="2750737" cy="49778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Resolutiva</a:t>
              </a:r>
            </a:p>
          </p:txBody>
        </p:sp>
      </p:grpSp>
      <p:grpSp>
        <p:nvGrpSpPr>
          <p:cNvPr id="71" name="Group 97">
            <a:extLst>
              <a:ext uri="{FF2B5EF4-FFF2-40B4-BE49-F238E27FC236}">
                <a16:creationId xmlns:a16="http://schemas.microsoft.com/office/drawing/2014/main" id="{C5A20357-A410-48C7-A53A-B2836E564214}"/>
              </a:ext>
            </a:extLst>
          </p:cNvPr>
          <p:cNvGrpSpPr/>
          <p:nvPr/>
        </p:nvGrpSpPr>
        <p:grpSpPr>
          <a:xfrm flipH="1">
            <a:off x="2408051" y="3095438"/>
            <a:ext cx="1777922" cy="387614"/>
            <a:chOff x="5800164" y="1625600"/>
            <a:chExt cx="3088342" cy="806824"/>
          </a:xfrm>
        </p:grpSpPr>
        <p:sp>
          <p:nvSpPr>
            <p:cNvPr id="72" name="Rectangle: Rounded Corners 98">
              <a:extLst>
                <a:ext uri="{FF2B5EF4-FFF2-40B4-BE49-F238E27FC236}">
                  <a16:creationId xmlns:a16="http://schemas.microsoft.com/office/drawing/2014/main" id="{45568504-65A3-4390-BAD2-E4B8316DF351}"/>
                </a:ext>
              </a:extLst>
            </p:cNvPr>
            <p:cNvSpPr/>
            <p:nvPr/>
          </p:nvSpPr>
          <p:spPr>
            <a:xfrm>
              <a:off x="5800164" y="1625600"/>
              <a:ext cx="3088342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EB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3" name="Rectangle: Rounded Corners 99">
              <a:extLst>
                <a:ext uri="{FF2B5EF4-FFF2-40B4-BE49-F238E27FC236}">
                  <a16:creationId xmlns:a16="http://schemas.microsoft.com/office/drawing/2014/main" id="{165331A7-C685-4088-AC0D-E758AF6B6C76}"/>
                </a:ext>
              </a:extLst>
            </p:cNvPr>
            <p:cNvSpPr/>
            <p:nvPr/>
          </p:nvSpPr>
          <p:spPr>
            <a:xfrm>
              <a:off x="5937031" y="1784039"/>
              <a:ext cx="2750739" cy="493743"/>
            </a:xfrm>
            <a:prstGeom prst="roundRect">
              <a:avLst>
                <a:gd name="adj" fmla="val 50000"/>
              </a:avLst>
            </a:prstGeom>
            <a:solidFill>
              <a:srgbClr val="EB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/>
                <a:t>Sistémica</a:t>
              </a:r>
            </a:p>
          </p:txBody>
        </p:sp>
      </p:grpSp>
      <p:sp>
        <p:nvSpPr>
          <p:cNvPr id="76" name="Oval 3">
            <a:extLst>
              <a:ext uri="{FF2B5EF4-FFF2-40B4-BE49-F238E27FC236}">
                <a16:creationId xmlns:a16="http://schemas.microsoft.com/office/drawing/2014/main" id="{09D6E23C-759C-42B1-9D37-AA372BE13BF7}"/>
              </a:ext>
            </a:extLst>
          </p:cNvPr>
          <p:cNvSpPr/>
          <p:nvPr/>
        </p:nvSpPr>
        <p:spPr>
          <a:xfrm>
            <a:off x="4845905" y="2932990"/>
            <a:ext cx="881596" cy="7367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77" name="Graphic 6" descr="Lightbulb">
            <a:extLst>
              <a:ext uri="{FF2B5EF4-FFF2-40B4-BE49-F238E27FC236}">
                <a16:creationId xmlns:a16="http://schemas.microsoft.com/office/drawing/2014/main" id="{9292AE27-E56B-4D84-B4D4-215828C60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9564" y="3069597"/>
            <a:ext cx="525672" cy="439296"/>
          </a:xfrm>
          <a:prstGeom prst="rect">
            <a:avLst/>
          </a:prstGeom>
        </p:spPr>
      </p:pic>
      <p:sp>
        <p:nvSpPr>
          <p:cNvPr id="80" name="Rectangle: Rounded Corners 106">
            <a:extLst>
              <a:ext uri="{FF2B5EF4-FFF2-40B4-BE49-F238E27FC236}">
                <a16:creationId xmlns:a16="http://schemas.microsoft.com/office/drawing/2014/main" id="{75F69D59-67AF-4DA4-8F3E-B5A75B1663D2}"/>
              </a:ext>
            </a:extLst>
          </p:cNvPr>
          <p:cNvSpPr/>
          <p:nvPr/>
        </p:nvSpPr>
        <p:spPr>
          <a:xfrm flipH="1">
            <a:off x="2426439" y="3606881"/>
            <a:ext cx="1777922" cy="387614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84" name="Group 96">
            <a:extLst>
              <a:ext uri="{FF2B5EF4-FFF2-40B4-BE49-F238E27FC236}">
                <a16:creationId xmlns:a16="http://schemas.microsoft.com/office/drawing/2014/main" id="{B65FBEFF-4835-4D8C-B0E7-B9DB752818A6}"/>
              </a:ext>
            </a:extLst>
          </p:cNvPr>
          <p:cNvGrpSpPr/>
          <p:nvPr/>
        </p:nvGrpSpPr>
        <p:grpSpPr>
          <a:xfrm flipH="1">
            <a:off x="2426439" y="4100635"/>
            <a:ext cx="1777922" cy="387614"/>
            <a:chOff x="5800164" y="1625600"/>
            <a:chExt cx="3088342" cy="806824"/>
          </a:xfrm>
        </p:grpSpPr>
        <p:sp>
          <p:nvSpPr>
            <p:cNvPr id="85" name="Rectangle: Rounded Corners 102">
              <a:extLst>
                <a:ext uri="{FF2B5EF4-FFF2-40B4-BE49-F238E27FC236}">
                  <a16:creationId xmlns:a16="http://schemas.microsoft.com/office/drawing/2014/main" id="{0E6529E4-ED18-4DDD-A378-41F148657612}"/>
                </a:ext>
              </a:extLst>
            </p:cNvPr>
            <p:cNvSpPr/>
            <p:nvPr/>
          </p:nvSpPr>
          <p:spPr>
            <a:xfrm>
              <a:off x="5800164" y="1625600"/>
              <a:ext cx="3088342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Rectangle: Rounded Corners 103">
              <a:extLst>
                <a:ext uri="{FF2B5EF4-FFF2-40B4-BE49-F238E27FC236}">
                  <a16:creationId xmlns:a16="http://schemas.microsoft.com/office/drawing/2014/main" id="{CF4D9382-CD3B-4CB1-AA15-35D262A8857A}"/>
                </a:ext>
              </a:extLst>
            </p:cNvPr>
            <p:cNvSpPr/>
            <p:nvPr/>
          </p:nvSpPr>
          <p:spPr>
            <a:xfrm>
              <a:off x="5968974" y="1780240"/>
              <a:ext cx="2737355" cy="49754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/>
                <a:t>Humanista</a:t>
              </a:r>
            </a:p>
          </p:txBody>
        </p:sp>
      </p:grpSp>
      <p:grpSp>
        <p:nvGrpSpPr>
          <p:cNvPr id="89" name="Group 97">
            <a:extLst>
              <a:ext uri="{FF2B5EF4-FFF2-40B4-BE49-F238E27FC236}">
                <a16:creationId xmlns:a16="http://schemas.microsoft.com/office/drawing/2014/main" id="{3B3CD321-BF69-4FBC-8A5C-5FFE8EA82EC2}"/>
              </a:ext>
            </a:extLst>
          </p:cNvPr>
          <p:cNvGrpSpPr/>
          <p:nvPr/>
        </p:nvGrpSpPr>
        <p:grpSpPr>
          <a:xfrm flipH="1">
            <a:off x="2426439" y="4596978"/>
            <a:ext cx="1777922" cy="387614"/>
            <a:chOff x="5800164" y="1625600"/>
            <a:chExt cx="3088342" cy="806824"/>
          </a:xfrm>
        </p:grpSpPr>
        <p:sp>
          <p:nvSpPr>
            <p:cNvPr id="90" name="Rectangle: Rounded Corners 98">
              <a:extLst>
                <a:ext uri="{FF2B5EF4-FFF2-40B4-BE49-F238E27FC236}">
                  <a16:creationId xmlns:a16="http://schemas.microsoft.com/office/drawing/2014/main" id="{022B8884-6EE8-4165-8D9D-00945F15D01B}"/>
                </a:ext>
              </a:extLst>
            </p:cNvPr>
            <p:cNvSpPr/>
            <p:nvPr/>
          </p:nvSpPr>
          <p:spPr>
            <a:xfrm>
              <a:off x="5800164" y="1625600"/>
              <a:ext cx="3088342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EB1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1" name="Rectangle: Rounded Corners 99">
              <a:extLst>
                <a:ext uri="{FF2B5EF4-FFF2-40B4-BE49-F238E27FC236}">
                  <a16:creationId xmlns:a16="http://schemas.microsoft.com/office/drawing/2014/main" id="{C4E71706-775E-4CB9-86FD-F6CDCFC6DEC9}"/>
                </a:ext>
              </a:extLst>
            </p:cNvPr>
            <p:cNvSpPr/>
            <p:nvPr/>
          </p:nvSpPr>
          <p:spPr>
            <a:xfrm>
              <a:off x="5968976" y="1780240"/>
              <a:ext cx="2737357" cy="497542"/>
            </a:xfrm>
            <a:prstGeom prst="roundRect">
              <a:avLst>
                <a:gd name="adj" fmla="val 50000"/>
              </a:avLst>
            </a:prstGeom>
            <a:solidFill>
              <a:srgbClr val="EB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Moral/</a:t>
              </a:r>
              <a:r>
                <a:rPr lang="es-CO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ética</a:t>
              </a:r>
            </a:p>
          </p:txBody>
        </p:sp>
      </p:grpSp>
      <p:grpSp>
        <p:nvGrpSpPr>
          <p:cNvPr id="94" name="Group 2">
            <a:extLst>
              <a:ext uri="{FF2B5EF4-FFF2-40B4-BE49-F238E27FC236}">
                <a16:creationId xmlns:a16="http://schemas.microsoft.com/office/drawing/2014/main" id="{2A9F62E4-DADB-40D1-9FDF-D6AC89686C2E}"/>
              </a:ext>
            </a:extLst>
          </p:cNvPr>
          <p:cNvGrpSpPr/>
          <p:nvPr/>
        </p:nvGrpSpPr>
        <p:grpSpPr>
          <a:xfrm>
            <a:off x="6412883" y="3595433"/>
            <a:ext cx="1775432" cy="387614"/>
            <a:chOff x="5800164" y="1625600"/>
            <a:chExt cx="3088342" cy="806824"/>
          </a:xfrm>
        </p:grpSpPr>
        <p:sp>
          <p:nvSpPr>
            <p:cNvPr id="95" name="Rectangle: Rounded Corners 32">
              <a:extLst>
                <a:ext uri="{FF2B5EF4-FFF2-40B4-BE49-F238E27FC236}">
                  <a16:creationId xmlns:a16="http://schemas.microsoft.com/office/drawing/2014/main" id="{95FDC4A5-EFD9-46B4-8C10-19261AB094EF}"/>
                </a:ext>
              </a:extLst>
            </p:cNvPr>
            <p:cNvSpPr/>
            <p:nvPr/>
          </p:nvSpPr>
          <p:spPr>
            <a:xfrm>
              <a:off x="5800164" y="1625600"/>
              <a:ext cx="3088342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6" name="Rectangle: Rounded Corners 33">
              <a:extLst>
                <a:ext uri="{FF2B5EF4-FFF2-40B4-BE49-F238E27FC236}">
                  <a16:creationId xmlns:a16="http://schemas.microsoft.com/office/drawing/2014/main" id="{868A74A5-7736-4D44-B025-4AF0357A7B33}"/>
                </a:ext>
              </a:extLst>
            </p:cNvPr>
            <p:cNvSpPr/>
            <p:nvPr/>
          </p:nvSpPr>
          <p:spPr>
            <a:xfrm>
              <a:off x="6012766" y="1780242"/>
              <a:ext cx="2687889" cy="49754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Etnográfica</a:t>
              </a:r>
            </a:p>
          </p:txBody>
        </p:sp>
      </p:grpSp>
      <p:grpSp>
        <p:nvGrpSpPr>
          <p:cNvPr id="99" name="Group 38">
            <a:extLst>
              <a:ext uri="{FF2B5EF4-FFF2-40B4-BE49-F238E27FC236}">
                <a16:creationId xmlns:a16="http://schemas.microsoft.com/office/drawing/2014/main" id="{F053BB57-A95E-4FED-960D-4638CCAC00C9}"/>
              </a:ext>
            </a:extLst>
          </p:cNvPr>
          <p:cNvGrpSpPr/>
          <p:nvPr/>
        </p:nvGrpSpPr>
        <p:grpSpPr>
          <a:xfrm>
            <a:off x="6402251" y="4100635"/>
            <a:ext cx="1775432" cy="387614"/>
            <a:chOff x="5800164" y="1625600"/>
            <a:chExt cx="3088342" cy="806824"/>
          </a:xfrm>
        </p:grpSpPr>
        <p:sp>
          <p:nvSpPr>
            <p:cNvPr id="100" name="Rectangle: Rounded Corners 39">
              <a:extLst>
                <a:ext uri="{FF2B5EF4-FFF2-40B4-BE49-F238E27FC236}">
                  <a16:creationId xmlns:a16="http://schemas.microsoft.com/office/drawing/2014/main" id="{C60DAF0C-8866-4D8B-BF21-45B3B085F524}"/>
                </a:ext>
              </a:extLst>
            </p:cNvPr>
            <p:cNvSpPr/>
            <p:nvPr/>
          </p:nvSpPr>
          <p:spPr>
            <a:xfrm>
              <a:off x="5800164" y="1625600"/>
              <a:ext cx="3088342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1" name="Rectangle: Rounded Corners 40">
              <a:extLst>
                <a:ext uri="{FF2B5EF4-FFF2-40B4-BE49-F238E27FC236}">
                  <a16:creationId xmlns:a16="http://schemas.microsoft.com/office/drawing/2014/main" id="{E0C172DA-3B1B-4C8B-9BC7-95C2393B0F05}"/>
                </a:ext>
              </a:extLst>
            </p:cNvPr>
            <p:cNvSpPr/>
            <p:nvPr/>
          </p:nvSpPr>
          <p:spPr>
            <a:xfrm>
              <a:off x="6031260" y="1780242"/>
              <a:ext cx="2669395" cy="49754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/>
                <a:t>Eco-educación</a:t>
              </a:r>
            </a:p>
          </p:txBody>
        </p:sp>
      </p:grpSp>
      <p:grpSp>
        <p:nvGrpSpPr>
          <p:cNvPr id="104" name="Group 73">
            <a:extLst>
              <a:ext uri="{FF2B5EF4-FFF2-40B4-BE49-F238E27FC236}">
                <a16:creationId xmlns:a16="http://schemas.microsoft.com/office/drawing/2014/main" id="{7AD91615-0C2B-4597-A701-40F6D1FDB3D8}"/>
              </a:ext>
            </a:extLst>
          </p:cNvPr>
          <p:cNvGrpSpPr/>
          <p:nvPr/>
        </p:nvGrpSpPr>
        <p:grpSpPr>
          <a:xfrm>
            <a:off x="6402251" y="4605837"/>
            <a:ext cx="1775432" cy="387614"/>
            <a:chOff x="5800164" y="1625600"/>
            <a:chExt cx="3088342" cy="806824"/>
          </a:xfrm>
        </p:grpSpPr>
        <p:sp>
          <p:nvSpPr>
            <p:cNvPr id="105" name="Rectangle: Rounded Corners 74">
              <a:extLst>
                <a:ext uri="{FF2B5EF4-FFF2-40B4-BE49-F238E27FC236}">
                  <a16:creationId xmlns:a16="http://schemas.microsoft.com/office/drawing/2014/main" id="{85AA14F9-FAF3-4670-AB27-ABC20295BB30}"/>
                </a:ext>
              </a:extLst>
            </p:cNvPr>
            <p:cNvSpPr/>
            <p:nvPr/>
          </p:nvSpPr>
          <p:spPr>
            <a:xfrm>
              <a:off x="5800164" y="1625600"/>
              <a:ext cx="3088342" cy="806824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6" name="Rectangle: Rounded Corners 75">
              <a:extLst>
                <a:ext uri="{FF2B5EF4-FFF2-40B4-BE49-F238E27FC236}">
                  <a16:creationId xmlns:a16="http://schemas.microsoft.com/office/drawing/2014/main" id="{2BE8A0C4-0BB0-417D-A651-CD958965CA93}"/>
                </a:ext>
              </a:extLst>
            </p:cNvPr>
            <p:cNvSpPr/>
            <p:nvPr/>
          </p:nvSpPr>
          <p:spPr>
            <a:xfrm>
              <a:off x="6031260" y="1780242"/>
              <a:ext cx="2669395" cy="49754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Sostenibilidad</a:t>
              </a:r>
            </a:p>
          </p:txBody>
        </p:sp>
      </p:grpSp>
      <p:sp>
        <p:nvSpPr>
          <p:cNvPr id="114" name="Rectangle: Rounded Corners 107">
            <a:extLst>
              <a:ext uri="{FF2B5EF4-FFF2-40B4-BE49-F238E27FC236}">
                <a16:creationId xmlns:a16="http://schemas.microsoft.com/office/drawing/2014/main" id="{728B25A3-55F5-4BB7-8F31-23561D4328E5}"/>
              </a:ext>
            </a:extLst>
          </p:cNvPr>
          <p:cNvSpPr/>
          <p:nvPr/>
        </p:nvSpPr>
        <p:spPr>
          <a:xfrm flipH="1">
            <a:off x="2523612" y="3693265"/>
            <a:ext cx="1583568" cy="22912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Científica</a:t>
            </a:r>
          </a:p>
        </p:txBody>
      </p:sp>
      <p:sp>
        <p:nvSpPr>
          <p:cNvPr id="116" name="Oval 87">
            <a:extLst>
              <a:ext uri="{FF2B5EF4-FFF2-40B4-BE49-F238E27FC236}">
                <a16:creationId xmlns:a16="http://schemas.microsoft.com/office/drawing/2014/main" id="{8C958347-74CE-4D2D-A387-EA5234FAFA58}"/>
              </a:ext>
            </a:extLst>
          </p:cNvPr>
          <p:cNvSpPr/>
          <p:nvPr/>
        </p:nvSpPr>
        <p:spPr>
          <a:xfrm rot="10800000">
            <a:off x="4513830" y="4808832"/>
            <a:ext cx="136250" cy="113862"/>
          </a:xfrm>
          <a:prstGeom prst="ellipse">
            <a:avLst/>
          </a:prstGeom>
          <a:solidFill>
            <a:srgbClr val="EB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7" name="Oval 88">
            <a:extLst>
              <a:ext uri="{FF2B5EF4-FFF2-40B4-BE49-F238E27FC236}">
                <a16:creationId xmlns:a16="http://schemas.microsoft.com/office/drawing/2014/main" id="{33FE0E36-C097-4054-90BA-839ED01590DD}"/>
              </a:ext>
            </a:extLst>
          </p:cNvPr>
          <p:cNvSpPr/>
          <p:nvPr/>
        </p:nvSpPr>
        <p:spPr>
          <a:xfrm rot="10800000">
            <a:off x="4513830" y="4269743"/>
            <a:ext cx="136250" cy="1138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8" name="Oval 89">
            <a:extLst>
              <a:ext uri="{FF2B5EF4-FFF2-40B4-BE49-F238E27FC236}">
                <a16:creationId xmlns:a16="http://schemas.microsoft.com/office/drawing/2014/main" id="{3AC6578F-FBE2-41EA-880B-EC273DD0B51F}"/>
              </a:ext>
            </a:extLst>
          </p:cNvPr>
          <p:cNvSpPr/>
          <p:nvPr/>
        </p:nvSpPr>
        <p:spPr>
          <a:xfrm rot="10800000">
            <a:off x="4513830" y="3775988"/>
            <a:ext cx="136250" cy="1138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125" name="Straight Connector 7">
            <a:extLst>
              <a:ext uri="{FF2B5EF4-FFF2-40B4-BE49-F238E27FC236}">
                <a16:creationId xmlns:a16="http://schemas.microsoft.com/office/drawing/2014/main" id="{96DD361B-2D02-4C8B-81B4-0C9A79272E2A}"/>
              </a:ext>
            </a:extLst>
          </p:cNvPr>
          <p:cNvCxnSpPr>
            <a:cxnSpLocks/>
            <a:stCxn id="28" idx="4"/>
          </p:cNvCxnSpPr>
          <p:nvPr/>
        </p:nvCxnSpPr>
        <p:spPr>
          <a:xfrm flipH="1">
            <a:off x="5942899" y="3390473"/>
            <a:ext cx="22221" cy="14477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Oval 5">
            <a:extLst>
              <a:ext uri="{FF2B5EF4-FFF2-40B4-BE49-F238E27FC236}">
                <a16:creationId xmlns:a16="http://schemas.microsoft.com/office/drawing/2014/main" id="{F539B2B1-3553-47B2-9036-A10F645AD955}"/>
              </a:ext>
            </a:extLst>
          </p:cNvPr>
          <p:cNvSpPr/>
          <p:nvPr/>
        </p:nvSpPr>
        <p:spPr>
          <a:xfrm>
            <a:off x="5877796" y="3794893"/>
            <a:ext cx="136250" cy="113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7" name="Oval 83">
            <a:extLst>
              <a:ext uri="{FF2B5EF4-FFF2-40B4-BE49-F238E27FC236}">
                <a16:creationId xmlns:a16="http://schemas.microsoft.com/office/drawing/2014/main" id="{0B081AF0-0E35-4BCA-B5D0-A0592CD4013D}"/>
              </a:ext>
            </a:extLst>
          </p:cNvPr>
          <p:cNvSpPr/>
          <p:nvPr/>
        </p:nvSpPr>
        <p:spPr>
          <a:xfrm>
            <a:off x="5859757" y="4268840"/>
            <a:ext cx="136250" cy="1138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8" name="Oval 84">
            <a:extLst>
              <a:ext uri="{FF2B5EF4-FFF2-40B4-BE49-F238E27FC236}">
                <a16:creationId xmlns:a16="http://schemas.microsoft.com/office/drawing/2014/main" id="{5DB8B6F3-03D7-46A8-B2B8-692546F2AC4B}"/>
              </a:ext>
            </a:extLst>
          </p:cNvPr>
          <p:cNvSpPr/>
          <p:nvPr/>
        </p:nvSpPr>
        <p:spPr>
          <a:xfrm>
            <a:off x="5877796" y="4808832"/>
            <a:ext cx="136250" cy="1138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129" name="Straight Connector 9">
            <a:extLst>
              <a:ext uri="{FF2B5EF4-FFF2-40B4-BE49-F238E27FC236}">
                <a16:creationId xmlns:a16="http://schemas.microsoft.com/office/drawing/2014/main" id="{5F6C1AC6-3ED4-4A7D-A39A-45B86D594454}"/>
              </a:ext>
            </a:extLst>
          </p:cNvPr>
          <p:cNvCxnSpPr>
            <a:cxnSpLocks/>
          </p:cNvCxnSpPr>
          <p:nvPr/>
        </p:nvCxnSpPr>
        <p:spPr>
          <a:xfrm>
            <a:off x="5628060" y="5356478"/>
            <a:ext cx="26235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85">
            <a:extLst>
              <a:ext uri="{FF2B5EF4-FFF2-40B4-BE49-F238E27FC236}">
                <a16:creationId xmlns:a16="http://schemas.microsoft.com/office/drawing/2014/main" id="{8F748E6A-4802-4C2D-8366-EEE0B922671F}"/>
              </a:ext>
            </a:extLst>
          </p:cNvPr>
          <p:cNvSpPr/>
          <p:nvPr/>
        </p:nvSpPr>
        <p:spPr>
          <a:xfrm>
            <a:off x="5896995" y="3276611"/>
            <a:ext cx="136250" cy="1138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34" name="Content Placeholder 1">
            <a:extLst>
              <a:ext uri="{FF2B5EF4-FFF2-40B4-BE49-F238E27FC236}">
                <a16:creationId xmlns:a16="http://schemas.microsoft.com/office/drawing/2014/main" id="{9D24D60B-2081-45C7-9243-4033B611A14D}"/>
              </a:ext>
            </a:extLst>
          </p:cNvPr>
          <p:cNvSpPr txBox="1">
            <a:spLocks/>
          </p:cNvSpPr>
          <p:nvPr/>
        </p:nvSpPr>
        <p:spPr>
          <a:xfrm rot="16200000">
            <a:off x="308571" y="2744026"/>
            <a:ext cx="3164482" cy="109678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800" b="1" dirty="0"/>
              <a:t>Larga tradición </a:t>
            </a:r>
            <a:endParaRPr lang="en-US" sz="1800" b="1" dirty="0"/>
          </a:p>
        </p:txBody>
      </p:sp>
      <p:sp>
        <p:nvSpPr>
          <p:cNvPr id="135" name="Content Placeholder 1">
            <a:extLst>
              <a:ext uri="{FF2B5EF4-FFF2-40B4-BE49-F238E27FC236}">
                <a16:creationId xmlns:a16="http://schemas.microsoft.com/office/drawing/2014/main" id="{56C7A219-1A3E-4972-887F-793B34255945}"/>
              </a:ext>
            </a:extLst>
          </p:cNvPr>
          <p:cNvSpPr txBox="1">
            <a:spLocks/>
          </p:cNvSpPr>
          <p:nvPr/>
        </p:nvSpPr>
        <p:spPr>
          <a:xfrm rot="5400000">
            <a:off x="7121884" y="2631289"/>
            <a:ext cx="3164482" cy="109678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800" b="1" dirty="0"/>
              <a:t>Actuales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2664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7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229186-82CD-4821-AF47-254309001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43398A7-3642-4950-8D5F-5528A167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692" y="332815"/>
            <a:ext cx="4018756" cy="22389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O" b="1" dirty="0">
                <a:solidFill>
                  <a:schemeClr val="bg1"/>
                </a:solidFill>
                <a:latin typeface="+mn-lt"/>
              </a:rPr>
              <a:t>Red de Promotores Ambientales CAR </a:t>
            </a:r>
            <a:br>
              <a:rPr lang="es-CO" b="1" dirty="0">
                <a:solidFill>
                  <a:schemeClr val="bg1"/>
                </a:solidFill>
                <a:latin typeface="+mn-lt"/>
              </a:rPr>
            </a:br>
            <a:br>
              <a:rPr lang="es-CO" b="1" dirty="0">
                <a:solidFill>
                  <a:schemeClr val="bg1"/>
                </a:solidFill>
                <a:latin typeface="+mn-lt"/>
              </a:rPr>
            </a:br>
            <a:r>
              <a:rPr lang="es-CO" b="1" dirty="0">
                <a:solidFill>
                  <a:schemeClr val="bg1"/>
                </a:solidFill>
                <a:latin typeface="+mn-lt"/>
              </a:rPr>
              <a:t>Curso virtual </a:t>
            </a:r>
            <a:br>
              <a:rPr lang="es-CO" b="1" dirty="0">
                <a:solidFill>
                  <a:schemeClr val="bg1"/>
                </a:solidFill>
                <a:latin typeface="+mn-lt"/>
              </a:rPr>
            </a:br>
            <a:r>
              <a:rPr lang="es-CO" dirty="0">
                <a:solidFill>
                  <a:schemeClr val="bg1"/>
                </a:solidFill>
                <a:latin typeface="+mn-lt"/>
              </a:rPr>
              <a:t>Didáctica de la </a:t>
            </a:r>
            <a:br>
              <a:rPr lang="es-CO" dirty="0">
                <a:solidFill>
                  <a:schemeClr val="bg1"/>
                </a:solidFill>
                <a:latin typeface="+mn-lt"/>
              </a:rPr>
            </a:br>
            <a:r>
              <a:rPr lang="es-CO" dirty="0">
                <a:solidFill>
                  <a:schemeClr val="bg1"/>
                </a:solidFill>
                <a:latin typeface="+mn-lt"/>
              </a:rPr>
              <a:t>Educación </a:t>
            </a:r>
            <a:br>
              <a:rPr lang="es-CO" dirty="0">
                <a:solidFill>
                  <a:schemeClr val="bg1"/>
                </a:solidFill>
                <a:latin typeface="+mn-lt"/>
              </a:rPr>
            </a:br>
            <a:r>
              <a:rPr lang="es-CO" dirty="0">
                <a:solidFill>
                  <a:schemeClr val="bg1"/>
                </a:solidFill>
                <a:latin typeface="+mn-lt"/>
              </a:rPr>
              <a:t>Ambiental</a:t>
            </a:r>
            <a:br>
              <a:rPr lang="es-CO" dirty="0">
                <a:solidFill>
                  <a:schemeClr val="bg1"/>
                </a:solidFill>
                <a:latin typeface="+mn-lt"/>
              </a:rPr>
            </a:br>
            <a:r>
              <a:rPr lang="es-CO" dirty="0">
                <a:solidFill>
                  <a:schemeClr val="bg1"/>
                </a:solidFill>
                <a:latin typeface="+mn-lt"/>
              </a:rPr>
              <a:t>Módulo 1 Cap. 1</a:t>
            </a:r>
            <a:br>
              <a:rPr lang="es-CO" dirty="0">
                <a:solidFill>
                  <a:schemeClr val="bg1"/>
                </a:solidFill>
                <a:latin typeface="+mn-lt"/>
              </a:rPr>
            </a:br>
            <a:br>
              <a:rPr lang="es-CO" dirty="0">
                <a:solidFill>
                  <a:schemeClr val="bg1"/>
                </a:solidFill>
                <a:latin typeface="+mn-lt"/>
              </a:rPr>
            </a:br>
            <a:r>
              <a:rPr lang="es-CO" sz="2000" dirty="0">
                <a:solidFill>
                  <a:schemeClr val="bg1"/>
                </a:solidFill>
                <a:latin typeface="+mn-lt"/>
              </a:rPr>
              <a:t>noviembre de 2020</a:t>
            </a:r>
            <a:endParaRPr lang="es-CO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07664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58578" y="2918510"/>
            <a:ext cx="42854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GENERALIDADES DE LA EDUCACIÓN AMBIENTAL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136F81-128B-4BC1-9020-C02A3E088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63638"/>
            <a:ext cx="2140747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dirty="0"/>
              <a:t>         ¿QUÉ ES EDUCACIÓN?</a:t>
            </a:r>
          </a:p>
        </p:txBody>
      </p:sp>
      <p:grpSp>
        <p:nvGrpSpPr>
          <p:cNvPr id="9" name="Group 32">
            <a:extLst>
              <a:ext uri="{FF2B5EF4-FFF2-40B4-BE49-F238E27FC236}">
                <a16:creationId xmlns:a16="http://schemas.microsoft.com/office/drawing/2014/main" id="{0A29E925-B21A-4F35-94DF-B605A99B446C}"/>
              </a:ext>
            </a:extLst>
          </p:cNvPr>
          <p:cNvGrpSpPr/>
          <p:nvPr/>
        </p:nvGrpSpPr>
        <p:grpSpPr>
          <a:xfrm>
            <a:off x="3051516" y="1353750"/>
            <a:ext cx="2953101" cy="3133670"/>
            <a:chOff x="3523589" y="669137"/>
            <a:chExt cx="5311817" cy="5438935"/>
          </a:xfrm>
        </p:grpSpPr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52FC49F6-691E-4050-95F8-19A4BCB7E27C}"/>
                </a:ext>
              </a:extLst>
            </p:cNvPr>
            <p:cNvSpPr/>
            <p:nvPr/>
          </p:nvSpPr>
          <p:spPr>
            <a:xfrm>
              <a:off x="3523589" y="1963137"/>
              <a:ext cx="3547126" cy="414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6" h="20991" extrusionOk="0">
                  <a:moveTo>
                    <a:pt x="20133" y="3428"/>
                  </a:moveTo>
                  <a:cubicBezTo>
                    <a:pt x="17251" y="547"/>
                    <a:pt x="12865" y="-560"/>
                    <a:pt x="8841" y="267"/>
                  </a:cubicBezTo>
                  <a:cubicBezTo>
                    <a:pt x="7190" y="607"/>
                    <a:pt x="5602" y="1271"/>
                    <a:pt x="4203" y="2271"/>
                  </a:cubicBezTo>
                  <a:cubicBezTo>
                    <a:pt x="-216" y="5433"/>
                    <a:pt x="-1234" y="10871"/>
                    <a:pt x="1549" y="15046"/>
                  </a:cubicBezTo>
                  <a:cubicBezTo>
                    <a:pt x="1879" y="15493"/>
                    <a:pt x="2241" y="15929"/>
                    <a:pt x="2637" y="16351"/>
                  </a:cubicBezTo>
                  <a:cubicBezTo>
                    <a:pt x="3033" y="16772"/>
                    <a:pt x="3451" y="17167"/>
                    <a:pt x="3888" y="17537"/>
                  </a:cubicBezTo>
                  <a:cubicBezTo>
                    <a:pt x="5871" y="19215"/>
                    <a:pt x="8255" y="20369"/>
                    <a:pt x="10790" y="20976"/>
                  </a:cubicBezTo>
                  <a:cubicBezTo>
                    <a:pt x="11058" y="21040"/>
                    <a:pt x="11334" y="20898"/>
                    <a:pt x="11399" y="20662"/>
                  </a:cubicBezTo>
                  <a:lnTo>
                    <a:pt x="11572" y="20040"/>
                  </a:lnTo>
                  <a:lnTo>
                    <a:pt x="12396" y="17068"/>
                  </a:lnTo>
                  <a:cubicBezTo>
                    <a:pt x="8183" y="14338"/>
                    <a:pt x="6535" y="9340"/>
                    <a:pt x="8746" y="4976"/>
                  </a:cubicBezTo>
                  <a:cubicBezTo>
                    <a:pt x="7946" y="6555"/>
                    <a:pt x="7993" y="8272"/>
                    <a:pt x="8711" y="9744"/>
                  </a:cubicBezTo>
                  <a:cubicBezTo>
                    <a:pt x="7611" y="7400"/>
                    <a:pt x="8312" y="4602"/>
                    <a:pt x="10617" y="2897"/>
                  </a:cubicBezTo>
                  <a:cubicBezTo>
                    <a:pt x="13550" y="729"/>
                    <a:pt x="17938" y="1084"/>
                    <a:pt x="20366" y="3667"/>
                  </a:cubicBezTo>
                  <a:cubicBezTo>
                    <a:pt x="20289" y="3586"/>
                    <a:pt x="20212" y="3506"/>
                    <a:pt x="20133" y="3428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A1FFC5D7-A43D-4980-B20B-10C4011F4B42}"/>
                </a:ext>
              </a:extLst>
            </p:cNvPr>
            <p:cNvSpPr/>
            <p:nvPr/>
          </p:nvSpPr>
          <p:spPr>
            <a:xfrm>
              <a:off x="4855816" y="2796600"/>
              <a:ext cx="3979590" cy="291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2" h="19974" extrusionOk="0">
                  <a:moveTo>
                    <a:pt x="20074" y="466"/>
                  </a:moveTo>
                  <a:cubicBezTo>
                    <a:pt x="20026" y="145"/>
                    <a:pt x="19790" y="-60"/>
                    <a:pt x="19554" y="16"/>
                  </a:cubicBezTo>
                  <a:lnTo>
                    <a:pt x="18931" y="213"/>
                  </a:lnTo>
                  <a:lnTo>
                    <a:pt x="16230" y="1071"/>
                  </a:lnTo>
                  <a:cubicBezTo>
                    <a:pt x="15433" y="7479"/>
                    <a:pt x="11313" y="12361"/>
                    <a:pt x="6349" y="12361"/>
                  </a:cubicBezTo>
                  <a:cubicBezTo>
                    <a:pt x="9690" y="12361"/>
                    <a:pt x="12392" y="8661"/>
                    <a:pt x="12337" y="4126"/>
                  </a:cubicBezTo>
                  <a:cubicBezTo>
                    <a:pt x="12330" y="3519"/>
                    <a:pt x="12271" y="2928"/>
                    <a:pt x="12169" y="2360"/>
                  </a:cubicBezTo>
                  <a:lnTo>
                    <a:pt x="12166" y="2362"/>
                  </a:lnTo>
                  <a:cubicBezTo>
                    <a:pt x="12471" y="4117"/>
                    <a:pt x="12349" y="6025"/>
                    <a:pt x="11711" y="7786"/>
                  </a:cubicBezTo>
                  <a:cubicBezTo>
                    <a:pt x="10321" y="11622"/>
                    <a:pt x="6915" y="13339"/>
                    <a:pt x="4006" y="11677"/>
                  </a:cubicBezTo>
                  <a:cubicBezTo>
                    <a:pt x="2513" y="10823"/>
                    <a:pt x="1414" y="9251"/>
                    <a:pt x="827" y="7389"/>
                  </a:cubicBezTo>
                  <a:cubicBezTo>
                    <a:pt x="200" y="5398"/>
                    <a:pt x="160" y="3075"/>
                    <a:pt x="858" y="940"/>
                  </a:cubicBezTo>
                  <a:cubicBezTo>
                    <a:pt x="-1071" y="6842"/>
                    <a:pt x="366" y="13604"/>
                    <a:pt x="4042" y="17295"/>
                  </a:cubicBezTo>
                  <a:cubicBezTo>
                    <a:pt x="4630" y="17885"/>
                    <a:pt x="5275" y="18398"/>
                    <a:pt x="5972" y="18815"/>
                  </a:cubicBezTo>
                  <a:cubicBezTo>
                    <a:pt x="10532" y="21540"/>
                    <a:pt x="15787" y="19296"/>
                    <a:pt x="18419" y="13818"/>
                  </a:cubicBezTo>
                  <a:cubicBezTo>
                    <a:pt x="18687" y="13197"/>
                    <a:pt x="18934" y="12550"/>
                    <a:pt x="19154" y="11876"/>
                  </a:cubicBezTo>
                  <a:cubicBezTo>
                    <a:pt x="19374" y="11203"/>
                    <a:pt x="19562" y="10520"/>
                    <a:pt x="19720" y="9833"/>
                  </a:cubicBezTo>
                  <a:cubicBezTo>
                    <a:pt x="20437" y="6719"/>
                    <a:pt x="20529" y="3505"/>
                    <a:pt x="20074" y="46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BC59E7E0-A825-43B0-97BA-BB242146B354}"/>
                </a:ext>
              </a:extLst>
            </p:cNvPr>
            <p:cNvSpPr/>
            <p:nvPr/>
          </p:nvSpPr>
          <p:spPr>
            <a:xfrm>
              <a:off x="4458991" y="669137"/>
              <a:ext cx="3611612" cy="395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extrusionOk="0">
                  <a:moveTo>
                    <a:pt x="11630" y="100"/>
                  </a:moveTo>
                  <a:cubicBezTo>
                    <a:pt x="11008" y="35"/>
                    <a:pt x="10375" y="0"/>
                    <a:pt x="9734" y="0"/>
                  </a:cubicBezTo>
                  <a:cubicBezTo>
                    <a:pt x="9093" y="0"/>
                    <a:pt x="8461" y="35"/>
                    <a:pt x="7838" y="100"/>
                  </a:cubicBezTo>
                  <a:cubicBezTo>
                    <a:pt x="5020" y="396"/>
                    <a:pt x="2417" y="1343"/>
                    <a:pt x="214" y="2773"/>
                  </a:cubicBezTo>
                  <a:cubicBezTo>
                    <a:pt x="-19" y="2924"/>
                    <a:pt x="-70" y="3223"/>
                    <a:pt x="103" y="3432"/>
                  </a:cubicBezTo>
                  <a:lnTo>
                    <a:pt x="556" y="3984"/>
                  </a:lnTo>
                  <a:lnTo>
                    <a:pt x="3366" y="7397"/>
                  </a:lnTo>
                  <a:cubicBezTo>
                    <a:pt x="7499" y="6504"/>
                    <a:pt x="12004" y="7699"/>
                    <a:pt x="14964" y="10810"/>
                  </a:cubicBezTo>
                  <a:cubicBezTo>
                    <a:pt x="15738" y="11597"/>
                    <a:pt x="16304" y="12558"/>
                    <a:pt x="16584" y="13616"/>
                  </a:cubicBezTo>
                  <a:cubicBezTo>
                    <a:pt x="16704" y="14070"/>
                    <a:pt x="16774" y="14541"/>
                    <a:pt x="16783" y="15026"/>
                  </a:cubicBezTo>
                  <a:cubicBezTo>
                    <a:pt x="16847" y="18646"/>
                    <a:pt x="13666" y="21600"/>
                    <a:pt x="9734" y="21600"/>
                  </a:cubicBezTo>
                  <a:cubicBezTo>
                    <a:pt x="15577" y="21600"/>
                    <a:pt x="20428" y="17702"/>
                    <a:pt x="21365" y="12587"/>
                  </a:cubicBezTo>
                  <a:cubicBezTo>
                    <a:pt x="21473" y="12000"/>
                    <a:pt x="21530" y="11396"/>
                    <a:pt x="21530" y="10780"/>
                  </a:cubicBezTo>
                  <a:cubicBezTo>
                    <a:pt x="21530" y="5397"/>
                    <a:pt x="17243" y="932"/>
                    <a:pt x="11630" y="10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297ECCDC-D060-45AF-9430-DE24FFC5DA02}"/>
                </a:ext>
              </a:extLst>
            </p:cNvPr>
            <p:cNvSpPr/>
            <p:nvPr/>
          </p:nvSpPr>
          <p:spPr>
            <a:xfrm>
              <a:off x="4913383" y="2226495"/>
              <a:ext cx="2394517" cy="239050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EDUCACIÓN</a:t>
              </a:r>
              <a:endParaRPr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38">
            <a:extLst>
              <a:ext uri="{FF2B5EF4-FFF2-40B4-BE49-F238E27FC236}">
                <a16:creationId xmlns:a16="http://schemas.microsoft.com/office/drawing/2014/main" id="{0AA37802-4E4C-4976-BECA-B25015C56C05}"/>
              </a:ext>
            </a:extLst>
          </p:cNvPr>
          <p:cNvSpPr txBox="1"/>
          <p:nvPr/>
        </p:nvSpPr>
        <p:spPr>
          <a:xfrm>
            <a:off x="6386224" y="918806"/>
            <a:ext cx="2276613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s-CO" sz="2000" b="1" dirty="0"/>
              <a:t>Capacidad para</a:t>
            </a:r>
          </a:p>
          <a:p>
            <a:r>
              <a:rPr lang="es-CO" sz="2000" b="1" dirty="0"/>
              <a:t>transformar la </a:t>
            </a:r>
          </a:p>
          <a:p>
            <a:r>
              <a:rPr lang="es-CO" sz="2000" b="1" dirty="0"/>
              <a:t>información</a:t>
            </a:r>
          </a:p>
        </p:txBody>
      </p:sp>
      <p:sp>
        <p:nvSpPr>
          <p:cNvPr id="18" name="TextBox 41">
            <a:extLst>
              <a:ext uri="{FF2B5EF4-FFF2-40B4-BE49-F238E27FC236}">
                <a16:creationId xmlns:a16="http://schemas.microsoft.com/office/drawing/2014/main" id="{3788BC4B-C5EB-4A12-8E21-55EA05D5DCD9}"/>
              </a:ext>
            </a:extLst>
          </p:cNvPr>
          <p:cNvSpPr txBox="1"/>
          <p:nvPr/>
        </p:nvSpPr>
        <p:spPr>
          <a:xfrm>
            <a:off x="286850" y="2321105"/>
            <a:ext cx="2352591" cy="7078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s-CO" sz="2000" b="1" dirty="0"/>
              <a:t>Proceso formal de comunicación</a:t>
            </a:r>
            <a:endParaRPr lang="en-US" sz="2000" b="1" dirty="0"/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59758F26-F65C-4EC7-ABF6-D5B5A7A10549}"/>
              </a:ext>
            </a:extLst>
          </p:cNvPr>
          <p:cNvGrpSpPr/>
          <p:nvPr/>
        </p:nvGrpSpPr>
        <p:grpSpPr>
          <a:xfrm>
            <a:off x="2668253" y="2682101"/>
            <a:ext cx="766055" cy="64315"/>
            <a:chOff x="3777120" y="2915886"/>
            <a:chExt cx="1136571" cy="92075"/>
          </a:xfrm>
        </p:grpSpPr>
        <p:cxnSp>
          <p:nvCxnSpPr>
            <p:cNvPr id="21" name="Straight Arrow Connector 9">
              <a:extLst>
                <a:ext uri="{FF2B5EF4-FFF2-40B4-BE49-F238E27FC236}">
                  <a16:creationId xmlns:a16="http://schemas.microsoft.com/office/drawing/2014/main" id="{39AA28A9-69F9-42A3-BB7D-932A6FE68F02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3777120" y="2961928"/>
              <a:ext cx="1044495" cy="0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31475FD9-5B79-4AAF-8AC0-6C896E75BF95}"/>
                </a:ext>
              </a:extLst>
            </p:cNvPr>
            <p:cNvSpPr/>
            <p:nvPr/>
          </p:nvSpPr>
          <p:spPr>
            <a:xfrm>
              <a:off x="4821616" y="2915886"/>
              <a:ext cx="92075" cy="92075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23" name="Group 66">
            <a:extLst>
              <a:ext uri="{FF2B5EF4-FFF2-40B4-BE49-F238E27FC236}">
                <a16:creationId xmlns:a16="http://schemas.microsoft.com/office/drawing/2014/main" id="{13039830-0A9F-461B-BC9D-A2BE0714C9EA}"/>
              </a:ext>
            </a:extLst>
          </p:cNvPr>
          <p:cNvGrpSpPr/>
          <p:nvPr/>
        </p:nvGrpSpPr>
        <p:grpSpPr>
          <a:xfrm rot="10800000">
            <a:off x="5253166" y="3741693"/>
            <a:ext cx="865494" cy="64315"/>
            <a:chOff x="3629586" y="2915886"/>
            <a:chExt cx="1284105" cy="92075"/>
          </a:xfrm>
        </p:grpSpPr>
        <p:cxnSp>
          <p:nvCxnSpPr>
            <p:cNvPr id="24" name="Straight Arrow Connector 69">
              <a:extLst>
                <a:ext uri="{FF2B5EF4-FFF2-40B4-BE49-F238E27FC236}">
                  <a16:creationId xmlns:a16="http://schemas.microsoft.com/office/drawing/2014/main" id="{E49945FE-E8E4-4CDD-9C71-5514EFC08EC2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rot="10800000" flipH="1">
              <a:off x="3629586" y="2961924"/>
              <a:ext cx="1192030" cy="0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72">
              <a:extLst>
                <a:ext uri="{FF2B5EF4-FFF2-40B4-BE49-F238E27FC236}">
                  <a16:creationId xmlns:a16="http://schemas.microsoft.com/office/drawing/2014/main" id="{02840B21-22F8-417C-BFBC-78F8C2494642}"/>
                </a:ext>
              </a:extLst>
            </p:cNvPr>
            <p:cNvSpPr/>
            <p:nvPr/>
          </p:nvSpPr>
          <p:spPr>
            <a:xfrm>
              <a:off x="4821616" y="2915886"/>
              <a:ext cx="92075" cy="92075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29" name="Group 81">
            <a:extLst>
              <a:ext uri="{FF2B5EF4-FFF2-40B4-BE49-F238E27FC236}">
                <a16:creationId xmlns:a16="http://schemas.microsoft.com/office/drawing/2014/main" id="{05B56608-816D-41CB-9900-EAC2C9E56F22}"/>
              </a:ext>
            </a:extLst>
          </p:cNvPr>
          <p:cNvGrpSpPr/>
          <p:nvPr/>
        </p:nvGrpSpPr>
        <p:grpSpPr>
          <a:xfrm>
            <a:off x="5989328" y="3321581"/>
            <a:ext cx="2819075" cy="1537494"/>
            <a:chOff x="7784271" y="723226"/>
            <a:chExt cx="3393911" cy="2776583"/>
          </a:xfrm>
        </p:grpSpPr>
        <p:sp>
          <p:nvSpPr>
            <p:cNvPr id="30" name="TextBox 60">
              <a:extLst>
                <a:ext uri="{FF2B5EF4-FFF2-40B4-BE49-F238E27FC236}">
                  <a16:creationId xmlns:a16="http://schemas.microsoft.com/office/drawing/2014/main" id="{98A7504E-2D38-479C-A5E4-9C6D15DA84AA}"/>
                </a:ext>
              </a:extLst>
            </p:cNvPr>
            <p:cNvSpPr txBox="1"/>
            <p:nvPr/>
          </p:nvSpPr>
          <p:spPr>
            <a:xfrm>
              <a:off x="8143389" y="723226"/>
              <a:ext cx="2926080" cy="127838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s-CO" sz="2000" b="1" dirty="0"/>
                <a:t>Propósito expreso de Educar</a:t>
              </a:r>
            </a:p>
          </p:txBody>
        </p:sp>
        <p:sp>
          <p:nvSpPr>
            <p:cNvPr id="31" name="TextBox 63">
              <a:extLst>
                <a:ext uri="{FF2B5EF4-FFF2-40B4-BE49-F238E27FC236}">
                  <a16:creationId xmlns:a16="http://schemas.microsoft.com/office/drawing/2014/main" id="{67270DC9-63E5-4D4B-90FE-0454BFC5CB19}"/>
                </a:ext>
              </a:extLst>
            </p:cNvPr>
            <p:cNvSpPr txBox="1"/>
            <p:nvPr/>
          </p:nvSpPr>
          <p:spPr>
            <a:xfrm>
              <a:off x="7784271" y="1999099"/>
              <a:ext cx="3393911" cy="15007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MX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Educar al otro es transmitirle </a:t>
              </a:r>
              <a:r>
                <a:rPr lang="es-CO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cultura, es decir, adquirir conocimiento, desarrollar habilidades y asumir   algunas conductas</a:t>
              </a:r>
            </a:p>
          </p:txBody>
        </p:sp>
      </p:grpSp>
      <p:grpSp>
        <p:nvGrpSpPr>
          <p:cNvPr id="32" name="Group 73">
            <a:extLst>
              <a:ext uri="{FF2B5EF4-FFF2-40B4-BE49-F238E27FC236}">
                <a16:creationId xmlns:a16="http://schemas.microsoft.com/office/drawing/2014/main" id="{549D2E1B-C6A1-4E97-BDEE-5FA83A5EAFAB}"/>
              </a:ext>
            </a:extLst>
          </p:cNvPr>
          <p:cNvGrpSpPr/>
          <p:nvPr/>
        </p:nvGrpSpPr>
        <p:grpSpPr>
          <a:xfrm rot="10800000">
            <a:off x="4663159" y="1499440"/>
            <a:ext cx="1562070" cy="91489"/>
            <a:chOff x="3228209" y="2915886"/>
            <a:chExt cx="1685482" cy="92075"/>
          </a:xfrm>
        </p:grpSpPr>
        <p:cxnSp>
          <p:nvCxnSpPr>
            <p:cNvPr id="33" name="Straight Arrow Connector 74">
              <a:extLst>
                <a:ext uri="{FF2B5EF4-FFF2-40B4-BE49-F238E27FC236}">
                  <a16:creationId xmlns:a16="http://schemas.microsoft.com/office/drawing/2014/main" id="{34572EA6-B8DC-478A-8E37-80C4D50146BA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rot="10800000" flipH="1">
              <a:off x="3228209" y="2961924"/>
              <a:ext cx="1593407" cy="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75">
              <a:extLst>
                <a:ext uri="{FF2B5EF4-FFF2-40B4-BE49-F238E27FC236}">
                  <a16:creationId xmlns:a16="http://schemas.microsoft.com/office/drawing/2014/main" id="{E2A363D5-E738-42D2-991B-16F8F6BB2095}"/>
                </a:ext>
              </a:extLst>
            </p:cNvPr>
            <p:cNvSpPr/>
            <p:nvPr/>
          </p:nvSpPr>
          <p:spPr>
            <a:xfrm>
              <a:off x="4821616" y="2915886"/>
              <a:ext cx="92075" cy="92075"/>
            </a:xfrm>
            <a:prstGeom prst="ellipse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00DDAB7-845C-40B2-B986-63E3CA7608D7}"/>
              </a:ext>
            </a:extLst>
          </p:cNvPr>
          <p:cNvSpPr txBox="1"/>
          <p:nvPr/>
        </p:nvSpPr>
        <p:spPr>
          <a:xfrm>
            <a:off x="335597" y="4071921"/>
            <a:ext cx="2728774" cy="830997"/>
          </a:xfrm>
          <a:prstGeom prst="rect">
            <a:avLst/>
          </a:prstGeom>
          <a:solidFill>
            <a:schemeClr val="accent4">
              <a:lumMod val="60000"/>
              <a:lumOff val="40000"/>
              <a:alpha val="1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200" i="1" dirty="0"/>
              <a:t>“La educación no cambia al mundo, cambia a las personas que van a </a:t>
            </a:r>
          </a:p>
          <a:p>
            <a:r>
              <a:rPr lang="es-CO" sz="1200" i="1" dirty="0"/>
              <a:t>cambiar al mundo.”</a:t>
            </a:r>
          </a:p>
          <a:p>
            <a:pPr algn="r"/>
            <a:r>
              <a:rPr lang="es-CO" sz="1200" b="1" i="1" dirty="0"/>
              <a:t>Paulo Freire</a:t>
            </a:r>
          </a:p>
        </p:txBody>
      </p:sp>
      <p:sp>
        <p:nvSpPr>
          <p:cNvPr id="37" name="Freeform: Shape 80">
            <a:extLst>
              <a:ext uri="{FF2B5EF4-FFF2-40B4-BE49-F238E27FC236}">
                <a16:creationId xmlns:a16="http://schemas.microsoft.com/office/drawing/2014/main" id="{37CD9762-D7DE-452D-B955-1608B6A25D45}"/>
              </a:ext>
            </a:extLst>
          </p:cNvPr>
          <p:cNvSpPr/>
          <p:nvPr/>
        </p:nvSpPr>
        <p:spPr>
          <a:xfrm>
            <a:off x="3270254" y="3222629"/>
            <a:ext cx="390050" cy="252161"/>
          </a:xfrm>
          <a:custGeom>
            <a:avLst/>
            <a:gdLst>
              <a:gd name="connsiteX0" fmla="*/ 400050 w 800100"/>
              <a:gd name="connsiteY0" fmla="*/ 327660 h 499110"/>
              <a:gd name="connsiteX1" fmla="*/ 470535 w 800100"/>
              <a:gd name="connsiteY1" fmla="*/ 339090 h 499110"/>
              <a:gd name="connsiteX2" fmla="*/ 554355 w 800100"/>
              <a:gd name="connsiteY2" fmla="*/ 379095 h 499110"/>
              <a:gd name="connsiteX3" fmla="*/ 571500 w 800100"/>
              <a:gd name="connsiteY3" fmla="*/ 413385 h 499110"/>
              <a:gd name="connsiteX4" fmla="*/ 571500 w 800100"/>
              <a:gd name="connsiteY4" fmla="*/ 499110 h 499110"/>
              <a:gd name="connsiteX5" fmla="*/ 228600 w 800100"/>
              <a:gd name="connsiteY5" fmla="*/ 499110 h 499110"/>
              <a:gd name="connsiteX6" fmla="*/ 228600 w 800100"/>
              <a:gd name="connsiteY6" fmla="*/ 413385 h 499110"/>
              <a:gd name="connsiteX7" fmla="*/ 245745 w 800100"/>
              <a:gd name="connsiteY7" fmla="*/ 379095 h 499110"/>
              <a:gd name="connsiteX8" fmla="*/ 329565 w 800100"/>
              <a:gd name="connsiteY8" fmla="*/ 339090 h 499110"/>
              <a:gd name="connsiteX9" fmla="*/ 400050 w 800100"/>
              <a:gd name="connsiteY9" fmla="*/ 327660 h 499110"/>
              <a:gd name="connsiteX10" fmla="*/ 628650 w 800100"/>
              <a:gd name="connsiteY10" fmla="*/ 194310 h 499110"/>
              <a:gd name="connsiteX11" fmla="*/ 699135 w 800100"/>
              <a:gd name="connsiteY11" fmla="*/ 205740 h 499110"/>
              <a:gd name="connsiteX12" fmla="*/ 782955 w 800100"/>
              <a:gd name="connsiteY12" fmla="*/ 245745 h 499110"/>
              <a:gd name="connsiteX13" fmla="*/ 800100 w 800100"/>
              <a:gd name="connsiteY13" fmla="*/ 280035 h 499110"/>
              <a:gd name="connsiteX14" fmla="*/ 800100 w 800100"/>
              <a:gd name="connsiteY14" fmla="*/ 365760 h 499110"/>
              <a:gd name="connsiteX15" fmla="*/ 592455 w 800100"/>
              <a:gd name="connsiteY15" fmla="*/ 365760 h 499110"/>
              <a:gd name="connsiteX16" fmla="*/ 577215 w 800100"/>
              <a:gd name="connsiteY16" fmla="*/ 348615 h 499110"/>
              <a:gd name="connsiteX17" fmla="*/ 489585 w 800100"/>
              <a:gd name="connsiteY17" fmla="*/ 304800 h 499110"/>
              <a:gd name="connsiteX18" fmla="*/ 523875 w 800100"/>
              <a:gd name="connsiteY18" fmla="*/ 220980 h 499110"/>
              <a:gd name="connsiteX19" fmla="*/ 523875 w 800100"/>
              <a:gd name="connsiteY19" fmla="*/ 219075 h 499110"/>
              <a:gd name="connsiteX20" fmla="*/ 558165 w 800100"/>
              <a:gd name="connsiteY20" fmla="*/ 205740 h 499110"/>
              <a:gd name="connsiteX21" fmla="*/ 628650 w 800100"/>
              <a:gd name="connsiteY21" fmla="*/ 194310 h 499110"/>
              <a:gd name="connsiteX22" fmla="*/ 171450 w 800100"/>
              <a:gd name="connsiteY22" fmla="*/ 194310 h 499110"/>
              <a:gd name="connsiteX23" fmla="*/ 241935 w 800100"/>
              <a:gd name="connsiteY23" fmla="*/ 205740 h 499110"/>
              <a:gd name="connsiteX24" fmla="*/ 276225 w 800100"/>
              <a:gd name="connsiteY24" fmla="*/ 217170 h 499110"/>
              <a:gd name="connsiteX25" fmla="*/ 276225 w 800100"/>
              <a:gd name="connsiteY25" fmla="*/ 220980 h 499110"/>
              <a:gd name="connsiteX26" fmla="*/ 310515 w 800100"/>
              <a:gd name="connsiteY26" fmla="*/ 304800 h 499110"/>
              <a:gd name="connsiteX27" fmla="*/ 222885 w 800100"/>
              <a:gd name="connsiteY27" fmla="*/ 348615 h 499110"/>
              <a:gd name="connsiteX28" fmla="*/ 205740 w 800100"/>
              <a:gd name="connsiteY28" fmla="*/ 365760 h 499110"/>
              <a:gd name="connsiteX29" fmla="*/ 0 w 800100"/>
              <a:gd name="connsiteY29" fmla="*/ 365760 h 499110"/>
              <a:gd name="connsiteX30" fmla="*/ 0 w 800100"/>
              <a:gd name="connsiteY30" fmla="*/ 280035 h 499110"/>
              <a:gd name="connsiteX31" fmla="*/ 17145 w 800100"/>
              <a:gd name="connsiteY31" fmla="*/ 245745 h 499110"/>
              <a:gd name="connsiteX32" fmla="*/ 100965 w 800100"/>
              <a:gd name="connsiteY32" fmla="*/ 205740 h 499110"/>
              <a:gd name="connsiteX33" fmla="*/ 171450 w 800100"/>
              <a:gd name="connsiteY33" fmla="*/ 194310 h 499110"/>
              <a:gd name="connsiteX34" fmla="*/ 400050 w 800100"/>
              <a:gd name="connsiteY34" fmla="*/ 133350 h 499110"/>
              <a:gd name="connsiteX35" fmla="*/ 485775 w 800100"/>
              <a:gd name="connsiteY35" fmla="*/ 219075 h 499110"/>
              <a:gd name="connsiteX36" fmla="*/ 400050 w 800100"/>
              <a:gd name="connsiteY36" fmla="*/ 304800 h 499110"/>
              <a:gd name="connsiteX37" fmla="*/ 314325 w 800100"/>
              <a:gd name="connsiteY37" fmla="*/ 219075 h 499110"/>
              <a:gd name="connsiteX38" fmla="*/ 400050 w 800100"/>
              <a:gd name="connsiteY38" fmla="*/ 133350 h 499110"/>
              <a:gd name="connsiteX39" fmla="*/ 628650 w 800100"/>
              <a:gd name="connsiteY39" fmla="*/ 0 h 499110"/>
              <a:gd name="connsiteX40" fmla="*/ 714375 w 800100"/>
              <a:gd name="connsiteY40" fmla="*/ 85725 h 499110"/>
              <a:gd name="connsiteX41" fmla="*/ 628650 w 800100"/>
              <a:gd name="connsiteY41" fmla="*/ 171450 h 499110"/>
              <a:gd name="connsiteX42" fmla="*/ 542925 w 800100"/>
              <a:gd name="connsiteY42" fmla="*/ 85725 h 499110"/>
              <a:gd name="connsiteX43" fmla="*/ 628650 w 800100"/>
              <a:gd name="connsiteY43" fmla="*/ 0 h 499110"/>
              <a:gd name="connsiteX44" fmla="*/ 171450 w 800100"/>
              <a:gd name="connsiteY44" fmla="*/ 0 h 499110"/>
              <a:gd name="connsiteX45" fmla="*/ 257175 w 800100"/>
              <a:gd name="connsiteY45" fmla="*/ 85725 h 499110"/>
              <a:gd name="connsiteX46" fmla="*/ 171450 w 800100"/>
              <a:gd name="connsiteY46" fmla="*/ 171450 h 499110"/>
              <a:gd name="connsiteX47" fmla="*/ 85725 w 800100"/>
              <a:gd name="connsiteY47" fmla="*/ 85725 h 499110"/>
              <a:gd name="connsiteX48" fmla="*/ 171450 w 800100"/>
              <a:gd name="connsiteY48" fmla="*/ 0 h 49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00100" h="499110">
                <a:moveTo>
                  <a:pt x="400050" y="327660"/>
                </a:moveTo>
                <a:cubicBezTo>
                  <a:pt x="424815" y="327660"/>
                  <a:pt x="449580" y="333375"/>
                  <a:pt x="470535" y="339090"/>
                </a:cubicBezTo>
                <a:cubicBezTo>
                  <a:pt x="501015" y="346710"/>
                  <a:pt x="531495" y="360045"/>
                  <a:pt x="554355" y="379095"/>
                </a:cubicBezTo>
                <a:cubicBezTo>
                  <a:pt x="565785" y="386715"/>
                  <a:pt x="571500" y="400050"/>
                  <a:pt x="571500" y="413385"/>
                </a:cubicBezTo>
                <a:lnTo>
                  <a:pt x="571500" y="499110"/>
                </a:lnTo>
                <a:lnTo>
                  <a:pt x="228600" y="499110"/>
                </a:lnTo>
                <a:lnTo>
                  <a:pt x="228600" y="413385"/>
                </a:lnTo>
                <a:cubicBezTo>
                  <a:pt x="228600" y="400050"/>
                  <a:pt x="234315" y="388620"/>
                  <a:pt x="245745" y="379095"/>
                </a:cubicBezTo>
                <a:cubicBezTo>
                  <a:pt x="270510" y="361950"/>
                  <a:pt x="299085" y="346710"/>
                  <a:pt x="329565" y="339090"/>
                </a:cubicBezTo>
                <a:cubicBezTo>
                  <a:pt x="352425" y="331470"/>
                  <a:pt x="377190" y="327660"/>
                  <a:pt x="400050" y="327660"/>
                </a:cubicBezTo>
                <a:close/>
                <a:moveTo>
                  <a:pt x="628650" y="194310"/>
                </a:moveTo>
                <a:cubicBezTo>
                  <a:pt x="653415" y="194310"/>
                  <a:pt x="678180" y="200025"/>
                  <a:pt x="699135" y="205740"/>
                </a:cubicBezTo>
                <a:cubicBezTo>
                  <a:pt x="729615" y="213360"/>
                  <a:pt x="760095" y="226695"/>
                  <a:pt x="782955" y="245745"/>
                </a:cubicBezTo>
                <a:cubicBezTo>
                  <a:pt x="794385" y="253365"/>
                  <a:pt x="800100" y="266700"/>
                  <a:pt x="800100" y="280035"/>
                </a:cubicBezTo>
                <a:lnTo>
                  <a:pt x="800100" y="365760"/>
                </a:lnTo>
                <a:lnTo>
                  <a:pt x="592455" y="365760"/>
                </a:lnTo>
                <a:cubicBezTo>
                  <a:pt x="588645" y="358140"/>
                  <a:pt x="582930" y="354330"/>
                  <a:pt x="577215" y="348615"/>
                </a:cubicBezTo>
                <a:cubicBezTo>
                  <a:pt x="554355" y="331470"/>
                  <a:pt x="525780" y="316230"/>
                  <a:pt x="489585" y="304800"/>
                </a:cubicBezTo>
                <a:cubicBezTo>
                  <a:pt x="510540" y="283845"/>
                  <a:pt x="523875" y="253365"/>
                  <a:pt x="523875" y="220980"/>
                </a:cubicBezTo>
                <a:lnTo>
                  <a:pt x="523875" y="219075"/>
                </a:lnTo>
                <a:cubicBezTo>
                  <a:pt x="535305" y="213360"/>
                  <a:pt x="546735" y="209550"/>
                  <a:pt x="558165" y="205740"/>
                </a:cubicBezTo>
                <a:cubicBezTo>
                  <a:pt x="581025" y="198120"/>
                  <a:pt x="605790" y="194310"/>
                  <a:pt x="628650" y="194310"/>
                </a:cubicBezTo>
                <a:close/>
                <a:moveTo>
                  <a:pt x="171450" y="194310"/>
                </a:moveTo>
                <a:cubicBezTo>
                  <a:pt x="196215" y="194310"/>
                  <a:pt x="220980" y="200025"/>
                  <a:pt x="241935" y="205740"/>
                </a:cubicBezTo>
                <a:cubicBezTo>
                  <a:pt x="253365" y="207645"/>
                  <a:pt x="264795" y="213360"/>
                  <a:pt x="276225" y="217170"/>
                </a:cubicBezTo>
                <a:cubicBezTo>
                  <a:pt x="276225" y="219075"/>
                  <a:pt x="276225" y="219075"/>
                  <a:pt x="276225" y="220980"/>
                </a:cubicBezTo>
                <a:cubicBezTo>
                  <a:pt x="276225" y="253365"/>
                  <a:pt x="289560" y="281940"/>
                  <a:pt x="310515" y="304800"/>
                </a:cubicBezTo>
                <a:cubicBezTo>
                  <a:pt x="280035" y="314325"/>
                  <a:pt x="249555" y="329565"/>
                  <a:pt x="222885" y="348615"/>
                </a:cubicBezTo>
                <a:cubicBezTo>
                  <a:pt x="215265" y="354330"/>
                  <a:pt x="211455" y="358140"/>
                  <a:pt x="205740" y="365760"/>
                </a:cubicBezTo>
                <a:lnTo>
                  <a:pt x="0" y="365760"/>
                </a:lnTo>
                <a:lnTo>
                  <a:pt x="0" y="280035"/>
                </a:lnTo>
                <a:cubicBezTo>
                  <a:pt x="0" y="266700"/>
                  <a:pt x="5715" y="253365"/>
                  <a:pt x="17145" y="245745"/>
                </a:cubicBezTo>
                <a:cubicBezTo>
                  <a:pt x="41910" y="228600"/>
                  <a:pt x="70485" y="215265"/>
                  <a:pt x="100965" y="205740"/>
                </a:cubicBezTo>
                <a:cubicBezTo>
                  <a:pt x="123825" y="198120"/>
                  <a:pt x="148590" y="194310"/>
                  <a:pt x="171450" y="194310"/>
                </a:cubicBezTo>
                <a:close/>
                <a:moveTo>
                  <a:pt x="400050" y="133350"/>
                </a:moveTo>
                <a:cubicBezTo>
                  <a:pt x="447395" y="133350"/>
                  <a:pt x="485775" y="171730"/>
                  <a:pt x="485775" y="219075"/>
                </a:cubicBezTo>
                <a:cubicBezTo>
                  <a:pt x="485775" y="266420"/>
                  <a:pt x="447395" y="304800"/>
                  <a:pt x="400050" y="304800"/>
                </a:cubicBezTo>
                <a:cubicBezTo>
                  <a:pt x="352705" y="304800"/>
                  <a:pt x="314325" y="266420"/>
                  <a:pt x="314325" y="219075"/>
                </a:cubicBezTo>
                <a:cubicBezTo>
                  <a:pt x="314325" y="171730"/>
                  <a:pt x="352705" y="133350"/>
                  <a:pt x="400050" y="133350"/>
                </a:cubicBezTo>
                <a:close/>
                <a:moveTo>
                  <a:pt x="628650" y="0"/>
                </a:moveTo>
                <a:cubicBezTo>
                  <a:pt x="675995" y="0"/>
                  <a:pt x="714375" y="38380"/>
                  <a:pt x="714375" y="85725"/>
                </a:cubicBezTo>
                <a:cubicBezTo>
                  <a:pt x="714375" y="133070"/>
                  <a:pt x="675995" y="171450"/>
                  <a:pt x="628650" y="171450"/>
                </a:cubicBezTo>
                <a:cubicBezTo>
                  <a:pt x="581305" y="171450"/>
                  <a:pt x="542925" y="133070"/>
                  <a:pt x="542925" y="85725"/>
                </a:cubicBezTo>
                <a:cubicBezTo>
                  <a:pt x="542925" y="38380"/>
                  <a:pt x="581305" y="0"/>
                  <a:pt x="628650" y="0"/>
                </a:cubicBezTo>
                <a:close/>
                <a:moveTo>
                  <a:pt x="171450" y="0"/>
                </a:moveTo>
                <a:cubicBezTo>
                  <a:pt x="218795" y="0"/>
                  <a:pt x="257175" y="38380"/>
                  <a:pt x="257175" y="85725"/>
                </a:cubicBezTo>
                <a:cubicBezTo>
                  <a:pt x="257175" y="133070"/>
                  <a:pt x="218795" y="171450"/>
                  <a:pt x="171450" y="171450"/>
                </a:cubicBezTo>
                <a:cubicBezTo>
                  <a:pt x="124105" y="171450"/>
                  <a:pt x="85725" y="133070"/>
                  <a:pt x="85725" y="85725"/>
                </a:cubicBezTo>
                <a:cubicBezTo>
                  <a:pt x="85725" y="38380"/>
                  <a:pt x="124105" y="0"/>
                  <a:pt x="17145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pic>
        <p:nvPicPr>
          <p:cNvPr id="1026" name="Picture 2" descr="Resultado de imagen para icono de información png">
            <a:extLst>
              <a:ext uri="{FF2B5EF4-FFF2-40B4-BE49-F238E27FC236}">
                <a16:creationId xmlns:a16="http://schemas.microsoft.com/office/drawing/2014/main" id="{DA33903B-ED94-447D-98C4-91B7FE462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84" y="1694644"/>
            <a:ext cx="328521" cy="30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DF07E329-9FC5-46F4-BFBD-6ECD8D871A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61457"/>
            <a:ext cx="583029" cy="582745"/>
          </a:xfrm>
          <a:prstGeom prst="rect">
            <a:avLst/>
          </a:prstGeom>
        </p:spPr>
      </p:pic>
      <p:pic>
        <p:nvPicPr>
          <p:cNvPr id="1028" name="Picture 4" descr="Resultado de imagen para icono de educación png">
            <a:extLst>
              <a:ext uri="{FF2B5EF4-FFF2-40B4-BE49-F238E27FC236}">
                <a16:creationId xmlns:a16="http://schemas.microsoft.com/office/drawing/2014/main" id="{17825BB1-FD18-41D2-8475-49080C392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47" y="3600126"/>
            <a:ext cx="461733" cy="4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54">
            <a:extLst>
              <a:ext uri="{FF2B5EF4-FFF2-40B4-BE49-F238E27FC236}">
                <a16:creationId xmlns:a16="http://schemas.microsoft.com/office/drawing/2014/main" id="{08688003-A8A3-428D-800A-9339B5CC45FF}"/>
              </a:ext>
            </a:extLst>
          </p:cNvPr>
          <p:cNvSpPr txBox="1"/>
          <p:nvPr/>
        </p:nvSpPr>
        <p:spPr>
          <a:xfrm>
            <a:off x="540396" y="1194982"/>
            <a:ext cx="2511120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CO" sz="1200" dirty="0"/>
              <a:t>En el cual hay un </a:t>
            </a:r>
            <a:r>
              <a:rPr lang="es-CO" sz="1200" b="1" dirty="0"/>
              <a:t>emisor </a:t>
            </a:r>
            <a:r>
              <a:rPr lang="es-CO" sz="1200" dirty="0"/>
              <a:t>y un </a:t>
            </a:r>
          </a:p>
          <a:p>
            <a:pPr algn="just"/>
            <a:r>
              <a:rPr lang="es-CO" sz="1200" b="1" dirty="0"/>
              <a:t>receptor</a:t>
            </a:r>
            <a:r>
              <a:rPr lang="es-CO" sz="1200" dirty="0"/>
              <a:t> de información y una </a:t>
            </a:r>
          </a:p>
          <a:p>
            <a:pPr algn="just"/>
            <a:r>
              <a:rPr lang="es-CO" sz="1200" b="1" dirty="0"/>
              <a:t>retroalimentación</a:t>
            </a:r>
            <a:endParaRPr lang="es-CO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386223" y="2099295"/>
            <a:ext cx="2276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identificar y recibir </a:t>
            </a:r>
          </a:p>
          <a:p>
            <a:pPr algn="just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procedente </a:t>
            </a:r>
          </a:p>
          <a:p>
            <a:pPr algn="just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ambiente y de nosotros </a:t>
            </a:r>
          </a:p>
          <a:p>
            <a:pPr algn="just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mismos, para  incidir </a:t>
            </a:r>
          </a:p>
          <a:p>
            <a:pPr algn="just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luego sobre el territorio </a:t>
            </a:r>
          </a:p>
          <a:p>
            <a:pPr algn="just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cual formamos parte.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dirty="0"/>
              <a:t>         ¿QUÉ ES AMBIENTE?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DF07E329-9FC5-46F4-BFBD-6ECD8D871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61457"/>
            <a:ext cx="583029" cy="582745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2E818840-770F-40F3-B5F6-BFB2E9250741}"/>
              </a:ext>
            </a:extLst>
          </p:cNvPr>
          <p:cNvSpPr>
            <a:spLocks/>
          </p:cNvSpPr>
          <p:nvPr/>
        </p:nvSpPr>
        <p:spPr bwMode="auto">
          <a:xfrm>
            <a:off x="715432" y="1223985"/>
            <a:ext cx="2558049" cy="1920716"/>
          </a:xfrm>
          <a:custGeom>
            <a:avLst/>
            <a:gdLst>
              <a:gd name="T0" fmla="*/ 0 w 929"/>
              <a:gd name="T1" fmla="*/ 0 h 365"/>
              <a:gd name="T2" fmla="*/ 747 w 929"/>
              <a:gd name="T3" fmla="*/ 0 h 365"/>
              <a:gd name="T4" fmla="*/ 929 w 929"/>
              <a:gd name="T5" fmla="*/ 182 h 365"/>
              <a:gd name="T6" fmla="*/ 747 w 929"/>
              <a:gd name="T7" fmla="*/ 365 h 365"/>
              <a:gd name="T8" fmla="*/ 0 w 929"/>
              <a:gd name="T9" fmla="*/ 365 h 365"/>
              <a:gd name="T10" fmla="*/ 0 w 929"/>
              <a:gd name="T11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9" h="365">
                <a:moveTo>
                  <a:pt x="0" y="0"/>
                </a:moveTo>
                <a:lnTo>
                  <a:pt x="747" y="0"/>
                </a:lnTo>
                <a:lnTo>
                  <a:pt x="929" y="182"/>
                </a:lnTo>
                <a:lnTo>
                  <a:pt x="747" y="365"/>
                </a:lnTo>
                <a:lnTo>
                  <a:pt x="0" y="36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800" b="1" noProof="1">
              <a:solidFill>
                <a:schemeClr val="bg1"/>
              </a:solidFill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9BF86DC8-3560-4638-B71D-B26E7760FB71}"/>
              </a:ext>
            </a:extLst>
          </p:cNvPr>
          <p:cNvSpPr>
            <a:spLocks/>
          </p:cNvSpPr>
          <p:nvPr/>
        </p:nvSpPr>
        <p:spPr bwMode="auto">
          <a:xfrm>
            <a:off x="3048691" y="1223986"/>
            <a:ext cx="2718442" cy="1920716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noProof="1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2509072F-EFC3-450D-956D-6B9BD59F4AED}"/>
              </a:ext>
            </a:extLst>
          </p:cNvPr>
          <p:cNvSpPr>
            <a:spLocks/>
          </p:cNvSpPr>
          <p:nvPr/>
        </p:nvSpPr>
        <p:spPr bwMode="auto">
          <a:xfrm>
            <a:off x="5550224" y="1223986"/>
            <a:ext cx="2550168" cy="1920716"/>
          </a:xfrm>
          <a:custGeom>
            <a:avLst/>
            <a:gdLst>
              <a:gd name="T0" fmla="*/ 0 w 930"/>
              <a:gd name="T1" fmla="*/ 0 h 365"/>
              <a:gd name="T2" fmla="*/ 747 w 930"/>
              <a:gd name="T3" fmla="*/ 0 h 365"/>
              <a:gd name="T4" fmla="*/ 930 w 930"/>
              <a:gd name="T5" fmla="*/ 182 h 365"/>
              <a:gd name="T6" fmla="*/ 747 w 930"/>
              <a:gd name="T7" fmla="*/ 365 h 365"/>
              <a:gd name="T8" fmla="*/ 0 w 930"/>
              <a:gd name="T9" fmla="*/ 365 h 365"/>
              <a:gd name="T10" fmla="*/ 182 w 930"/>
              <a:gd name="T11" fmla="*/ 182 h 365"/>
              <a:gd name="T12" fmla="*/ 0 w 930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0" h="365">
                <a:moveTo>
                  <a:pt x="0" y="0"/>
                </a:moveTo>
                <a:lnTo>
                  <a:pt x="747" y="0"/>
                </a:lnTo>
                <a:lnTo>
                  <a:pt x="930" y="182"/>
                </a:lnTo>
                <a:lnTo>
                  <a:pt x="747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noProof="1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E2B9AF4-45EE-4EEF-A67D-54985C2763C1}"/>
              </a:ext>
            </a:extLst>
          </p:cNvPr>
          <p:cNvSpPr txBox="1"/>
          <p:nvPr/>
        </p:nvSpPr>
        <p:spPr>
          <a:xfrm>
            <a:off x="771948" y="1473826"/>
            <a:ext cx="2239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dirty="0">
                <a:solidFill>
                  <a:schemeClr val="bg1"/>
                </a:solidFill>
              </a:rPr>
              <a:t>Concepto de ambiente </a:t>
            </a:r>
          </a:p>
          <a:p>
            <a:pPr algn="just"/>
            <a:r>
              <a:rPr lang="es-MX" sz="1050" dirty="0">
                <a:solidFill>
                  <a:schemeClr val="bg1"/>
                </a:solidFill>
              </a:rPr>
              <a:t>asociado de manera </a:t>
            </a:r>
          </a:p>
          <a:p>
            <a:pPr algn="just"/>
            <a:r>
              <a:rPr lang="es-MX" sz="1050" dirty="0">
                <a:solidFill>
                  <a:schemeClr val="bg1"/>
                </a:solidFill>
              </a:rPr>
              <a:t>exclusiva a los sistemas  naturales, a la protección y a la </a:t>
            </a:r>
          </a:p>
          <a:p>
            <a:pPr algn="just"/>
            <a:r>
              <a:rPr lang="es-MX" sz="1050" dirty="0">
                <a:solidFill>
                  <a:schemeClr val="bg1"/>
                </a:solidFill>
              </a:rPr>
              <a:t>conservación de los </a:t>
            </a:r>
            <a:r>
              <a:rPr lang="es-MX" sz="1050" dirty="0" err="1">
                <a:solidFill>
                  <a:schemeClr val="bg1"/>
                </a:solidFill>
              </a:rPr>
              <a:t>ecosisté</a:t>
            </a:r>
            <a:r>
              <a:rPr lang="es-MX" sz="1050" dirty="0">
                <a:solidFill>
                  <a:schemeClr val="bg1"/>
                </a:solidFill>
              </a:rPr>
              <a:t>-</a:t>
            </a:r>
          </a:p>
          <a:p>
            <a:pPr algn="just"/>
            <a:r>
              <a:rPr lang="es-MX" sz="1050" dirty="0">
                <a:solidFill>
                  <a:schemeClr val="bg1"/>
                </a:solidFill>
              </a:rPr>
              <a:t>mas, vistos como las </a:t>
            </a:r>
            <a:r>
              <a:rPr lang="es-MX" sz="1050" dirty="0" err="1">
                <a:solidFill>
                  <a:schemeClr val="bg1"/>
                </a:solidFill>
              </a:rPr>
              <a:t>rela</a:t>
            </a:r>
            <a:r>
              <a:rPr lang="es-MX" sz="1050" dirty="0">
                <a:solidFill>
                  <a:schemeClr val="bg1"/>
                </a:solidFill>
              </a:rPr>
              <a:t>-</a:t>
            </a:r>
          </a:p>
          <a:p>
            <a:pPr algn="just"/>
            <a:r>
              <a:rPr lang="es-MX" sz="1050" dirty="0" err="1">
                <a:solidFill>
                  <a:schemeClr val="bg1"/>
                </a:solidFill>
              </a:rPr>
              <a:t>ciones</a:t>
            </a:r>
            <a:r>
              <a:rPr lang="es-MX" sz="1050" dirty="0">
                <a:solidFill>
                  <a:schemeClr val="bg1"/>
                </a:solidFill>
              </a:rPr>
              <a:t> únicas entre los factores bióticos y abióticos.</a:t>
            </a:r>
            <a:endParaRPr lang="en-US" sz="1050" b="1" cap="all" noProof="1">
              <a:solidFill>
                <a:schemeClr val="bg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85241F4-16AA-4466-9012-4F34A2172D13}"/>
              </a:ext>
            </a:extLst>
          </p:cNvPr>
          <p:cNvSpPr txBox="1"/>
          <p:nvPr/>
        </p:nvSpPr>
        <p:spPr>
          <a:xfrm>
            <a:off x="6025460" y="1492233"/>
            <a:ext cx="183022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bg1"/>
                </a:solidFill>
              </a:rPr>
              <a:t>Este concepto es mucho más amplio y más </a:t>
            </a:r>
            <a:r>
              <a:rPr lang="es-MX" sz="1050" dirty="0" err="1">
                <a:solidFill>
                  <a:schemeClr val="bg1"/>
                </a:solidFill>
              </a:rPr>
              <a:t>profun</a:t>
            </a:r>
            <a:r>
              <a:rPr lang="es-MX" sz="1050" dirty="0">
                <a:solidFill>
                  <a:schemeClr val="bg1"/>
                </a:solidFill>
              </a:rPr>
              <a:t>-do y se deriva de la </a:t>
            </a:r>
            <a:r>
              <a:rPr lang="es-MX" sz="1050" dirty="0" err="1">
                <a:solidFill>
                  <a:schemeClr val="bg1"/>
                </a:solidFill>
              </a:rPr>
              <a:t>com-plejidad</a:t>
            </a:r>
            <a:r>
              <a:rPr lang="es-MX" sz="1050" dirty="0">
                <a:solidFill>
                  <a:schemeClr val="bg1"/>
                </a:solidFill>
              </a:rPr>
              <a:t> de los problemas y potencialidades </a:t>
            </a:r>
            <a:r>
              <a:rPr lang="es-MX" sz="1050" dirty="0" err="1">
                <a:solidFill>
                  <a:schemeClr val="bg1"/>
                </a:solidFill>
              </a:rPr>
              <a:t>ambien</a:t>
            </a:r>
            <a:r>
              <a:rPr lang="es-MX" sz="1050" dirty="0">
                <a:solidFill>
                  <a:schemeClr val="bg1"/>
                </a:solidFill>
              </a:rPr>
              <a:t>-tales y del impacto de los mismos, no sólo en los sistemas naturales, sino en </a:t>
            </a:r>
          </a:p>
          <a:p>
            <a:pPr algn="ctr"/>
            <a:r>
              <a:rPr lang="es-MX" sz="1050" dirty="0">
                <a:solidFill>
                  <a:schemeClr val="bg1"/>
                </a:solidFill>
              </a:rPr>
              <a:t>los sistemas sociales</a:t>
            </a:r>
            <a:endParaRPr lang="en-US" sz="1050" b="1" cap="all" noProof="1">
              <a:solidFill>
                <a:schemeClr val="bg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DA6B523-27B3-4296-B872-BF525E565693}"/>
              </a:ext>
            </a:extLst>
          </p:cNvPr>
          <p:cNvSpPr txBox="1"/>
          <p:nvPr/>
        </p:nvSpPr>
        <p:spPr>
          <a:xfrm>
            <a:off x="3447270" y="1635409"/>
            <a:ext cx="209386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bg1"/>
                </a:solidFill>
              </a:rPr>
              <a:t>El concepto de ambiente no </a:t>
            </a:r>
          </a:p>
          <a:p>
            <a:pPr algn="ctr"/>
            <a:r>
              <a:rPr lang="es-MX" sz="1050" dirty="0">
                <a:solidFill>
                  <a:schemeClr val="bg1"/>
                </a:solidFill>
              </a:rPr>
              <a:t>puede reducirse estrictamente a la conservación de la </a:t>
            </a:r>
          </a:p>
          <a:p>
            <a:pPr algn="ctr"/>
            <a:r>
              <a:rPr lang="es-MX" sz="1050" dirty="0">
                <a:solidFill>
                  <a:schemeClr val="bg1"/>
                </a:solidFill>
              </a:rPr>
              <a:t>naturaleza, a la problemática </a:t>
            </a:r>
          </a:p>
          <a:p>
            <a:pPr algn="ctr"/>
            <a:r>
              <a:rPr lang="es-MX" sz="1050" dirty="0">
                <a:solidFill>
                  <a:schemeClr val="bg1"/>
                </a:solidFill>
              </a:rPr>
              <a:t>de la contaminación </a:t>
            </a:r>
          </a:p>
          <a:p>
            <a:pPr algn="ctr"/>
            <a:r>
              <a:rPr lang="es-MX" sz="1050" dirty="0">
                <a:solidFill>
                  <a:schemeClr val="bg1"/>
                </a:solidFill>
              </a:rPr>
              <a:t>por basuras o a la </a:t>
            </a:r>
          </a:p>
          <a:p>
            <a:pPr algn="ctr"/>
            <a:r>
              <a:rPr lang="es-MX" sz="1050" dirty="0">
                <a:solidFill>
                  <a:schemeClr val="bg1"/>
                </a:solidFill>
              </a:rPr>
              <a:t>deforestación.</a:t>
            </a:r>
            <a:endParaRPr lang="en-US" sz="1050" b="1" cap="all" noProof="1">
              <a:solidFill>
                <a:schemeClr val="bg1"/>
              </a:solidFill>
            </a:endParaRP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1B112236-4113-459D-A194-CACB6A54A584}"/>
              </a:ext>
            </a:extLst>
          </p:cNvPr>
          <p:cNvSpPr txBox="1">
            <a:spLocks/>
          </p:cNvSpPr>
          <p:nvPr/>
        </p:nvSpPr>
        <p:spPr>
          <a:xfrm>
            <a:off x="467544" y="3634149"/>
            <a:ext cx="3164482" cy="109678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dirty="0"/>
              <a:t>El concepto de </a:t>
            </a:r>
          </a:p>
          <a:p>
            <a:pPr algn="ctr"/>
            <a:r>
              <a:rPr lang="es-CO" sz="2800" b="1" dirty="0"/>
              <a:t>AMBIENTE</a:t>
            </a:r>
            <a:endParaRPr lang="en-US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3420515" y="3563019"/>
            <a:ext cx="52629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sistema dinámico definido por las interacciones físicas, biológicas, sociales y culturales, percibidas o no, entre los seres humanos y los demás seres vivientes y todos los </a:t>
            </a:r>
          </a:p>
          <a:p>
            <a:pPr algn="just"/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elementos del medio en el cual se desenvuelven, bien que </a:t>
            </a:r>
          </a:p>
          <a:p>
            <a:pPr algn="just"/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estos elementos sean de carácter natural o sean </a:t>
            </a:r>
          </a:p>
          <a:p>
            <a:pPr algn="just"/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transformados o creados por el hombre.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84561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44EAC-541B-465C-A6BC-F4107AB4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    LA EDUCACIÓN AMBIENTAL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103F36-1C41-410D-B67C-48BDDA7AB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001040"/>
            <a:ext cx="8568952" cy="604664"/>
          </a:xfrm>
        </p:spPr>
        <p:txBody>
          <a:bodyPr/>
          <a:lstStyle/>
          <a:p>
            <a:r>
              <a:rPr lang="es-MX" sz="1800" b="1" dirty="0"/>
              <a:t>Atendiendo al carácter sistémico del ambiente, la Educación Ambiental debe ser considerada como:</a:t>
            </a:r>
            <a:endParaRPr lang="en-US" sz="18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89E510-1F52-41AF-80EB-CDF6E47196E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918356" y="4383868"/>
            <a:ext cx="5604690" cy="472272"/>
          </a:xfr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900" b="1" dirty="0">
                <a:solidFill>
                  <a:schemeClr val="tx1"/>
                </a:solidFill>
                <a:latin typeface="+mn-lt"/>
                <a:cs typeface="+mn-cs"/>
              </a:rPr>
              <a:t>Conjunto de estrategias y expresiones tangibles e intangibles que a lo largo de nuestra existencia hemos desarrollado los  integrantes de la especie humana, para relacionarnos material y simbólicamente con el entorno y sus dinámicas.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38C11F0-2E73-4162-99B4-F3D4740ADFA4}"/>
              </a:ext>
            </a:extLst>
          </p:cNvPr>
          <p:cNvSpPr txBox="1">
            <a:spLocks/>
          </p:cNvSpPr>
          <p:nvPr/>
        </p:nvSpPr>
        <p:spPr>
          <a:xfrm>
            <a:off x="140894" y="3983125"/>
            <a:ext cx="3164482" cy="109678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/>
              <a:t>El concepto de </a:t>
            </a:r>
          </a:p>
          <a:p>
            <a:pPr algn="ctr"/>
            <a:r>
              <a:rPr lang="es-CO" sz="1600" b="1" dirty="0"/>
              <a:t>CULTURA</a:t>
            </a:r>
            <a:endParaRPr lang="en-US" sz="1600" b="1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38C431A6-957B-46F9-9144-40D473A9DC71}"/>
              </a:ext>
            </a:extLst>
          </p:cNvPr>
          <p:cNvGrpSpPr/>
          <p:nvPr/>
        </p:nvGrpSpPr>
        <p:grpSpPr>
          <a:xfrm>
            <a:off x="1043608" y="1729357"/>
            <a:ext cx="6696743" cy="2101880"/>
            <a:chOff x="398351" y="1634340"/>
            <a:chExt cx="8347298" cy="2945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3550F7-A565-4DB9-9653-F90B74FF6E0B}"/>
                </a:ext>
              </a:extLst>
            </p:cNvPr>
            <p:cNvGrpSpPr/>
            <p:nvPr/>
          </p:nvGrpSpPr>
          <p:grpSpPr>
            <a:xfrm>
              <a:off x="6074131" y="1634340"/>
              <a:ext cx="2671518" cy="2945375"/>
              <a:chOff x="5990376" y="1491270"/>
              <a:chExt cx="2671518" cy="2945375"/>
            </a:xfrm>
          </p:grpSpPr>
          <p:sp>
            <p:nvSpPr>
              <p:cNvPr id="7" name="Shape">
                <a:extLst>
                  <a:ext uri="{FF2B5EF4-FFF2-40B4-BE49-F238E27FC236}">
                    <a16:creationId xmlns:a16="http://schemas.microsoft.com/office/drawing/2014/main" id="{6417654F-F2A6-4760-8573-16BDB26C7AAC}"/>
                  </a:ext>
                </a:extLst>
              </p:cNvPr>
              <p:cNvSpPr/>
              <p:nvPr/>
            </p:nvSpPr>
            <p:spPr>
              <a:xfrm>
                <a:off x="5990378" y="1491273"/>
                <a:ext cx="2662292" cy="2936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63" y="21600"/>
                    </a:moveTo>
                    <a:lnTo>
                      <a:pt x="1537" y="21600"/>
                    </a:lnTo>
                    <a:cubicBezTo>
                      <a:pt x="688" y="21600"/>
                      <a:pt x="0" y="20976"/>
                      <a:pt x="0" y="20206"/>
                    </a:cubicBezTo>
                    <a:lnTo>
                      <a:pt x="0" y="1394"/>
                    </a:lnTo>
                    <a:cubicBezTo>
                      <a:pt x="0" y="624"/>
                      <a:pt x="688" y="0"/>
                      <a:pt x="1537" y="0"/>
                    </a:cubicBezTo>
                    <a:lnTo>
                      <a:pt x="20063" y="0"/>
                    </a:lnTo>
                    <a:cubicBezTo>
                      <a:pt x="20912" y="0"/>
                      <a:pt x="21600" y="624"/>
                      <a:pt x="21600" y="1394"/>
                    </a:cubicBezTo>
                    <a:lnTo>
                      <a:pt x="21600" y="20206"/>
                    </a:lnTo>
                    <a:cubicBezTo>
                      <a:pt x="21600" y="20976"/>
                      <a:pt x="20912" y="21600"/>
                      <a:pt x="20063" y="21600"/>
                    </a:cubicBezTo>
                    <a:close/>
                  </a:path>
                </a:pathLst>
              </a:custGeom>
              <a:solidFill>
                <a:srgbClr val="F5F5F5"/>
              </a:solidFill>
              <a:ln w="12700">
                <a:miter lim="400000"/>
              </a:ln>
            </p:spPr>
            <p:txBody>
              <a:bodyPr lIns="822960" tIns="180000" rIns="182880" bIns="18000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1200"/>
                  </a:spcAft>
                  <a:defRPr sz="3000">
                    <a:solidFill>
                      <a:srgbClr val="FFFFFF"/>
                    </a:solidFill>
                  </a:defRPr>
                </a:pPr>
                <a:endParaRPr lang="en-US" sz="1050" noProof="1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FDC81D0-9001-4860-98D9-669FEAD18C3B}"/>
                  </a:ext>
                </a:extLst>
              </p:cNvPr>
              <p:cNvSpPr/>
              <p:nvPr/>
            </p:nvSpPr>
            <p:spPr>
              <a:xfrm>
                <a:off x="6167747" y="1491273"/>
                <a:ext cx="514368" cy="2936155"/>
              </a:xfrm>
              <a:prstGeom prst="rect">
                <a:avLst/>
              </a:pr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US" sz="1050" noProof="1"/>
              </a:p>
            </p:txBody>
          </p:sp>
          <p:sp>
            <p:nvSpPr>
              <p:cNvPr id="9" name="Shape">
                <a:extLst>
                  <a:ext uri="{FF2B5EF4-FFF2-40B4-BE49-F238E27FC236}">
                    <a16:creationId xmlns:a16="http://schemas.microsoft.com/office/drawing/2014/main" id="{FAFC9128-93B5-4B3A-8EBF-57AA6C1FBA85}"/>
                  </a:ext>
                </a:extLst>
              </p:cNvPr>
              <p:cNvSpPr/>
              <p:nvPr/>
            </p:nvSpPr>
            <p:spPr>
              <a:xfrm>
                <a:off x="5990378" y="1491273"/>
                <a:ext cx="500890" cy="2936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169" y="21600"/>
                    </a:lnTo>
                    <a:cubicBezTo>
                      <a:pt x="3656" y="21600"/>
                      <a:pt x="0" y="20976"/>
                      <a:pt x="0" y="20206"/>
                    </a:cubicBezTo>
                    <a:lnTo>
                      <a:pt x="0" y="1394"/>
                    </a:lnTo>
                    <a:cubicBezTo>
                      <a:pt x="0" y="624"/>
                      <a:pt x="3656" y="0"/>
                      <a:pt x="8169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A6A6E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US" sz="1050" noProof="1"/>
              </a:p>
            </p:txBody>
          </p:sp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72117B7C-7827-45D9-BD33-2A3A9D4EC071}"/>
                  </a:ext>
                </a:extLst>
              </p:cNvPr>
              <p:cNvSpPr/>
              <p:nvPr/>
            </p:nvSpPr>
            <p:spPr>
              <a:xfrm>
                <a:off x="6192748" y="1704114"/>
                <a:ext cx="551444" cy="59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extrusionOk="0">
                    <a:moveTo>
                      <a:pt x="11381" y="21600"/>
                    </a:moveTo>
                    <a:lnTo>
                      <a:pt x="0" y="10800"/>
                    </a:lnTo>
                    <a:lnTo>
                      <a:pt x="11381" y="0"/>
                    </a:lnTo>
                    <a:lnTo>
                      <a:pt x="20152" y="8324"/>
                    </a:lnTo>
                    <a:cubicBezTo>
                      <a:pt x="21600" y="9698"/>
                      <a:pt x="21600" y="11915"/>
                      <a:pt x="20152" y="13289"/>
                    </a:cubicBezTo>
                    <a:lnTo>
                      <a:pt x="11381" y="21600"/>
                    </a:lnTo>
                    <a:close/>
                  </a:path>
                </a:pathLst>
              </a:custGeom>
              <a:solidFill>
                <a:srgbClr val="6A6A6E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US" sz="1050" noProof="1"/>
              </a:p>
            </p:txBody>
          </p:sp>
          <p:sp>
            <p:nvSpPr>
              <p:cNvPr id="11" name="TextBox 44">
                <a:extLst>
                  <a:ext uri="{FF2B5EF4-FFF2-40B4-BE49-F238E27FC236}">
                    <a16:creationId xmlns:a16="http://schemas.microsoft.com/office/drawing/2014/main" id="{401C8ACE-891C-4CD2-808C-E34CE656F4AB}"/>
                  </a:ext>
                </a:extLst>
              </p:cNvPr>
              <p:cNvSpPr txBox="1"/>
              <p:nvPr/>
            </p:nvSpPr>
            <p:spPr>
              <a:xfrm>
                <a:off x="6047989" y="151022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78ECAE02-903B-486C-A561-32C041A4FC74}"/>
                  </a:ext>
                </a:extLst>
              </p:cNvPr>
              <p:cNvSpPr/>
              <p:nvPr/>
            </p:nvSpPr>
            <p:spPr>
              <a:xfrm>
                <a:off x="5990376" y="1491270"/>
                <a:ext cx="2671518" cy="294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31" y="21600"/>
                    </a:moveTo>
                    <a:lnTo>
                      <a:pt x="1569" y="21600"/>
                    </a:lnTo>
                    <a:cubicBezTo>
                      <a:pt x="706" y="21600"/>
                      <a:pt x="0" y="20963"/>
                      <a:pt x="0" y="20177"/>
                    </a:cubicBezTo>
                    <a:lnTo>
                      <a:pt x="0" y="1423"/>
                    </a:lnTo>
                    <a:cubicBezTo>
                      <a:pt x="0" y="640"/>
                      <a:pt x="703" y="0"/>
                      <a:pt x="1569" y="0"/>
                    </a:cubicBezTo>
                    <a:lnTo>
                      <a:pt x="20031" y="0"/>
                    </a:lnTo>
                    <a:cubicBezTo>
                      <a:pt x="20894" y="0"/>
                      <a:pt x="21600" y="637"/>
                      <a:pt x="21600" y="1423"/>
                    </a:cubicBezTo>
                    <a:lnTo>
                      <a:pt x="21600" y="20177"/>
                    </a:lnTo>
                    <a:cubicBezTo>
                      <a:pt x="21600" y="20963"/>
                      <a:pt x="20897" y="21600"/>
                      <a:pt x="20031" y="21600"/>
                    </a:cubicBezTo>
                    <a:close/>
                    <a:moveTo>
                      <a:pt x="1572" y="70"/>
                    </a:moveTo>
                    <a:cubicBezTo>
                      <a:pt x="746" y="70"/>
                      <a:pt x="75" y="679"/>
                      <a:pt x="75" y="1428"/>
                    </a:cubicBezTo>
                    <a:lnTo>
                      <a:pt x="75" y="20182"/>
                    </a:lnTo>
                    <a:cubicBezTo>
                      <a:pt x="75" y="20931"/>
                      <a:pt x="746" y="21540"/>
                      <a:pt x="1572" y="21540"/>
                    </a:cubicBezTo>
                    <a:lnTo>
                      <a:pt x="20034" y="21540"/>
                    </a:lnTo>
                    <a:cubicBezTo>
                      <a:pt x="20860" y="21540"/>
                      <a:pt x="21531" y="20931"/>
                      <a:pt x="21531" y="20182"/>
                    </a:cubicBezTo>
                    <a:lnTo>
                      <a:pt x="21531" y="1428"/>
                    </a:lnTo>
                    <a:cubicBezTo>
                      <a:pt x="21531" y="679"/>
                      <a:pt x="20860" y="70"/>
                      <a:pt x="20034" y="70"/>
                    </a:cubicBezTo>
                    <a:lnTo>
                      <a:pt x="1572" y="70"/>
                    </a:lnTo>
                    <a:close/>
                  </a:path>
                </a:pathLst>
              </a:custGeom>
              <a:solidFill>
                <a:srgbClr val="6A6A6E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US" sz="1050" noProof="1"/>
              </a:p>
            </p:txBody>
          </p:sp>
          <p:sp>
            <p:nvSpPr>
              <p:cNvPr id="13" name="Freeform: Shape 65">
                <a:extLst>
                  <a:ext uri="{FF2B5EF4-FFF2-40B4-BE49-F238E27FC236}">
                    <a16:creationId xmlns:a16="http://schemas.microsoft.com/office/drawing/2014/main" id="{445AC6C3-A8E3-4719-AB92-FA78A95FF475}"/>
                  </a:ext>
                </a:extLst>
              </p:cNvPr>
              <p:cNvSpPr/>
              <p:nvPr/>
            </p:nvSpPr>
            <p:spPr>
              <a:xfrm>
                <a:off x="6144458" y="1944995"/>
                <a:ext cx="197943" cy="319754"/>
              </a:xfrm>
              <a:custGeom>
                <a:avLst/>
                <a:gdLst>
                  <a:gd name="connsiteX0" fmla="*/ 88197 w 235193"/>
                  <a:gd name="connsiteY0" fmla="*/ 352787 h 379926"/>
                  <a:gd name="connsiteX1" fmla="*/ 146996 w 235193"/>
                  <a:gd name="connsiteY1" fmla="*/ 352787 h 379926"/>
                  <a:gd name="connsiteX2" fmla="*/ 117597 w 235193"/>
                  <a:gd name="connsiteY2" fmla="*/ 379926 h 379926"/>
                  <a:gd name="connsiteX3" fmla="*/ 88197 w 235193"/>
                  <a:gd name="connsiteY3" fmla="*/ 352787 h 379926"/>
                  <a:gd name="connsiteX4" fmla="*/ 72367 w 235193"/>
                  <a:gd name="connsiteY4" fmla="*/ 307558 h 379926"/>
                  <a:gd name="connsiteX5" fmla="*/ 162826 w 235193"/>
                  <a:gd name="connsiteY5" fmla="*/ 307558 h 379926"/>
                  <a:gd name="connsiteX6" fmla="*/ 176395 w 235193"/>
                  <a:gd name="connsiteY6" fmla="*/ 321128 h 379926"/>
                  <a:gd name="connsiteX7" fmla="*/ 162826 w 235193"/>
                  <a:gd name="connsiteY7" fmla="*/ 334697 h 379926"/>
                  <a:gd name="connsiteX8" fmla="*/ 72367 w 235193"/>
                  <a:gd name="connsiteY8" fmla="*/ 334697 h 379926"/>
                  <a:gd name="connsiteX9" fmla="*/ 58798 w 235193"/>
                  <a:gd name="connsiteY9" fmla="*/ 321128 h 379926"/>
                  <a:gd name="connsiteX10" fmla="*/ 72367 w 235193"/>
                  <a:gd name="connsiteY10" fmla="*/ 307558 h 379926"/>
                  <a:gd name="connsiteX11" fmla="*/ 72367 w 235193"/>
                  <a:gd name="connsiteY11" fmla="*/ 262329 h 379926"/>
                  <a:gd name="connsiteX12" fmla="*/ 162826 w 235193"/>
                  <a:gd name="connsiteY12" fmla="*/ 262329 h 379926"/>
                  <a:gd name="connsiteX13" fmla="*/ 176395 w 235193"/>
                  <a:gd name="connsiteY13" fmla="*/ 275899 h 379926"/>
                  <a:gd name="connsiteX14" fmla="*/ 162826 w 235193"/>
                  <a:gd name="connsiteY14" fmla="*/ 289468 h 379926"/>
                  <a:gd name="connsiteX15" fmla="*/ 72367 w 235193"/>
                  <a:gd name="connsiteY15" fmla="*/ 289468 h 379926"/>
                  <a:gd name="connsiteX16" fmla="*/ 58798 w 235193"/>
                  <a:gd name="connsiteY16" fmla="*/ 275899 h 379926"/>
                  <a:gd name="connsiteX17" fmla="*/ 72367 w 235193"/>
                  <a:gd name="connsiteY17" fmla="*/ 262329 h 379926"/>
                  <a:gd name="connsiteX18" fmla="*/ 118049 w 235193"/>
                  <a:gd name="connsiteY18" fmla="*/ 26685 h 379926"/>
                  <a:gd name="connsiteX19" fmla="*/ 27590 w 235193"/>
                  <a:gd name="connsiteY19" fmla="*/ 116240 h 379926"/>
                  <a:gd name="connsiteX20" fmla="*/ 27590 w 235193"/>
                  <a:gd name="connsiteY20" fmla="*/ 119858 h 379926"/>
                  <a:gd name="connsiteX21" fmla="*/ 33922 w 235193"/>
                  <a:gd name="connsiteY21" fmla="*/ 151519 h 379926"/>
                  <a:gd name="connsiteX22" fmla="*/ 49300 w 235193"/>
                  <a:gd name="connsiteY22" fmla="*/ 176395 h 379926"/>
                  <a:gd name="connsiteX23" fmla="*/ 75534 w 235193"/>
                  <a:gd name="connsiteY23" fmla="*/ 217101 h 379926"/>
                  <a:gd name="connsiteX24" fmla="*/ 117597 w 235193"/>
                  <a:gd name="connsiteY24" fmla="*/ 217101 h 379926"/>
                  <a:gd name="connsiteX25" fmla="*/ 160112 w 235193"/>
                  <a:gd name="connsiteY25" fmla="*/ 217101 h 379926"/>
                  <a:gd name="connsiteX26" fmla="*/ 186345 w 235193"/>
                  <a:gd name="connsiteY26" fmla="*/ 176395 h 379926"/>
                  <a:gd name="connsiteX27" fmla="*/ 201723 w 235193"/>
                  <a:gd name="connsiteY27" fmla="*/ 151519 h 379926"/>
                  <a:gd name="connsiteX28" fmla="*/ 208055 w 235193"/>
                  <a:gd name="connsiteY28" fmla="*/ 119858 h 379926"/>
                  <a:gd name="connsiteX29" fmla="*/ 208507 w 235193"/>
                  <a:gd name="connsiteY29" fmla="*/ 119858 h 379926"/>
                  <a:gd name="connsiteX30" fmla="*/ 208507 w 235193"/>
                  <a:gd name="connsiteY30" fmla="*/ 116240 h 379926"/>
                  <a:gd name="connsiteX31" fmla="*/ 118049 w 235193"/>
                  <a:gd name="connsiteY31" fmla="*/ 26685 h 379926"/>
                  <a:gd name="connsiteX32" fmla="*/ 117597 w 235193"/>
                  <a:gd name="connsiteY32" fmla="*/ 0 h 379926"/>
                  <a:gd name="connsiteX33" fmla="*/ 235193 w 235193"/>
                  <a:gd name="connsiteY33" fmla="*/ 116240 h 379926"/>
                  <a:gd name="connsiteX34" fmla="*/ 235193 w 235193"/>
                  <a:gd name="connsiteY34" fmla="*/ 120311 h 379926"/>
                  <a:gd name="connsiteX35" fmla="*/ 227051 w 235193"/>
                  <a:gd name="connsiteY35" fmla="*/ 161017 h 379926"/>
                  <a:gd name="connsiteX36" fmla="*/ 206698 w 235193"/>
                  <a:gd name="connsiteY36" fmla="*/ 194486 h 379926"/>
                  <a:gd name="connsiteX37" fmla="*/ 179109 w 235193"/>
                  <a:gd name="connsiteY37" fmla="*/ 239263 h 379926"/>
                  <a:gd name="connsiteX38" fmla="*/ 170967 w 235193"/>
                  <a:gd name="connsiteY38" fmla="*/ 244239 h 379926"/>
                  <a:gd name="connsiteX39" fmla="*/ 64226 w 235193"/>
                  <a:gd name="connsiteY39" fmla="*/ 244239 h 379926"/>
                  <a:gd name="connsiteX40" fmla="*/ 56084 w 235193"/>
                  <a:gd name="connsiteY40" fmla="*/ 239263 h 379926"/>
                  <a:gd name="connsiteX41" fmla="*/ 28494 w 235193"/>
                  <a:gd name="connsiteY41" fmla="*/ 194486 h 379926"/>
                  <a:gd name="connsiteX42" fmla="*/ 8141 w 235193"/>
                  <a:gd name="connsiteY42" fmla="*/ 161017 h 379926"/>
                  <a:gd name="connsiteX43" fmla="*/ 0 w 235193"/>
                  <a:gd name="connsiteY43" fmla="*/ 120311 h 379926"/>
                  <a:gd name="connsiteX44" fmla="*/ 0 w 235193"/>
                  <a:gd name="connsiteY44" fmla="*/ 116240 h 379926"/>
                  <a:gd name="connsiteX45" fmla="*/ 117597 w 235193"/>
                  <a:gd name="connsiteY45" fmla="*/ 0 h 37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35193" h="379926">
                    <a:moveTo>
                      <a:pt x="88197" y="352787"/>
                    </a:moveTo>
                    <a:lnTo>
                      <a:pt x="146996" y="352787"/>
                    </a:lnTo>
                    <a:cubicBezTo>
                      <a:pt x="145639" y="368166"/>
                      <a:pt x="132975" y="379926"/>
                      <a:pt x="117597" y="379926"/>
                    </a:cubicBezTo>
                    <a:cubicBezTo>
                      <a:pt x="102218" y="379926"/>
                      <a:pt x="89554" y="368166"/>
                      <a:pt x="88197" y="352787"/>
                    </a:cubicBezTo>
                    <a:close/>
                    <a:moveTo>
                      <a:pt x="72367" y="307558"/>
                    </a:moveTo>
                    <a:lnTo>
                      <a:pt x="162826" y="307558"/>
                    </a:lnTo>
                    <a:cubicBezTo>
                      <a:pt x="170515" y="307558"/>
                      <a:pt x="176395" y="313438"/>
                      <a:pt x="176395" y="321128"/>
                    </a:cubicBezTo>
                    <a:cubicBezTo>
                      <a:pt x="176395" y="328817"/>
                      <a:pt x="170515" y="334697"/>
                      <a:pt x="162826" y="334697"/>
                    </a:cubicBezTo>
                    <a:lnTo>
                      <a:pt x="72367" y="334697"/>
                    </a:lnTo>
                    <a:cubicBezTo>
                      <a:pt x="64678" y="334697"/>
                      <a:pt x="58798" y="328817"/>
                      <a:pt x="58798" y="321128"/>
                    </a:cubicBezTo>
                    <a:cubicBezTo>
                      <a:pt x="58798" y="313438"/>
                      <a:pt x="64678" y="307558"/>
                      <a:pt x="72367" y="307558"/>
                    </a:cubicBezTo>
                    <a:close/>
                    <a:moveTo>
                      <a:pt x="72367" y="262329"/>
                    </a:moveTo>
                    <a:lnTo>
                      <a:pt x="162826" y="262329"/>
                    </a:lnTo>
                    <a:cubicBezTo>
                      <a:pt x="170515" y="262329"/>
                      <a:pt x="176395" y="268209"/>
                      <a:pt x="176395" y="275899"/>
                    </a:cubicBezTo>
                    <a:cubicBezTo>
                      <a:pt x="176395" y="283588"/>
                      <a:pt x="170515" y="289468"/>
                      <a:pt x="162826" y="289468"/>
                    </a:cubicBezTo>
                    <a:lnTo>
                      <a:pt x="72367" y="289468"/>
                    </a:lnTo>
                    <a:cubicBezTo>
                      <a:pt x="64678" y="289468"/>
                      <a:pt x="58798" y="283588"/>
                      <a:pt x="58798" y="275899"/>
                    </a:cubicBezTo>
                    <a:cubicBezTo>
                      <a:pt x="58798" y="268209"/>
                      <a:pt x="64678" y="262329"/>
                      <a:pt x="72367" y="262329"/>
                    </a:cubicBezTo>
                    <a:close/>
                    <a:moveTo>
                      <a:pt x="118049" y="26685"/>
                    </a:moveTo>
                    <a:cubicBezTo>
                      <a:pt x="68749" y="27138"/>
                      <a:pt x="28494" y="66939"/>
                      <a:pt x="27590" y="116240"/>
                    </a:cubicBezTo>
                    <a:lnTo>
                      <a:pt x="27590" y="119858"/>
                    </a:lnTo>
                    <a:cubicBezTo>
                      <a:pt x="28042" y="130713"/>
                      <a:pt x="29851" y="141568"/>
                      <a:pt x="33922" y="151519"/>
                    </a:cubicBezTo>
                    <a:cubicBezTo>
                      <a:pt x="37540" y="160565"/>
                      <a:pt x="42968" y="169158"/>
                      <a:pt x="49300" y="176395"/>
                    </a:cubicBezTo>
                    <a:cubicBezTo>
                      <a:pt x="59250" y="189059"/>
                      <a:pt x="68297" y="202628"/>
                      <a:pt x="75534" y="217101"/>
                    </a:cubicBezTo>
                    <a:lnTo>
                      <a:pt x="117597" y="217101"/>
                    </a:lnTo>
                    <a:lnTo>
                      <a:pt x="160112" y="217101"/>
                    </a:lnTo>
                    <a:cubicBezTo>
                      <a:pt x="166897" y="202628"/>
                      <a:pt x="175942" y="189059"/>
                      <a:pt x="186345" y="176395"/>
                    </a:cubicBezTo>
                    <a:cubicBezTo>
                      <a:pt x="193130" y="169158"/>
                      <a:pt x="198105" y="160565"/>
                      <a:pt x="201723" y="151519"/>
                    </a:cubicBezTo>
                    <a:cubicBezTo>
                      <a:pt x="205341" y="141568"/>
                      <a:pt x="207603" y="130713"/>
                      <a:pt x="208055" y="119858"/>
                    </a:cubicBezTo>
                    <a:lnTo>
                      <a:pt x="208507" y="119858"/>
                    </a:lnTo>
                    <a:lnTo>
                      <a:pt x="208507" y="116240"/>
                    </a:lnTo>
                    <a:cubicBezTo>
                      <a:pt x="207603" y="66487"/>
                      <a:pt x="167349" y="27138"/>
                      <a:pt x="118049" y="26685"/>
                    </a:cubicBezTo>
                    <a:close/>
                    <a:moveTo>
                      <a:pt x="117597" y="0"/>
                    </a:moveTo>
                    <a:cubicBezTo>
                      <a:pt x="181822" y="452"/>
                      <a:pt x="233836" y="52014"/>
                      <a:pt x="235193" y="116240"/>
                    </a:cubicBezTo>
                    <a:lnTo>
                      <a:pt x="235193" y="120311"/>
                    </a:lnTo>
                    <a:cubicBezTo>
                      <a:pt x="234740" y="134332"/>
                      <a:pt x="232027" y="147900"/>
                      <a:pt x="227051" y="161017"/>
                    </a:cubicBezTo>
                    <a:cubicBezTo>
                      <a:pt x="222528" y="173229"/>
                      <a:pt x="215292" y="184536"/>
                      <a:pt x="206698" y="194486"/>
                    </a:cubicBezTo>
                    <a:cubicBezTo>
                      <a:pt x="195843" y="206246"/>
                      <a:pt x="184084" y="229313"/>
                      <a:pt x="179109" y="239263"/>
                    </a:cubicBezTo>
                    <a:cubicBezTo>
                      <a:pt x="177752" y="242429"/>
                      <a:pt x="174586" y="244239"/>
                      <a:pt x="170967" y="244239"/>
                    </a:cubicBezTo>
                    <a:lnTo>
                      <a:pt x="64226" y="244239"/>
                    </a:lnTo>
                    <a:cubicBezTo>
                      <a:pt x="60608" y="244239"/>
                      <a:pt x="57441" y="242429"/>
                      <a:pt x="56084" y="239263"/>
                    </a:cubicBezTo>
                    <a:cubicBezTo>
                      <a:pt x="51109" y="229313"/>
                      <a:pt x="39349" y="206246"/>
                      <a:pt x="28494" y="194486"/>
                    </a:cubicBezTo>
                    <a:cubicBezTo>
                      <a:pt x="19901" y="184536"/>
                      <a:pt x="13116" y="173229"/>
                      <a:pt x="8141" y="161017"/>
                    </a:cubicBezTo>
                    <a:cubicBezTo>
                      <a:pt x="3166" y="147900"/>
                      <a:pt x="452" y="134332"/>
                      <a:pt x="0" y="120311"/>
                    </a:cubicBezTo>
                    <a:lnTo>
                      <a:pt x="0" y="116240"/>
                    </a:lnTo>
                    <a:cubicBezTo>
                      <a:pt x="1357" y="52014"/>
                      <a:pt x="53370" y="452"/>
                      <a:pt x="1175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</p:grp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6EC55876-83EE-4F25-AA4C-721AAACB61C3}"/>
                </a:ext>
              </a:extLst>
            </p:cNvPr>
            <p:cNvGrpSpPr/>
            <p:nvPr/>
          </p:nvGrpSpPr>
          <p:grpSpPr>
            <a:xfrm>
              <a:off x="3236241" y="1634340"/>
              <a:ext cx="2671518" cy="2945375"/>
              <a:chOff x="3152486" y="1491270"/>
              <a:chExt cx="2671518" cy="2945375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03ABDBD9-6FA2-47C9-B1CC-1DD606344F86}"/>
                  </a:ext>
                </a:extLst>
              </p:cNvPr>
              <p:cNvSpPr/>
              <p:nvPr/>
            </p:nvSpPr>
            <p:spPr>
              <a:xfrm>
                <a:off x="3152488" y="1491273"/>
                <a:ext cx="2662292" cy="2936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63" y="21600"/>
                    </a:moveTo>
                    <a:lnTo>
                      <a:pt x="1537" y="21600"/>
                    </a:lnTo>
                    <a:cubicBezTo>
                      <a:pt x="688" y="21600"/>
                      <a:pt x="0" y="20976"/>
                      <a:pt x="0" y="20206"/>
                    </a:cubicBezTo>
                    <a:lnTo>
                      <a:pt x="0" y="1394"/>
                    </a:lnTo>
                    <a:cubicBezTo>
                      <a:pt x="0" y="624"/>
                      <a:pt x="688" y="0"/>
                      <a:pt x="1537" y="0"/>
                    </a:cubicBezTo>
                    <a:lnTo>
                      <a:pt x="20063" y="0"/>
                    </a:lnTo>
                    <a:cubicBezTo>
                      <a:pt x="20912" y="0"/>
                      <a:pt x="21600" y="624"/>
                      <a:pt x="21600" y="1394"/>
                    </a:cubicBezTo>
                    <a:lnTo>
                      <a:pt x="21600" y="20206"/>
                    </a:lnTo>
                    <a:cubicBezTo>
                      <a:pt x="21600" y="20976"/>
                      <a:pt x="20912" y="21600"/>
                      <a:pt x="20063" y="21600"/>
                    </a:cubicBezTo>
                    <a:close/>
                  </a:path>
                </a:pathLst>
              </a:custGeom>
              <a:solidFill>
                <a:srgbClr val="F5F5F5"/>
              </a:solidFill>
              <a:ln w="12700">
                <a:miter lim="400000"/>
              </a:ln>
            </p:spPr>
            <p:txBody>
              <a:bodyPr lIns="822960" tIns="180000" rIns="182880" bIns="18000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CO" sz="105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FB2492B7-BE3F-4529-893C-3F0261841231}"/>
                  </a:ext>
                </a:extLst>
              </p:cNvPr>
              <p:cNvSpPr/>
              <p:nvPr/>
            </p:nvSpPr>
            <p:spPr>
              <a:xfrm>
                <a:off x="3329857" y="1491273"/>
                <a:ext cx="514368" cy="2936155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US" sz="1050" noProof="1"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92E299E1-4C52-40C5-8964-82B499FBB8BE}"/>
                  </a:ext>
                </a:extLst>
              </p:cNvPr>
              <p:cNvSpPr/>
              <p:nvPr/>
            </p:nvSpPr>
            <p:spPr>
              <a:xfrm>
                <a:off x="3152488" y="1491273"/>
                <a:ext cx="500890" cy="2936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169" y="21600"/>
                    </a:lnTo>
                    <a:cubicBezTo>
                      <a:pt x="3656" y="21600"/>
                      <a:pt x="0" y="20976"/>
                      <a:pt x="0" y="20206"/>
                    </a:cubicBezTo>
                    <a:lnTo>
                      <a:pt x="0" y="1394"/>
                    </a:lnTo>
                    <a:cubicBezTo>
                      <a:pt x="0" y="624"/>
                      <a:pt x="3656" y="0"/>
                      <a:pt x="8169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A6A6E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US" sz="1050" noProof="1"/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4E1C45DD-CA19-47DF-84DF-55C1595005FB}"/>
                  </a:ext>
                </a:extLst>
              </p:cNvPr>
              <p:cNvSpPr/>
              <p:nvPr/>
            </p:nvSpPr>
            <p:spPr>
              <a:xfrm>
                <a:off x="3354858" y="1704114"/>
                <a:ext cx="551444" cy="59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extrusionOk="0">
                    <a:moveTo>
                      <a:pt x="11381" y="21600"/>
                    </a:moveTo>
                    <a:lnTo>
                      <a:pt x="0" y="10800"/>
                    </a:lnTo>
                    <a:lnTo>
                      <a:pt x="11381" y="0"/>
                    </a:lnTo>
                    <a:lnTo>
                      <a:pt x="20152" y="8324"/>
                    </a:lnTo>
                    <a:cubicBezTo>
                      <a:pt x="21600" y="9698"/>
                      <a:pt x="21600" y="11915"/>
                      <a:pt x="20152" y="13289"/>
                    </a:cubicBezTo>
                    <a:lnTo>
                      <a:pt x="11381" y="21600"/>
                    </a:lnTo>
                    <a:close/>
                  </a:path>
                </a:pathLst>
              </a:custGeom>
              <a:solidFill>
                <a:srgbClr val="6A6A6E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US" sz="1050" noProof="1"/>
              </a:p>
            </p:txBody>
          </p:sp>
          <p:sp>
            <p:nvSpPr>
              <p:cNvPr id="19" name="TextBox 43">
                <a:extLst>
                  <a:ext uri="{FF2B5EF4-FFF2-40B4-BE49-F238E27FC236}">
                    <a16:creationId xmlns:a16="http://schemas.microsoft.com/office/drawing/2014/main" id="{43EE9939-808E-46B3-A5B3-56A8F37F6809}"/>
                  </a:ext>
                </a:extLst>
              </p:cNvPr>
              <p:cNvSpPr txBox="1"/>
              <p:nvPr/>
            </p:nvSpPr>
            <p:spPr>
              <a:xfrm>
                <a:off x="3188307" y="151022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665E524-5926-46FD-BB0C-E52A4A671758}"/>
                  </a:ext>
                </a:extLst>
              </p:cNvPr>
              <p:cNvSpPr/>
              <p:nvPr/>
            </p:nvSpPr>
            <p:spPr>
              <a:xfrm>
                <a:off x="3152486" y="1491270"/>
                <a:ext cx="2671518" cy="294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31" y="21600"/>
                    </a:moveTo>
                    <a:lnTo>
                      <a:pt x="1569" y="21600"/>
                    </a:lnTo>
                    <a:cubicBezTo>
                      <a:pt x="706" y="21600"/>
                      <a:pt x="0" y="20963"/>
                      <a:pt x="0" y="20177"/>
                    </a:cubicBezTo>
                    <a:lnTo>
                      <a:pt x="0" y="1423"/>
                    </a:lnTo>
                    <a:cubicBezTo>
                      <a:pt x="0" y="640"/>
                      <a:pt x="703" y="0"/>
                      <a:pt x="1569" y="0"/>
                    </a:cubicBezTo>
                    <a:lnTo>
                      <a:pt x="20031" y="0"/>
                    </a:lnTo>
                    <a:cubicBezTo>
                      <a:pt x="20894" y="0"/>
                      <a:pt x="21600" y="637"/>
                      <a:pt x="21600" y="1423"/>
                    </a:cubicBezTo>
                    <a:lnTo>
                      <a:pt x="21600" y="20177"/>
                    </a:lnTo>
                    <a:cubicBezTo>
                      <a:pt x="21597" y="20963"/>
                      <a:pt x="20894" y="21600"/>
                      <a:pt x="20031" y="21600"/>
                    </a:cubicBezTo>
                    <a:close/>
                    <a:moveTo>
                      <a:pt x="1569" y="70"/>
                    </a:moveTo>
                    <a:cubicBezTo>
                      <a:pt x="743" y="70"/>
                      <a:pt x="72" y="679"/>
                      <a:pt x="72" y="1428"/>
                    </a:cubicBezTo>
                    <a:lnTo>
                      <a:pt x="72" y="20182"/>
                    </a:lnTo>
                    <a:cubicBezTo>
                      <a:pt x="72" y="20931"/>
                      <a:pt x="743" y="21540"/>
                      <a:pt x="1569" y="21540"/>
                    </a:cubicBezTo>
                    <a:lnTo>
                      <a:pt x="20031" y="21540"/>
                    </a:lnTo>
                    <a:cubicBezTo>
                      <a:pt x="20857" y="21540"/>
                      <a:pt x="21528" y="20931"/>
                      <a:pt x="21528" y="20182"/>
                    </a:cubicBezTo>
                    <a:lnTo>
                      <a:pt x="21528" y="1428"/>
                    </a:lnTo>
                    <a:cubicBezTo>
                      <a:pt x="21528" y="679"/>
                      <a:pt x="20857" y="70"/>
                      <a:pt x="20031" y="70"/>
                    </a:cubicBezTo>
                    <a:lnTo>
                      <a:pt x="1569" y="70"/>
                    </a:lnTo>
                    <a:close/>
                  </a:path>
                </a:pathLst>
              </a:custGeom>
              <a:solidFill>
                <a:srgbClr val="6A6A6E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US" sz="1050" noProof="1"/>
              </a:p>
            </p:txBody>
          </p:sp>
          <p:sp>
            <p:nvSpPr>
              <p:cNvPr id="21" name="Freeform: Shape 66">
                <a:extLst>
                  <a:ext uri="{FF2B5EF4-FFF2-40B4-BE49-F238E27FC236}">
                    <a16:creationId xmlns:a16="http://schemas.microsoft.com/office/drawing/2014/main" id="{FC470AE3-CBE4-47E7-9F9D-BAD29ADA86E8}"/>
                  </a:ext>
                </a:extLst>
              </p:cNvPr>
              <p:cNvSpPr/>
              <p:nvPr/>
            </p:nvSpPr>
            <p:spPr>
              <a:xfrm>
                <a:off x="3261864" y="1939683"/>
                <a:ext cx="300720" cy="300721"/>
              </a:xfrm>
              <a:custGeom>
                <a:avLst/>
                <a:gdLst>
                  <a:gd name="connsiteX0" fmla="*/ 171871 w 357311"/>
                  <a:gd name="connsiteY0" fmla="*/ 76889 h 357312"/>
                  <a:gd name="connsiteX1" fmla="*/ 222980 w 357311"/>
                  <a:gd name="connsiteY1" fmla="*/ 89553 h 357312"/>
                  <a:gd name="connsiteX2" fmla="*/ 202627 w 357311"/>
                  <a:gd name="connsiteY2" fmla="*/ 109906 h 357312"/>
                  <a:gd name="connsiteX3" fmla="*/ 171871 w 357311"/>
                  <a:gd name="connsiteY3" fmla="*/ 104027 h 357312"/>
                  <a:gd name="connsiteX4" fmla="*/ 90459 w 357311"/>
                  <a:gd name="connsiteY4" fmla="*/ 185439 h 357312"/>
                  <a:gd name="connsiteX5" fmla="*/ 171871 w 357311"/>
                  <a:gd name="connsiteY5" fmla="*/ 266852 h 357312"/>
                  <a:gd name="connsiteX6" fmla="*/ 253284 w 357311"/>
                  <a:gd name="connsiteY6" fmla="*/ 185439 h 357312"/>
                  <a:gd name="connsiteX7" fmla="*/ 247404 w 357311"/>
                  <a:gd name="connsiteY7" fmla="*/ 154683 h 357312"/>
                  <a:gd name="connsiteX8" fmla="*/ 267757 w 357311"/>
                  <a:gd name="connsiteY8" fmla="*/ 134330 h 357312"/>
                  <a:gd name="connsiteX9" fmla="*/ 280421 w 357311"/>
                  <a:gd name="connsiteY9" fmla="*/ 185439 h 357312"/>
                  <a:gd name="connsiteX10" fmla="*/ 171871 w 357311"/>
                  <a:gd name="connsiteY10" fmla="*/ 293989 h 357312"/>
                  <a:gd name="connsiteX11" fmla="*/ 63321 w 357311"/>
                  <a:gd name="connsiteY11" fmla="*/ 185439 h 357312"/>
                  <a:gd name="connsiteX12" fmla="*/ 171871 w 357311"/>
                  <a:gd name="connsiteY12" fmla="*/ 76889 h 357312"/>
                  <a:gd name="connsiteX13" fmla="*/ 171872 w 357311"/>
                  <a:gd name="connsiteY13" fmla="*/ 13569 h 357312"/>
                  <a:gd name="connsiteX14" fmla="*/ 252832 w 357311"/>
                  <a:gd name="connsiteY14" fmla="*/ 33470 h 357312"/>
                  <a:gd name="connsiteX15" fmla="*/ 249666 w 357311"/>
                  <a:gd name="connsiteY15" fmla="*/ 36636 h 357312"/>
                  <a:gd name="connsiteX16" fmla="*/ 243334 w 357311"/>
                  <a:gd name="connsiteY16" fmla="*/ 42968 h 357312"/>
                  <a:gd name="connsiteX17" fmla="*/ 244691 w 357311"/>
                  <a:gd name="connsiteY17" fmla="*/ 52014 h 357312"/>
                  <a:gd name="connsiteX18" fmla="*/ 245595 w 357311"/>
                  <a:gd name="connsiteY18" fmla="*/ 61060 h 357312"/>
                  <a:gd name="connsiteX19" fmla="*/ 171872 w 357311"/>
                  <a:gd name="connsiteY19" fmla="*/ 40707 h 357312"/>
                  <a:gd name="connsiteX20" fmla="*/ 27138 w 357311"/>
                  <a:gd name="connsiteY20" fmla="*/ 185441 h 357312"/>
                  <a:gd name="connsiteX21" fmla="*/ 171872 w 357311"/>
                  <a:gd name="connsiteY21" fmla="*/ 330174 h 357312"/>
                  <a:gd name="connsiteX22" fmla="*/ 316605 w 357311"/>
                  <a:gd name="connsiteY22" fmla="*/ 185441 h 357312"/>
                  <a:gd name="connsiteX23" fmla="*/ 296252 w 357311"/>
                  <a:gd name="connsiteY23" fmla="*/ 111716 h 357312"/>
                  <a:gd name="connsiteX24" fmla="*/ 305750 w 357311"/>
                  <a:gd name="connsiteY24" fmla="*/ 113073 h 357312"/>
                  <a:gd name="connsiteX25" fmla="*/ 314344 w 357311"/>
                  <a:gd name="connsiteY25" fmla="*/ 113978 h 357312"/>
                  <a:gd name="connsiteX26" fmla="*/ 320224 w 357311"/>
                  <a:gd name="connsiteY26" fmla="*/ 107646 h 357312"/>
                  <a:gd name="connsiteX27" fmla="*/ 323390 w 357311"/>
                  <a:gd name="connsiteY27" fmla="*/ 104932 h 357312"/>
                  <a:gd name="connsiteX28" fmla="*/ 343743 w 357311"/>
                  <a:gd name="connsiteY28" fmla="*/ 185441 h 357312"/>
                  <a:gd name="connsiteX29" fmla="*/ 171872 w 357311"/>
                  <a:gd name="connsiteY29" fmla="*/ 357312 h 357312"/>
                  <a:gd name="connsiteX30" fmla="*/ 0 w 357311"/>
                  <a:gd name="connsiteY30" fmla="*/ 185441 h 357312"/>
                  <a:gd name="connsiteX31" fmla="*/ 171872 w 357311"/>
                  <a:gd name="connsiteY31" fmla="*/ 13569 h 357312"/>
                  <a:gd name="connsiteX32" fmla="*/ 312082 w 357311"/>
                  <a:gd name="connsiteY32" fmla="*/ 0 h 357312"/>
                  <a:gd name="connsiteX33" fmla="*/ 316605 w 357311"/>
                  <a:gd name="connsiteY33" fmla="*/ 40706 h 357312"/>
                  <a:gd name="connsiteX34" fmla="*/ 357311 w 357311"/>
                  <a:gd name="connsiteY34" fmla="*/ 45229 h 357312"/>
                  <a:gd name="connsiteX35" fmla="*/ 307559 w 357311"/>
                  <a:gd name="connsiteY35" fmla="*/ 94981 h 357312"/>
                  <a:gd name="connsiteX36" fmla="*/ 284040 w 357311"/>
                  <a:gd name="connsiteY36" fmla="*/ 92268 h 357312"/>
                  <a:gd name="connsiteX37" fmla="*/ 211673 w 357311"/>
                  <a:gd name="connsiteY37" fmla="*/ 164635 h 357312"/>
                  <a:gd name="connsiteX38" fmla="*/ 216648 w 357311"/>
                  <a:gd name="connsiteY38" fmla="*/ 185441 h 357312"/>
                  <a:gd name="connsiteX39" fmla="*/ 171418 w 357311"/>
                  <a:gd name="connsiteY39" fmla="*/ 230670 h 357312"/>
                  <a:gd name="connsiteX40" fmla="*/ 126189 w 357311"/>
                  <a:gd name="connsiteY40" fmla="*/ 185441 h 357312"/>
                  <a:gd name="connsiteX41" fmla="*/ 171418 w 357311"/>
                  <a:gd name="connsiteY41" fmla="*/ 140211 h 357312"/>
                  <a:gd name="connsiteX42" fmla="*/ 192677 w 357311"/>
                  <a:gd name="connsiteY42" fmla="*/ 145639 h 357312"/>
                  <a:gd name="connsiteX43" fmla="*/ 265044 w 357311"/>
                  <a:gd name="connsiteY43" fmla="*/ 73271 h 357312"/>
                  <a:gd name="connsiteX44" fmla="*/ 262330 w 357311"/>
                  <a:gd name="connsiteY44" fmla="*/ 49752 h 3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57311" h="357312">
                    <a:moveTo>
                      <a:pt x="171871" y="76889"/>
                    </a:moveTo>
                    <a:cubicBezTo>
                      <a:pt x="190415" y="76889"/>
                      <a:pt x="207602" y="81412"/>
                      <a:pt x="222980" y="89553"/>
                    </a:cubicBezTo>
                    <a:lnTo>
                      <a:pt x="202627" y="109906"/>
                    </a:lnTo>
                    <a:cubicBezTo>
                      <a:pt x="193129" y="106288"/>
                      <a:pt x="182726" y="104027"/>
                      <a:pt x="171871" y="104027"/>
                    </a:cubicBezTo>
                    <a:cubicBezTo>
                      <a:pt x="127094" y="104027"/>
                      <a:pt x="90459" y="140662"/>
                      <a:pt x="90459" y="185439"/>
                    </a:cubicBezTo>
                    <a:cubicBezTo>
                      <a:pt x="90459" y="230216"/>
                      <a:pt x="127094" y="266852"/>
                      <a:pt x="171871" y="266852"/>
                    </a:cubicBezTo>
                    <a:cubicBezTo>
                      <a:pt x="216648" y="266852"/>
                      <a:pt x="253284" y="230216"/>
                      <a:pt x="253284" y="185439"/>
                    </a:cubicBezTo>
                    <a:cubicBezTo>
                      <a:pt x="253284" y="174584"/>
                      <a:pt x="251474" y="164181"/>
                      <a:pt x="247404" y="154683"/>
                    </a:cubicBezTo>
                    <a:lnTo>
                      <a:pt x="267757" y="134330"/>
                    </a:lnTo>
                    <a:cubicBezTo>
                      <a:pt x="275898" y="149708"/>
                      <a:pt x="280421" y="166895"/>
                      <a:pt x="280421" y="185439"/>
                    </a:cubicBezTo>
                    <a:cubicBezTo>
                      <a:pt x="280421" y="245142"/>
                      <a:pt x="231574" y="293989"/>
                      <a:pt x="171871" y="293989"/>
                    </a:cubicBezTo>
                    <a:cubicBezTo>
                      <a:pt x="112168" y="293989"/>
                      <a:pt x="63321" y="245142"/>
                      <a:pt x="63321" y="185439"/>
                    </a:cubicBezTo>
                    <a:cubicBezTo>
                      <a:pt x="63321" y="125736"/>
                      <a:pt x="112168" y="76889"/>
                      <a:pt x="171871" y="76889"/>
                    </a:cubicBezTo>
                    <a:close/>
                    <a:moveTo>
                      <a:pt x="171872" y="13569"/>
                    </a:moveTo>
                    <a:cubicBezTo>
                      <a:pt x="201271" y="13569"/>
                      <a:pt x="228408" y="20806"/>
                      <a:pt x="252832" y="33470"/>
                    </a:cubicBezTo>
                    <a:lnTo>
                      <a:pt x="249666" y="36636"/>
                    </a:lnTo>
                    <a:lnTo>
                      <a:pt x="243334" y="42968"/>
                    </a:lnTo>
                    <a:lnTo>
                      <a:pt x="244691" y="52014"/>
                    </a:lnTo>
                    <a:lnTo>
                      <a:pt x="245595" y="61060"/>
                    </a:lnTo>
                    <a:cubicBezTo>
                      <a:pt x="223885" y="47943"/>
                      <a:pt x="198557" y="40707"/>
                      <a:pt x="171872" y="40707"/>
                    </a:cubicBezTo>
                    <a:cubicBezTo>
                      <a:pt x="92269" y="40707"/>
                      <a:pt x="27138" y="105837"/>
                      <a:pt x="27138" y="185441"/>
                    </a:cubicBezTo>
                    <a:cubicBezTo>
                      <a:pt x="27138" y="265044"/>
                      <a:pt x="92269" y="330174"/>
                      <a:pt x="171872" y="330174"/>
                    </a:cubicBezTo>
                    <a:cubicBezTo>
                      <a:pt x="251475" y="330174"/>
                      <a:pt x="316605" y="265044"/>
                      <a:pt x="316605" y="185441"/>
                    </a:cubicBezTo>
                    <a:cubicBezTo>
                      <a:pt x="316605" y="158302"/>
                      <a:pt x="308916" y="133426"/>
                      <a:pt x="296252" y="111716"/>
                    </a:cubicBezTo>
                    <a:lnTo>
                      <a:pt x="305750" y="113073"/>
                    </a:lnTo>
                    <a:lnTo>
                      <a:pt x="314344" y="113978"/>
                    </a:lnTo>
                    <a:lnTo>
                      <a:pt x="320224" y="107646"/>
                    </a:lnTo>
                    <a:lnTo>
                      <a:pt x="323390" y="104932"/>
                    </a:lnTo>
                    <a:cubicBezTo>
                      <a:pt x="336506" y="128903"/>
                      <a:pt x="343743" y="156041"/>
                      <a:pt x="343743" y="185441"/>
                    </a:cubicBezTo>
                    <a:cubicBezTo>
                      <a:pt x="343743" y="280422"/>
                      <a:pt x="266853" y="357312"/>
                      <a:pt x="171872" y="357312"/>
                    </a:cubicBezTo>
                    <a:cubicBezTo>
                      <a:pt x="76890" y="357312"/>
                      <a:pt x="0" y="280422"/>
                      <a:pt x="0" y="185441"/>
                    </a:cubicBezTo>
                    <a:cubicBezTo>
                      <a:pt x="0" y="90459"/>
                      <a:pt x="76890" y="13569"/>
                      <a:pt x="171872" y="13569"/>
                    </a:cubicBezTo>
                    <a:close/>
                    <a:moveTo>
                      <a:pt x="312082" y="0"/>
                    </a:moveTo>
                    <a:lnTo>
                      <a:pt x="316605" y="40706"/>
                    </a:lnTo>
                    <a:lnTo>
                      <a:pt x="357311" y="45229"/>
                    </a:lnTo>
                    <a:lnTo>
                      <a:pt x="307559" y="94981"/>
                    </a:lnTo>
                    <a:lnTo>
                      <a:pt x="284040" y="92268"/>
                    </a:lnTo>
                    <a:lnTo>
                      <a:pt x="211673" y="164635"/>
                    </a:lnTo>
                    <a:cubicBezTo>
                      <a:pt x="214839" y="170967"/>
                      <a:pt x="216648" y="177752"/>
                      <a:pt x="216648" y="185441"/>
                    </a:cubicBezTo>
                    <a:cubicBezTo>
                      <a:pt x="216648" y="210317"/>
                      <a:pt x="196295" y="230670"/>
                      <a:pt x="171418" y="230670"/>
                    </a:cubicBezTo>
                    <a:cubicBezTo>
                      <a:pt x="146542" y="230670"/>
                      <a:pt x="126189" y="210317"/>
                      <a:pt x="126189" y="185441"/>
                    </a:cubicBezTo>
                    <a:cubicBezTo>
                      <a:pt x="126189" y="160565"/>
                      <a:pt x="146542" y="140211"/>
                      <a:pt x="171418" y="140211"/>
                    </a:cubicBezTo>
                    <a:cubicBezTo>
                      <a:pt x="179107" y="140211"/>
                      <a:pt x="186345" y="142473"/>
                      <a:pt x="192677" y="145639"/>
                    </a:cubicBezTo>
                    <a:lnTo>
                      <a:pt x="265044" y="73271"/>
                    </a:lnTo>
                    <a:lnTo>
                      <a:pt x="262330" y="49752"/>
                    </a:lnTo>
                    <a:close/>
                  </a:path>
                </a:pathLst>
              </a:custGeom>
              <a:solidFill>
                <a:schemeClr val="bg1"/>
              </a:solidFill>
              <a:ln w="4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</p:grpSp>
        <p:grpSp>
          <p:nvGrpSpPr>
            <p:cNvPr id="22" name="Group 3">
              <a:extLst>
                <a:ext uri="{FF2B5EF4-FFF2-40B4-BE49-F238E27FC236}">
                  <a16:creationId xmlns:a16="http://schemas.microsoft.com/office/drawing/2014/main" id="{54A1C095-CC31-4F88-BCBB-07F5CFA35CE4}"/>
                </a:ext>
              </a:extLst>
            </p:cNvPr>
            <p:cNvGrpSpPr/>
            <p:nvPr/>
          </p:nvGrpSpPr>
          <p:grpSpPr>
            <a:xfrm>
              <a:off x="398351" y="1634340"/>
              <a:ext cx="2671518" cy="2945375"/>
              <a:chOff x="314596" y="1491270"/>
              <a:chExt cx="2671518" cy="2945375"/>
            </a:xfrm>
          </p:grpSpPr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60272F63-DC14-4951-AF0F-72DC66686179}"/>
                  </a:ext>
                </a:extLst>
              </p:cNvPr>
              <p:cNvSpPr/>
              <p:nvPr/>
            </p:nvSpPr>
            <p:spPr>
              <a:xfrm>
                <a:off x="314599" y="1491273"/>
                <a:ext cx="2662292" cy="2936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63" y="21600"/>
                    </a:moveTo>
                    <a:lnTo>
                      <a:pt x="1537" y="21600"/>
                    </a:lnTo>
                    <a:cubicBezTo>
                      <a:pt x="688" y="21600"/>
                      <a:pt x="0" y="20976"/>
                      <a:pt x="0" y="20206"/>
                    </a:cubicBezTo>
                    <a:lnTo>
                      <a:pt x="0" y="1394"/>
                    </a:lnTo>
                    <a:cubicBezTo>
                      <a:pt x="0" y="624"/>
                      <a:pt x="688" y="0"/>
                      <a:pt x="1537" y="0"/>
                    </a:cubicBezTo>
                    <a:lnTo>
                      <a:pt x="20063" y="0"/>
                    </a:lnTo>
                    <a:cubicBezTo>
                      <a:pt x="20912" y="0"/>
                      <a:pt x="21600" y="624"/>
                      <a:pt x="21600" y="1394"/>
                    </a:cubicBezTo>
                    <a:lnTo>
                      <a:pt x="21600" y="20206"/>
                    </a:lnTo>
                    <a:cubicBezTo>
                      <a:pt x="21600" y="20976"/>
                      <a:pt x="20912" y="21600"/>
                      <a:pt x="20063" y="21600"/>
                    </a:cubicBezTo>
                    <a:close/>
                  </a:path>
                </a:pathLst>
              </a:custGeom>
              <a:solidFill>
                <a:srgbClr val="F5F5F5"/>
              </a:solidFill>
              <a:ln w="12700">
                <a:miter lim="400000"/>
              </a:ln>
            </p:spPr>
            <p:txBody>
              <a:bodyPr lIns="822960" tIns="180000" rIns="182880" bIns="18000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endParaRPr lang="en-US" sz="105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C5238932-7B8C-4B7B-BA0E-836CC06AB354}"/>
                  </a:ext>
                </a:extLst>
              </p:cNvPr>
              <p:cNvSpPr/>
              <p:nvPr/>
            </p:nvSpPr>
            <p:spPr>
              <a:xfrm>
                <a:off x="491967" y="1491273"/>
                <a:ext cx="514368" cy="2936155"/>
              </a:xfrm>
              <a:prstGeom prst="rect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US" sz="1050" noProof="1"/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4D4C9774-F499-43FC-BA5F-E39535F1018C}"/>
                  </a:ext>
                </a:extLst>
              </p:cNvPr>
              <p:cNvSpPr/>
              <p:nvPr/>
            </p:nvSpPr>
            <p:spPr>
              <a:xfrm>
                <a:off x="314599" y="1491273"/>
                <a:ext cx="500890" cy="2936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169" y="21600"/>
                    </a:lnTo>
                    <a:cubicBezTo>
                      <a:pt x="3656" y="21600"/>
                      <a:pt x="0" y="20976"/>
                      <a:pt x="0" y="20206"/>
                    </a:cubicBezTo>
                    <a:lnTo>
                      <a:pt x="0" y="1394"/>
                    </a:lnTo>
                    <a:cubicBezTo>
                      <a:pt x="0" y="624"/>
                      <a:pt x="3656" y="0"/>
                      <a:pt x="8169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A6A6E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US" sz="1050" noProof="1"/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3A7D56A4-B550-49D8-8105-B86EB48F8FF5}"/>
                  </a:ext>
                </a:extLst>
              </p:cNvPr>
              <p:cNvSpPr/>
              <p:nvPr/>
            </p:nvSpPr>
            <p:spPr>
              <a:xfrm>
                <a:off x="516968" y="1704114"/>
                <a:ext cx="551444" cy="59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extrusionOk="0">
                    <a:moveTo>
                      <a:pt x="11381" y="21600"/>
                    </a:moveTo>
                    <a:lnTo>
                      <a:pt x="0" y="10800"/>
                    </a:lnTo>
                    <a:lnTo>
                      <a:pt x="11381" y="0"/>
                    </a:lnTo>
                    <a:lnTo>
                      <a:pt x="20152" y="8324"/>
                    </a:lnTo>
                    <a:cubicBezTo>
                      <a:pt x="21600" y="9698"/>
                      <a:pt x="21600" y="11915"/>
                      <a:pt x="20152" y="13289"/>
                    </a:cubicBezTo>
                    <a:lnTo>
                      <a:pt x="11381" y="21600"/>
                    </a:lnTo>
                    <a:close/>
                  </a:path>
                </a:pathLst>
              </a:custGeom>
              <a:solidFill>
                <a:srgbClr val="6A6A6E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US" sz="1050" noProof="1"/>
              </a:p>
            </p:txBody>
          </p:sp>
          <p:sp>
            <p:nvSpPr>
              <p:cNvPr id="27" name="TextBox 2">
                <a:extLst>
                  <a:ext uri="{FF2B5EF4-FFF2-40B4-BE49-F238E27FC236}">
                    <a16:creationId xmlns:a16="http://schemas.microsoft.com/office/drawing/2014/main" id="{CA8FA11B-D5A5-4BCF-B6EB-42530711F286}"/>
                  </a:ext>
                </a:extLst>
              </p:cNvPr>
              <p:cNvSpPr txBox="1"/>
              <p:nvPr/>
            </p:nvSpPr>
            <p:spPr>
              <a:xfrm>
                <a:off x="363604" y="151022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28" name="Shape">
                <a:extLst>
                  <a:ext uri="{FF2B5EF4-FFF2-40B4-BE49-F238E27FC236}">
                    <a16:creationId xmlns:a16="http://schemas.microsoft.com/office/drawing/2014/main" id="{828D3ACE-5D8B-4623-AD69-14B68D6ACF7F}"/>
                  </a:ext>
                </a:extLst>
              </p:cNvPr>
              <p:cNvSpPr/>
              <p:nvPr/>
            </p:nvSpPr>
            <p:spPr>
              <a:xfrm>
                <a:off x="314596" y="1491270"/>
                <a:ext cx="2671518" cy="294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31" y="21600"/>
                    </a:moveTo>
                    <a:lnTo>
                      <a:pt x="1569" y="21600"/>
                    </a:lnTo>
                    <a:cubicBezTo>
                      <a:pt x="706" y="21600"/>
                      <a:pt x="0" y="20963"/>
                      <a:pt x="0" y="20177"/>
                    </a:cubicBezTo>
                    <a:lnTo>
                      <a:pt x="0" y="1423"/>
                    </a:lnTo>
                    <a:cubicBezTo>
                      <a:pt x="0" y="640"/>
                      <a:pt x="703" y="0"/>
                      <a:pt x="1569" y="0"/>
                    </a:cubicBezTo>
                    <a:lnTo>
                      <a:pt x="20031" y="0"/>
                    </a:lnTo>
                    <a:cubicBezTo>
                      <a:pt x="20894" y="0"/>
                      <a:pt x="21600" y="637"/>
                      <a:pt x="21600" y="1423"/>
                    </a:cubicBezTo>
                    <a:lnTo>
                      <a:pt x="21600" y="20177"/>
                    </a:lnTo>
                    <a:cubicBezTo>
                      <a:pt x="21597" y="20963"/>
                      <a:pt x="20894" y="21600"/>
                      <a:pt x="20031" y="21600"/>
                    </a:cubicBezTo>
                    <a:close/>
                    <a:moveTo>
                      <a:pt x="1569" y="70"/>
                    </a:moveTo>
                    <a:cubicBezTo>
                      <a:pt x="743" y="70"/>
                      <a:pt x="72" y="679"/>
                      <a:pt x="72" y="1428"/>
                    </a:cubicBezTo>
                    <a:lnTo>
                      <a:pt x="72" y="20182"/>
                    </a:lnTo>
                    <a:cubicBezTo>
                      <a:pt x="72" y="20931"/>
                      <a:pt x="743" y="21540"/>
                      <a:pt x="1569" y="21540"/>
                    </a:cubicBezTo>
                    <a:lnTo>
                      <a:pt x="20031" y="21540"/>
                    </a:lnTo>
                    <a:cubicBezTo>
                      <a:pt x="20857" y="21540"/>
                      <a:pt x="21528" y="20931"/>
                      <a:pt x="21528" y="20182"/>
                    </a:cubicBezTo>
                    <a:lnTo>
                      <a:pt x="21528" y="1428"/>
                    </a:lnTo>
                    <a:cubicBezTo>
                      <a:pt x="21528" y="679"/>
                      <a:pt x="20857" y="70"/>
                      <a:pt x="20031" y="70"/>
                    </a:cubicBezTo>
                    <a:lnTo>
                      <a:pt x="1569" y="70"/>
                    </a:lnTo>
                    <a:close/>
                  </a:path>
                </a:pathLst>
              </a:custGeom>
              <a:solidFill>
                <a:srgbClr val="6A6A6E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US" sz="1050" noProof="1"/>
              </a:p>
            </p:txBody>
          </p:sp>
          <p:sp>
            <p:nvSpPr>
              <p:cNvPr id="29" name="Graphic 6" descr="Hourglass">
                <a:extLst>
                  <a:ext uri="{FF2B5EF4-FFF2-40B4-BE49-F238E27FC236}">
                    <a16:creationId xmlns:a16="http://schemas.microsoft.com/office/drawing/2014/main" id="{3F707A66-AF8D-4991-A282-998E69E4A9C5}"/>
                  </a:ext>
                </a:extLst>
              </p:cNvPr>
              <p:cNvSpPr/>
              <p:nvPr/>
            </p:nvSpPr>
            <p:spPr>
              <a:xfrm>
                <a:off x="466372" y="1967889"/>
                <a:ext cx="213168" cy="304526"/>
              </a:xfrm>
              <a:custGeom>
                <a:avLst/>
                <a:gdLst>
                  <a:gd name="connsiteX0" fmla="*/ 151970 w 253283"/>
                  <a:gd name="connsiteY0" fmla="*/ 204888 h 361833"/>
                  <a:gd name="connsiteX1" fmla="*/ 192676 w 253283"/>
                  <a:gd name="connsiteY1" fmla="*/ 262329 h 361833"/>
                  <a:gd name="connsiteX2" fmla="*/ 60607 w 253283"/>
                  <a:gd name="connsiteY2" fmla="*/ 262329 h 361833"/>
                  <a:gd name="connsiteX3" fmla="*/ 101313 w 253283"/>
                  <a:gd name="connsiteY3" fmla="*/ 204888 h 361833"/>
                  <a:gd name="connsiteX4" fmla="*/ 113073 w 253283"/>
                  <a:gd name="connsiteY4" fmla="*/ 180917 h 361833"/>
                  <a:gd name="connsiteX5" fmla="*/ 101313 w 253283"/>
                  <a:gd name="connsiteY5" fmla="*/ 156945 h 361833"/>
                  <a:gd name="connsiteX6" fmla="*/ 39349 w 253283"/>
                  <a:gd name="connsiteY6" fmla="*/ 27138 h 361833"/>
                  <a:gd name="connsiteX7" fmla="*/ 214386 w 253283"/>
                  <a:gd name="connsiteY7" fmla="*/ 27138 h 361833"/>
                  <a:gd name="connsiteX8" fmla="*/ 152422 w 253283"/>
                  <a:gd name="connsiteY8" fmla="*/ 156945 h 361833"/>
                  <a:gd name="connsiteX9" fmla="*/ 140210 w 253283"/>
                  <a:gd name="connsiteY9" fmla="*/ 180917 h 361833"/>
                  <a:gd name="connsiteX10" fmla="*/ 151970 w 253283"/>
                  <a:gd name="connsiteY10" fmla="*/ 204888 h 361833"/>
                  <a:gd name="connsiteX11" fmla="*/ 241071 w 253283"/>
                  <a:gd name="connsiteY11" fmla="*/ 27138 h 361833"/>
                  <a:gd name="connsiteX12" fmla="*/ 253283 w 253283"/>
                  <a:gd name="connsiteY12" fmla="*/ 27138 h 361833"/>
                  <a:gd name="connsiteX13" fmla="*/ 253283 w 253283"/>
                  <a:gd name="connsiteY13" fmla="*/ 0 h 361833"/>
                  <a:gd name="connsiteX14" fmla="*/ 0 w 253283"/>
                  <a:gd name="connsiteY14" fmla="*/ 0 h 361833"/>
                  <a:gd name="connsiteX15" fmla="*/ 0 w 253283"/>
                  <a:gd name="connsiteY15" fmla="*/ 27138 h 361833"/>
                  <a:gd name="connsiteX16" fmla="*/ 11760 w 253283"/>
                  <a:gd name="connsiteY16" fmla="*/ 27138 h 361833"/>
                  <a:gd name="connsiteX17" fmla="*/ 87745 w 253283"/>
                  <a:gd name="connsiteY17" fmla="*/ 180917 h 361833"/>
                  <a:gd name="connsiteX18" fmla="*/ 11760 w 253283"/>
                  <a:gd name="connsiteY18" fmla="*/ 334696 h 361833"/>
                  <a:gd name="connsiteX19" fmla="*/ 0 w 253283"/>
                  <a:gd name="connsiteY19" fmla="*/ 334696 h 361833"/>
                  <a:gd name="connsiteX20" fmla="*/ 0 w 253283"/>
                  <a:gd name="connsiteY20" fmla="*/ 361833 h 361833"/>
                  <a:gd name="connsiteX21" fmla="*/ 253283 w 253283"/>
                  <a:gd name="connsiteY21" fmla="*/ 361833 h 361833"/>
                  <a:gd name="connsiteX22" fmla="*/ 253283 w 253283"/>
                  <a:gd name="connsiteY22" fmla="*/ 334696 h 361833"/>
                  <a:gd name="connsiteX23" fmla="*/ 241071 w 253283"/>
                  <a:gd name="connsiteY23" fmla="*/ 334696 h 361833"/>
                  <a:gd name="connsiteX24" fmla="*/ 165086 w 253283"/>
                  <a:gd name="connsiteY24" fmla="*/ 180917 h 361833"/>
                  <a:gd name="connsiteX25" fmla="*/ 241071 w 253283"/>
                  <a:gd name="connsiteY25" fmla="*/ 27138 h 36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3283" h="361833">
                    <a:moveTo>
                      <a:pt x="151970" y="204888"/>
                    </a:moveTo>
                    <a:cubicBezTo>
                      <a:pt x="167348" y="217100"/>
                      <a:pt x="181821" y="238358"/>
                      <a:pt x="192676" y="262329"/>
                    </a:cubicBezTo>
                    <a:lnTo>
                      <a:pt x="60607" y="262329"/>
                    </a:lnTo>
                    <a:cubicBezTo>
                      <a:pt x="71914" y="238358"/>
                      <a:pt x="85935" y="216648"/>
                      <a:pt x="101313" y="204888"/>
                    </a:cubicBezTo>
                    <a:cubicBezTo>
                      <a:pt x="108550" y="199008"/>
                      <a:pt x="113073" y="190415"/>
                      <a:pt x="113073" y="180917"/>
                    </a:cubicBezTo>
                    <a:cubicBezTo>
                      <a:pt x="113073" y="171419"/>
                      <a:pt x="108550" y="162825"/>
                      <a:pt x="101313" y="156945"/>
                    </a:cubicBezTo>
                    <a:cubicBezTo>
                      <a:pt x="70557" y="132974"/>
                      <a:pt x="43872" y="71462"/>
                      <a:pt x="39349" y="27138"/>
                    </a:cubicBezTo>
                    <a:lnTo>
                      <a:pt x="214386" y="27138"/>
                    </a:lnTo>
                    <a:cubicBezTo>
                      <a:pt x="209411" y="71462"/>
                      <a:pt x="183178" y="132974"/>
                      <a:pt x="152422" y="156945"/>
                    </a:cubicBezTo>
                    <a:cubicBezTo>
                      <a:pt x="144733" y="162825"/>
                      <a:pt x="140210" y="171419"/>
                      <a:pt x="140210" y="180917"/>
                    </a:cubicBezTo>
                    <a:cubicBezTo>
                      <a:pt x="140210" y="190415"/>
                      <a:pt x="144733" y="199008"/>
                      <a:pt x="151970" y="204888"/>
                    </a:cubicBezTo>
                    <a:close/>
                    <a:moveTo>
                      <a:pt x="241071" y="27138"/>
                    </a:moveTo>
                    <a:lnTo>
                      <a:pt x="253283" y="27138"/>
                    </a:lnTo>
                    <a:lnTo>
                      <a:pt x="253283" y="0"/>
                    </a:lnTo>
                    <a:lnTo>
                      <a:pt x="0" y="0"/>
                    </a:lnTo>
                    <a:lnTo>
                      <a:pt x="0" y="27138"/>
                    </a:lnTo>
                    <a:lnTo>
                      <a:pt x="11760" y="27138"/>
                    </a:lnTo>
                    <a:cubicBezTo>
                      <a:pt x="16735" y="77342"/>
                      <a:pt x="45681" y="150613"/>
                      <a:pt x="87745" y="180917"/>
                    </a:cubicBezTo>
                    <a:cubicBezTo>
                      <a:pt x="45681" y="211220"/>
                      <a:pt x="16283" y="284491"/>
                      <a:pt x="11760" y="334696"/>
                    </a:cubicBezTo>
                    <a:lnTo>
                      <a:pt x="0" y="334696"/>
                    </a:lnTo>
                    <a:lnTo>
                      <a:pt x="0" y="361833"/>
                    </a:lnTo>
                    <a:lnTo>
                      <a:pt x="253283" y="361833"/>
                    </a:lnTo>
                    <a:lnTo>
                      <a:pt x="253283" y="334696"/>
                    </a:lnTo>
                    <a:lnTo>
                      <a:pt x="241071" y="334696"/>
                    </a:lnTo>
                    <a:cubicBezTo>
                      <a:pt x="236549" y="284491"/>
                      <a:pt x="207150" y="211220"/>
                      <a:pt x="165086" y="180917"/>
                    </a:cubicBezTo>
                    <a:cubicBezTo>
                      <a:pt x="207150" y="150613"/>
                      <a:pt x="236549" y="77342"/>
                      <a:pt x="241071" y="2713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</p:grp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C107B72-8EBB-41B3-A79C-145B82941CBD}"/>
              </a:ext>
            </a:extLst>
          </p:cNvPr>
          <p:cNvSpPr txBox="1"/>
          <p:nvPr/>
        </p:nvSpPr>
        <p:spPr>
          <a:xfrm>
            <a:off x="3920907" y="2003718"/>
            <a:ext cx="156962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el mejoramiento de la  calidad de vida y la relación adecuada entre el ambiente y el desarrollo, que satisfaga las necesidades y  asegure el bienestar  de las generaciones   presentes y futuras.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3FA052D-F469-4208-A627-24DED8BE78B0}"/>
              </a:ext>
            </a:extLst>
          </p:cNvPr>
          <p:cNvSpPr txBox="1"/>
          <p:nvPr/>
        </p:nvSpPr>
        <p:spPr>
          <a:xfrm>
            <a:off x="1607144" y="1922927"/>
            <a:ext cx="15409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que permite  comprender las </a:t>
            </a:r>
            <a:r>
              <a:rPr lang="es-CO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rela</a:t>
            </a: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s-CO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ciones</a:t>
            </a: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s-CO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interdepen-dencia</a:t>
            </a: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el entorno con base en el conocimiento reflexivo y </a:t>
            </a:r>
            <a:r>
              <a:rPr lang="es-CO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crí</a:t>
            </a: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-tico de la realidad biofísica, social, política, económica y cultural.</a:t>
            </a:r>
          </a:p>
          <a:p>
            <a:endParaRPr lang="es-CO" sz="105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68ED068-A79B-45A6-8AED-517C8253D7AA}"/>
              </a:ext>
            </a:extLst>
          </p:cNvPr>
          <p:cNvSpPr txBox="1"/>
          <p:nvPr/>
        </p:nvSpPr>
        <p:spPr>
          <a:xfrm>
            <a:off x="6212946" y="1912747"/>
            <a:ext cx="153110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apropiación de    esta realidad puede  generar en el </a:t>
            </a:r>
            <a:r>
              <a:rPr lang="es-CO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indivi</a:t>
            </a: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s-CO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duo</a:t>
            </a: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en su </a:t>
            </a:r>
            <a:r>
              <a:rPr lang="es-CO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comuni</a:t>
            </a: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dad actitudes de valoración y respeto por el ambiente. Lo cual  permite la</a:t>
            </a:r>
          </a:p>
          <a:p>
            <a:r>
              <a:rPr lang="es-CO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TRANSFORMACIÓN DE LA CULTURA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85450ED3-3A52-4907-8570-36DE4421B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61457"/>
            <a:ext cx="583029" cy="5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9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E0CED21-BDF3-4E70-8EE9-4C096E868EC6}"/>
              </a:ext>
            </a:extLst>
          </p:cNvPr>
          <p:cNvSpPr/>
          <p:nvPr/>
        </p:nvSpPr>
        <p:spPr>
          <a:xfrm>
            <a:off x="1547664" y="0"/>
            <a:ext cx="7596336" cy="884466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LA EDUCACIÓN AMBIENTAL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2195" y="1058432"/>
            <a:ext cx="1486740" cy="576064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b="1" dirty="0"/>
              <a:t>RETOS</a:t>
            </a:r>
            <a:endParaRPr lang="en-US" b="1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6DFA3F4-327A-41B5-8011-F7CBE5CCDA40}"/>
              </a:ext>
            </a:extLst>
          </p:cNvPr>
          <p:cNvGrpSpPr/>
          <p:nvPr/>
        </p:nvGrpSpPr>
        <p:grpSpPr>
          <a:xfrm>
            <a:off x="1645100" y="1923678"/>
            <a:ext cx="7596336" cy="2469600"/>
            <a:chOff x="175933" y="1931560"/>
            <a:chExt cx="8923361" cy="3433618"/>
          </a:xfrm>
        </p:grpSpPr>
        <p:sp>
          <p:nvSpPr>
            <p:cNvPr id="5" name="Parallelogram 8">
              <a:extLst>
                <a:ext uri="{FF2B5EF4-FFF2-40B4-BE49-F238E27FC236}">
                  <a16:creationId xmlns:a16="http://schemas.microsoft.com/office/drawing/2014/main" id="{031F543F-BEBF-4530-93C2-4B05889D85E7}"/>
                </a:ext>
              </a:extLst>
            </p:cNvPr>
            <p:cNvSpPr/>
            <p:nvPr/>
          </p:nvSpPr>
          <p:spPr>
            <a:xfrm>
              <a:off x="482587" y="4321175"/>
              <a:ext cx="2659559" cy="1044003"/>
            </a:xfrm>
            <a:prstGeom prst="parallelogram">
              <a:avLst>
                <a:gd name="adj" fmla="val 57275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5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6" name="Parallelogram 22">
              <a:extLst>
                <a:ext uri="{FF2B5EF4-FFF2-40B4-BE49-F238E27FC236}">
                  <a16:creationId xmlns:a16="http://schemas.microsoft.com/office/drawing/2014/main" id="{62E7F479-732A-4F55-926C-A8A15D9FCF96}"/>
                </a:ext>
              </a:extLst>
            </p:cNvPr>
            <p:cNvSpPr/>
            <p:nvPr/>
          </p:nvSpPr>
          <p:spPr>
            <a:xfrm>
              <a:off x="3448799" y="4295776"/>
              <a:ext cx="2659559" cy="1044003"/>
            </a:xfrm>
            <a:prstGeom prst="parallelogram">
              <a:avLst>
                <a:gd name="adj" fmla="val 57275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5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7" name="Parallelogram 23">
              <a:extLst>
                <a:ext uri="{FF2B5EF4-FFF2-40B4-BE49-F238E27FC236}">
                  <a16:creationId xmlns:a16="http://schemas.microsoft.com/office/drawing/2014/main" id="{47174873-2CAB-49A9-AE0B-8C8BAB2352E4}"/>
                </a:ext>
              </a:extLst>
            </p:cNvPr>
            <p:cNvSpPr/>
            <p:nvPr/>
          </p:nvSpPr>
          <p:spPr>
            <a:xfrm>
              <a:off x="6439735" y="4295776"/>
              <a:ext cx="2659559" cy="1044003"/>
            </a:xfrm>
            <a:prstGeom prst="parallelogram">
              <a:avLst>
                <a:gd name="adj" fmla="val 57275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5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8" name="Right Triangle 4">
              <a:extLst>
                <a:ext uri="{FF2B5EF4-FFF2-40B4-BE49-F238E27FC236}">
                  <a16:creationId xmlns:a16="http://schemas.microsoft.com/office/drawing/2014/main" id="{7888B3BD-D66B-4297-AA1F-CE1FC614BCBB}"/>
                </a:ext>
              </a:extLst>
            </p:cNvPr>
            <p:cNvSpPr/>
            <p:nvPr/>
          </p:nvSpPr>
          <p:spPr>
            <a:xfrm flipH="1" flipV="1">
              <a:off x="175933" y="2485851"/>
              <a:ext cx="306653" cy="228599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1C79D1D-B7DD-4BC1-9279-2722BCF85F7F}"/>
                </a:ext>
              </a:extLst>
            </p:cNvPr>
            <p:cNvSpPr/>
            <p:nvPr/>
          </p:nvSpPr>
          <p:spPr>
            <a:xfrm>
              <a:off x="482587" y="2319487"/>
              <a:ext cx="2036618" cy="30202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342900" rIns="137160" bIns="685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/>
              <a:r>
                <a:rPr lang="es-CO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Promover una </a:t>
              </a:r>
            </a:p>
            <a:p>
              <a:pPr lvl="0" algn="just"/>
              <a:r>
                <a:rPr lang="es-CO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nueva relación </a:t>
              </a:r>
            </a:p>
            <a:p>
              <a:pPr lvl="0" algn="just"/>
              <a:r>
                <a:rPr lang="es-CO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 la sociedad </a:t>
              </a:r>
            </a:p>
            <a:p>
              <a:pPr lvl="0" algn="just"/>
              <a:r>
                <a:rPr lang="es-CO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humana con </a:t>
              </a:r>
            </a:p>
            <a:p>
              <a:pPr lvl="0" algn="just"/>
              <a:r>
                <a:rPr lang="es-CO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 entorno.</a:t>
              </a:r>
            </a:p>
            <a:p>
              <a:pPr lvl="0" algn="just"/>
              <a:endParaRPr lang="es-CO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 algn="just"/>
              <a:endParaRPr lang="es-CO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ight Triangle 38">
              <a:extLst>
                <a:ext uri="{FF2B5EF4-FFF2-40B4-BE49-F238E27FC236}">
                  <a16:creationId xmlns:a16="http://schemas.microsoft.com/office/drawing/2014/main" id="{56E4C01E-B162-4C86-84A2-2159BD65CD0F}"/>
                </a:ext>
              </a:extLst>
            </p:cNvPr>
            <p:cNvSpPr/>
            <p:nvPr/>
          </p:nvSpPr>
          <p:spPr>
            <a:xfrm flipH="1" flipV="1">
              <a:off x="3142146" y="2485851"/>
              <a:ext cx="306653" cy="228599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11" name="Rectangle 39">
              <a:extLst>
                <a:ext uri="{FF2B5EF4-FFF2-40B4-BE49-F238E27FC236}">
                  <a16:creationId xmlns:a16="http://schemas.microsoft.com/office/drawing/2014/main" id="{EA788E22-4707-42A9-88A3-B12F5593E74B}"/>
                </a:ext>
              </a:extLst>
            </p:cNvPr>
            <p:cNvSpPr/>
            <p:nvPr/>
          </p:nvSpPr>
          <p:spPr>
            <a:xfrm>
              <a:off x="3448799" y="2319487"/>
              <a:ext cx="2036618" cy="30202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342900" rIns="137160" bIns="685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/>
              <a:r>
                <a:rPr lang="es-CO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Procurar a las generaciones actuales y futuras un desarrollo personal y colectivo  más justo, </a:t>
              </a:r>
              <a:r>
                <a:rPr lang="es-CO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equi</a:t>
              </a:r>
              <a:r>
                <a:rPr lang="es-CO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es-CO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tativo</a:t>
              </a:r>
              <a:r>
                <a:rPr lang="es-CO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 </a:t>
              </a:r>
              <a:r>
                <a:rPr lang="es-CO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sosteni</a:t>
              </a:r>
              <a:r>
                <a:rPr lang="es-CO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CO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ble</a:t>
              </a:r>
              <a:r>
                <a:rPr lang="es-CO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2" name="Right Triangle 73">
              <a:extLst>
                <a:ext uri="{FF2B5EF4-FFF2-40B4-BE49-F238E27FC236}">
                  <a16:creationId xmlns:a16="http://schemas.microsoft.com/office/drawing/2014/main" id="{2A0B6C90-7171-4FAB-8EBB-8E8A8715B9B5}"/>
                </a:ext>
              </a:extLst>
            </p:cNvPr>
            <p:cNvSpPr/>
            <p:nvPr/>
          </p:nvSpPr>
          <p:spPr>
            <a:xfrm flipH="1" flipV="1">
              <a:off x="6133081" y="2485851"/>
              <a:ext cx="306653" cy="228599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13" name="Rectangle 74">
              <a:extLst>
                <a:ext uri="{FF2B5EF4-FFF2-40B4-BE49-F238E27FC236}">
                  <a16:creationId xmlns:a16="http://schemas.microsoft.com/office/drawing/2014/main" id="{CC5AA5A9-EC59-488F-B2A4-C16B185B07AD}"/>
                </a:ext>
              </a:extLst>
            </p:cNvPr>
            <p:cNvSpPr/>
            <p:nvPr/>
          </p:nvSpPr>
          <p:spPr>
            <a:xfrm>
              <a:off x="6439735" y="2319486"/>
              <a:ext cx="2036619" cy="30202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342900" rIns="137160" bIns="685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/>
              <a:r>
                <a:rPr lang="es-CO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Garantizar la conservación del soporte físico y biológico del entorno.</a:t>
              </a:r>
            </a:p>
          </p:txBody>
        </p:sp>
        <p:sp>
          <p:nvSpPr>
            <p:cNvPr id="14" name="Right Triangle 77">
              <a:extLst>
                <a:ext uri="{FF2B5EF4-FFF2-40B4-BE49-F238E27FC236}">
                  <a16:creationId xmlns:a16="http://schemas.microsoft.com/office/drawing/2014/main" id="{E182F359-71E9-43F7-951A-6ED091893401}"/>
                </a:ext>
              </a:extLst>
            </p:cNvPr>
            <p:cNvSpPr/>
            <p:nvPr/>
          </p:nvSpPr>
          <p:spPr>
            <a:xfrm flipH="1" flipV="1">
              <a:off x="7094861" y="2438226"/>
              <a:ext cx="1381491" cy="123999"/>
            </a:xfrm>
            <a:prstGeom prst="rtTriangle">
              <a:avLst/>
            </a:prstGeom>
            <a:solidFill>
              <a:schemeClr val="tx2">
                <a:lumMod val="90000"/>
                <a:lumOff val="10000"/>
              </a:schemeClr>
            </a:solidFill>
            <a:ln w="571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342900" rIns="137160" bIns="685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Bef>
                  <a:spcPts val="1350"/>
                </a:spcBef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Right Triangle 78">
              <a:extLst>
                <a:ext uri="{FF2B5EF4-FFF2-40B4-BE49-F238E27FC236}">
                  <a16:creationId xmlns:a16="http://schemas.microsoft.com/office/drawing/2014/main" id="{89DB93EE-2AD1-4A34-A674-50B68868BD00}"/>
                </a:ext>
              </a:extLst>
            </p:cNvPr>
            <p:cNvSpPr/>
            <p:nvPr/>
          </p:nvSpPr>
          <p:spPr>
            <a:xfrm flipH="1" flipV="1">
              <a:off x="4103926" y="2438226"/>
              <a:ext cx="1381491" cy="123999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342900" rIns="137160" bIns="685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Bef>
                  <a:spcPts val="1350"/>
                </a:spcBef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Right Triangle 79">
              <a:extLst>
                <a:ext uri="{FF2B5EF4-FFF2-40B4-BE49-F238E27FC236}">
                  <a16:creationId xmlns:a16="http://schemas.microsoft.com/office/drawing/2014/main" id="{EEB33E73-6D0D-4500-B24B-1800706860E5}"/>
                </a:ext>
              </a:extLst>
            </p:cNvPr>
            <p:cNvSpPr/>
            <p:nvPr/>
          </p:nvSpPr>
          <p:spPr>
            <a:xfrm flipH="1" flipV="1">
              <a:off x="1137713" y="2438226"/>
              <a:ext cx="1381491" cy="123999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342900" rIns="137160" bIns="685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Bef>
                  <a:spcPts val="1350"/>
                </a:spcBef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Arrow: Pentagon 3">
              <a:extLst>
                <a:ext uri="{FF2B5EF4-FFF2-40B4-BE49-F238E27FC236}">
                  <a16:creationId xmlns:a16="http://schemas.microsoft.com/office/drawing/2014/main" id="{D9D1F5EB-563B-491D-BEA6-A61880739466}"/>
                </a:ext>
              </a:extLst>
            </p:cNvPr>
            <p:cNvSpPr/>
            <p:nvPr/>
          </p:nvSpPr>
          <p:spPr>
            <a:xfrm>
              <a:off x="175933" y="1931560"/>
              <a:ext cx="2834987" cy="554291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722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b="1" cap="all" dirty="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4364DBB0-3EB6-497A-A238-B32FE7E1EB0B}"/>
                </a:ext>
              </a:extLst>
            </p:cNvPr>
            <p:cNvSpPr/>
            <p:nvPr/>
          </p:nvSpPr>
          <p:spPr>
            <a:xfrm>
              <a:off x="281695" y="2007814"/>
              <a:ext cx="401782" cy="4017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/>
                <a:t>1</a:t>
              </a:r>
            </a:p>
          </p:txBody>
        </p:sp>
        <p:sp>
          <p:nvSpPr>
            <p:cNvPr id="19" name="Arrow: Pentagon 40">
              <a:extLst>
                <a:ext uri="{FF2B5EF4-FFF2-40B4-BE49-F238E27FC236}">
                  <a16:creationId xmlns:a16="http://schemas.microsoft.com/office/drawing/2014/main" id="{7D8777F4-9EF7-47CB-9962-8AD766B1A7DD}"/>
                </a:ext>
              </a:extLst>
            </p:cNvPr>
            <p:cNvSpPr/>
            <p:nvPr/>
          </p:nvSpPr>
          <p:spPr>
            <a:xfrm>
              <a:off x="3142146" y="1931560"/>
              <a:ext cx="2834987" cy="55429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722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b="1" cap="all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0" name="Rectangle 41">
              <a:extLst>
                <a:ext uri="{FF2B5EF4-FFF2-40B4-BE49-F238E27FC236}">
                  <a16:creationId xmlns:a16="http://schemas.microsoft.com/office/drawing/2014/main" id="{3870DF6B-3592-48E5-A2B1-10AE414C8181}"/>
                </a:ext>
              </a:extLst>
            </p:cNvPr>
            <p:cNvSpPr/>
            <p:nvPr/>
          </p:nvSpPr>
          <p:spPr>
            <a:xfrm>
              <a:off x="3247908" y="2007814"/>
              <a:ext cx="401782" cy="4017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/>
                <a:t>2</a:t>
              </a:r>
            </a:p>
          </p:txBody>
        </p:sp>
        <p:sp>
          <p:nvSpPr>
            <p:cNvPr id="21" name="Arrow: Pentagon 75">
              <a:extLst>
                <a:ext uri="{FF2B5EF4-FFF2-40B4-BE49-F238E27FC236}">
                  <a16:creationId xmlns:a16="http://schemas.microsoft.com/office/drawing/2014/main" id="{D766CEBF-BACA-4FD4-A659-5F8141D2592A}"/>
                </a:ext>
              </a:extLst>
            </p:cNvPr>
            <p:cNvSpPr/>
            <p:nvPr/>
          </p:nvSpPr>
          <p:spPr>
            <a:xfrm>
              <a:off x="6133081" y="1931560"/>
              <a:ext cx="2834987" cy="55429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722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b="1" cap="all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Rectangle 76">
              <a:extLst>
                <a:ext uri="{FF2B5EF4-FFF2-40B4-BE49-F238E27FC236}">
                  <a16:creationId xmlns:a16="http://schemas.microsoft.com/office/drawing/2014/main" id="{4EDE0BCE-D956-44D3-8974-6D19B024F155}"/>
                </a:ext>
              </a:extLst>
            </p:cNvPr>
            <p:cNvSpPr/>
            <p:nvPr/>
          </p:nvSpPr>
          <p:spPr>
            <a:xfrm>
              <a:off x="6238843" y="2007814"/>
              <a:ext cx="401782" cy="40178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innerShdw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01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E0CED21-BDF3-4E70-8EE9-4C096E868EC6}"/>
              </a:ext>
            </a:extLst>
          </p:cNvPr>
          <p:cNvSpPr/>
          <p:nvPr/>
        </p:nvSpPr>
        <p:spPr>
          <a:xfrm>
            <a:off x="1547664" y="0"/>
            <a:ext cx="7596336" cy="884466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LA EDUCACIÓN AMBIENTAL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4624" y="908878"/>
            <a:ext cx="1486740" cy="576064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b="1" dirty="0"/>
              <a:t>METAS</a:t>
            </a:r>
            <a:endParaRPr lang="en-US" b="1" dirty="0"/>
          </a:p>
        </p:txBody>
      </p:sp>
      <p:sp>
        <p:nvSpPr>
          <p:cNvPr id="8" name="Rectangle 89">
            <a:extLst>
              <a:ext uri="{FF2B5EF4-FFF2-40B4-BE49-F238E27FC236}">
                <a16:creationId xmlns:a16="http://schemas.microsoft.com/office/drawing/2014/main" id="{CB03B29E-101B-4B01-9C9B-E5A3D9196C30}"/>
              </a:ext>
            </a:extLst>
          </p:cNvPr>
          <p:cNvSpPr/>
          <p:nvPr/>
        </p:nvSpPr>
        <p:spPr>
          <a:xfrm>
            <a:off x="3034008" y="3952572"/>
            <a:ext cx="5733476" cy="8844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90">
            <a:extLst>
              <a:ext uri="{FF2B5EF4-FFF2-40B4-BE49-F238E27FC236}">
                <a16:creationId xmlns:a16="http://schemas.microsoft.com/office/drawing/2014/main" id="{B9E0E778-F7F7-47C4-A412-B736FDC3E543}"/>
              </a:ext>
            </a:extLst>
          </p:cNvPr>
          <p:cNvSpPr/>
          <p:nvPr/>
        </p:nvSpPr>
        <p:spPr>
          <a:xfrm>
            <a:off x="3008780" y="2757802"/>
            <a:ext cx="5758704" cy="8844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91">
            <a:extLst>
              <a:ext uri="{FF2B5EF4-FFF2-40B4-BE49-F238E27FC236}">
                <a16:creationId xmlns:a16="http://schemas.microsoft.com/office/drawing/2014/main" id="{A85719D3-6763-4EDE-8FCF-3DDA54993335}"/>
              </a:ext>
            </a:extLst>
          </p:cNvPr>
          <p:cNvSpPr/>
          <p:nvPr/>
        </p:nvSpPr>
        <p:spPr>
          <a:xfrm>
            <a:off x="2919317" y="1574586"/>
            <a:ext cx="5848168" cy="8844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A186EF80-20F1-41A1-92E2-D5B09F117543}"/>
              </a:ext>
            </a:extLst>
          </p:cNvPr>
          <p:cNvSpPr txBox="1"/>
          <p:nvPr/>
        </p:nvSpPr>
        <p:spPr>
          <a:xfrm>
            <a:off x="3412020" y="1654487"/>
            <a:ext cx="5212863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just"/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Comprender las interacciones entre las sociedades y el ambiente, a través de un mejor conocimiento de los procesos ecológicos, económicos, sociales y culturales, realizando un análisis crítico de los problemas socio-ambientales y su relación con los modelos de gestión y las acciones humanas.</a:t>
            </a:r>
          </a:p>
        </p:txBody>
      </p:sp>
      <p:sp>
        <p:nvSpPr>
          <p:cNvPr id="17" name="TextBox 37">
            <a:extLst>
              <a:ext uri="{FF2B5EF4-FFF2-40B4-BE49-F238E27FC236}">
                <a16:creationId xmlns:a16="http://schemas.microsoft.com/office/drawing/2014/main" id="{E525EFC9-D471-476A-A2B9-C61FCF252DA6}"/>
              </a:ext>
            </a:extLst>
          </p:cNvPr>
          <p:cNvSpPr txBox="1"/>
          <p:nvPr/>
        </p:nvSpPr>
        <p:spPr>
          <a:xfrm>
            <a:off x="3412021" y="2858747"/>
            <a:ext cx="5275604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Fomentar el compromiso de la comunidad para contribuir al cambio social, cultural y económico, a partir del desarrollo de valores, actitudes y habilidades que permitan la formación de criterios propios, de manera que los actores asuman un papel constructivo y de responsabilidad con el ambiente.</a:t>
            </a:r>
          </a:p>
        </p:txBody>
      </p:sp>
      <p:sp>
        <p:nvSpPr>
          <p:cNvPr id="20" name="TextBox 40">
            <a:extLst>
              <a:ext uri="{FF2B5EF4-FFF2-40B4-BE49-F238E27FC236}">
                <a16:creationId xmlns:a16="http://schemas.microsoft.com/office/drawing/2014/main" id="{A314FB23-3A1C-4A32-9A0B-7302775CCD71}"/>
              </a:ext>
            </a:extLst>
          </p:cNvPr>
          <p:cNvSpPr txBox="1"/>
          <p:nvPr/>
        </p:nvSpPr>
        <p:spPr>
          <a:xfrm>
            <a:off x="3412020" y="4066410"/>
            <a:ext cx="5355464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Desarrollar competencias para la acción, capacitando no sólo la acción individual sino también para la colectiva, creando espacios de reflexión y debate al implicar a la gente en actuaciones reales y concretas, estimulando procesos de clarificación de valores, de adopción de decisiones negociadas y de resolución de conflictos.</a:t>
            </a:r>
          </a:p>
        </p:txBody>
      </p:sp>
      <p:cxnSp>
        <p:nvCxnSpPr>
          <p:cNvPr id="27" name="Straight Connector 77">
            <a:extLst>
              <a:ext uri="{FF2B5EF4-FFF2-40B4-BE49-F238E27FC236}">
                <a16:creationId xmlns:a16="http://schemas.microsoft.com/office/drawing/2014/main" id="{20662703-2355-4CCB-9523-51994BE48405}"/>
              </a:ext>
            </a:extLst>
          </p:cNvPr>
          <p:cNvCxnSpPr>
            <a:cxnSpLocks/>
          </p:cNvCxnSpPr>
          <p:nvPr/>
        </p:nvCxnSpPr>
        <p:spPr>
          <a:xfrm>
            <a:off x="1645550" y="4412727"/>
            <a:ext cx="1434103" cy="21905"/>
          </a:xfrm>
          <a:prstGeom prst="line">
            <a:avLst/>
          </a:prstGeom>
          <a:ln w="1524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78">
            <a:extLst>
              <a:ext uri="{FF2B5EF4-FFF2-40B4-BE49-F238E27FC236}">
                <a16:creationId xmlns:a16="http://schemas.microsoft.com/office/drawing/2014/main" id="{6BE8BE6F-9704-4C67-89C0-3D4B6EBED178}"/>
              </a:ext>
            </a:extLst>
          </p:cNvPr>
          <p:cNvSpPr/>
          <p:nvPr/>
        </p:nvSpPr>
        <p:spPr>
          <a:xfrm>
            <a:off x="2478260" y="3952572"/>
            <a:ext cx="853902" cy="88446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cxnSp>
        <p:nvCxnSpPr>
          <p:cNvPr id="30" name="Straight Connector 80">
            <a:extLst>
              <a:ext uri="{FF2B5EF4-FFF2-40B4-BE49-F238E27FC236}">
                <a16:creationId xmlns:a16="http://schemas.microsoft.com/office/drawing/2014/main" id="{BBAC735C-2856-4E9D-8FB2-5C6A6F91B0A4}"/>
              </a:ext>
            </a:extLst>
          </p:cNvPr>
          <p:cNvCxnSpPr>
            <a:cxnSpLocks/>
          </p:cNvCxnSpPr>
          <p:nvPr/>
        </p:nvCxnSpPr>
        <p:spPr>
          <a:xfrm>
            <a:off x="1646366" y="3194068"/>
            <a:ext cx="1547138" cy="5593"/>
          </a:xfrm>
          <a:prstGeom prst="line">
            <a:avLst/>
          </a:prstGeom>
          <a:ln w="1524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81">
            <a:extLst>
              <a:ext uri="{FF2B5EF4-FFF2-40B4-BE49-F238E27FC236}">
                <a16:creationId xmlns:a16="http://schemas.microsoft.com/office/drawing/2014/main" id="{AAB6E6CE-1CBC-421C-93B1-E90C47FE2100}"/>
              </a:ext>
            </a:extLst>
          </p:cNvPr>
          <p:cNvSpPr/>
          <p:nvPr/>
        </p:nvSpPr>
        <p:spPr>
          <a:xfrm>
            <a:off x="2478260" y="2741494"/>
            <a:ext cx="853902" cy="884465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cxnSp>
        <p:nvCxnSpPr>
          <p:cNvPr id="33" name="Straight Connector 83">
            <a:extLst>
              <a:ext uri="{FF2B5EF4-FFF2-40B4-BE49-F238E27FC236}">
                <a16:creationId xmlns:a16="http://schemas.microsoft.com/office/drawing/2014/main" id="{48BF06B5-B958-4C49-8917-9D7680196CD3}"/>
              </a:ext>
            </a:extLst>
          </p:cNvPr>
          <p:cNvCxnSpPr>
            <a:cxnSpLocks/>
          </p:cNvCxnSpPr>
          <p:nvPr/>
        </p:nvCxnSpPr>
        <p:spPr>
          <a:xfrm>
            <a:off x="1619672" y="2008430"/>
            <a:ext cx="1341844" cy="0"/>
          </a:xfrm>
          <a:prstGeom prst="line">
            <a:avLst/>
          </a:prstGeom>
          <a:ln w="1524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84">
            <a:extLst>
              <a:ext uri="{FF2B5EF4-FFF2-40B4-BE49-F238E27FC236}">
                <a16:creationId xmlns:a16="http://schemas.microsoft.com/office/drawing/2014/main" id="{93A14D02-E5B9-46C0-8E89-52E4B799E66E}"/>
              </a:ext>
            </a:extLst>
          </p:cNvPr>
          <p:cNvSpPr/>
          <p:nvPr/>
        </p:nvSpPr>
        <p:spPr>
          <a:xfrm>
            <a:off x="2483768" y="1574586"/>
            <a:ext cx="853902" cy="88446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E0CED21-BDF3-4E70-8EE9-4C096E868EC6}"/>
              </a:ext>
            </a:extLst>
          </p:cNvPr>
          <p:cNvSpPr/>
          <p:nvPr/>
        </p:nvSpPr>
        <p:spPr>
          <a:xfrm>
            <a:off x="1547664" y="0"/>
            <a:ext cx="7596336" cy="884466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</p:spPr>
        <p:txBody>
          <a:bodyPr/>
          <a:lstStyle/>
          <a:p>
            <a:pPr algn="ctr"/>
            <a:r>
              <a:rPr lang="en-US" altLang="ko-KR" dirty="0"/>
              <a:t>LA EDUCACIÓN AMBIENTAL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0269" y="884466"/>
            <a:ext cx="1990796" cy="576064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MX" b="1" dirty="0"/>
              <a:t>OBJETIVOS</a:t>
            </a:r>
            <a:endParaRPr lang="en-US" b="1" dirty="0"/>
          </a:p>
        </p:txBody>
      </p:sp>
      <p:grpSp>
        <p:nvGrpSpPr>
          <p:cNvPr id="31" name="Group 94">
            <a:extLst>
              <a:ext uri="{FF2B5EF4-FFF2-40B4-BE49-F238E27FC236}">
                <a16:creationId xmlns:a16="http://schemas.microsoft.com/office/drawing/2014/main" id="{76F24243-17B1-4DF0-A93C-7276960066BF}"/>
              </a:ext>
            </a:extLst>
          </p:cNvPr>
          <p:cNvGrpSpPr/>
          <p:nvPr/>
        </p:nvGrpSpPr>
        <p:grpSpPr>
          <a:xfrm>
            <a:off x="1700279" y="1786199"/>
            <a:ext cx="1094056" cy="802777"/>
            <a:chOff x="528086" y="1271992"/>
            <a:chExt cx="1783169" cy="1347383"/>
          </a:xfrm>
        </p:grpSpPr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44013147-9019-4203-AA37-4B15954D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6" y="1271992"/>
              <a:ext cx="1589734" cy="1347382"/>
            </a:xfrm>
            <a:custGeom>
              <a:avLst/>
              <a:gdLst>
                <a:gd name="T0" fmla="*/ 2708 w 2793"/>
                <a:gd name="T1" fmla="*/ 401 h 2371"/>
                <a:gd name="T2" fmla="*/ 2666 w 2793"/>
                <a:gd name="T3" fmla="*/ 361 h 2371"/>
                <a:gd name="T4" fmla="*/ 1376 w 2793"/>
                <a:gd name="T5" fmla="*/ 361 h 2371"/>
                <a:gd name="T6" fmla="*/ 1000 w 2793"/>
                <a:gd name="T7" fmla="*/ 12 h 2371"/>
                <a:gd name="T8" fmla="*/ 971 w 2793"/>
                <a:gd name="T9" fmla="*/ 0 h 2371"/>
                <a:gd name="T10" fmla="*/ 380 w 2793"/>
                <a:gd name="T11" fmla="*/ 0 h 2371"/>
                <a:gd name="T12" fmla="*/ 349 w 2793"/>
                <a:gd name="T13" fmla="*/ 14 h 2371"/>
                <a:gd name="T14" fmla="*/ 12 w 2793"/>
                <a:gd name="T15" fmla="*/ 374 h 2371"/>
                <a:gd name="T16" fmla="*/ 0 w 2793"/>
                <a:gd name="T17" fmla="*/ 405 h 2371"/>
                <a:gd name="T18" fmla="*/ 85 w 2793"/>
                <a:gd name="T19" fmla="*/ 2330 h 2371"/>
                <a:gd name="T20" fmla="*/ 127 w 2793"/>
                <a:gd name="T21" fmla="*/ 2371 h 2371"/>
                <a:gd name="T22" fmla="*/ 2750 w 2793"/>
                <a:gd name="T23" fmla="*/ 2371 h 2371"/>
                <a:gd name="T24" fmla="*/ 2781 w 2793"/>
                <a:gd name="T25" fmla="*/ 2358 h 2371"/>
                <a:gd name="T26" fmla="*/ 2793 w 2793"/>
                <a:gd name="T27" fmla="*/ 2327 h 2371"/>
                <a:gd name="T28" fmla="*/ 2708 w 2793"/>
                <a:gd name="T29" fmla="*/ 401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3" h="2371">
                  <a:moveTo>
                    <a:pt x="2708" y="401"/>
                  </a:moveTo>
                  <a:cubicBezTo>
                    <a:pt x="2707" y="379"/>
                    <a:pt x="2688" y="361"/>
                    <a:pt x="2666" y="361"/>
                  </a:cubicBezTo>
                  <a:lnTo>
                    <a:pt x="1376" y="361"/>
                  </a:lnTo>
                  <a:lnTo>
                    <a:pt x="1000" y="12"/>
                  </a:lnTo>
                  <a:cubicBezTo>
                    <a:pt x="992" y="4"/>
                    <a:pt x="982" y="0"/>
                    <a:pt x="971" y="0"/>
                  </a:cubicBezTo>
                  <a:lnTo>
                    <a:pt x="380" y="0"/>
                  </a:lnTo>
                  <a:cubicBezTo>
                    <a:pt x="369" y="0"/>
                    <a:pt x="357" y="5"/>
                    <a:pt x="349" y="14"/>
                  </a:cubicBezTo>
                  <a:lnTo>
                    <a:pt x="12" y="374"/>
                  </a:lnTo>
                  <a:cubicBezTo>
                    <a:pt x="4" y="382"/>
                    <a:pt x="0" y="393"/>
                    <a:pt x="0" y="405"/>
                  </a:cubicBezTo>
                  <a:lnTo>
                    <a:pt x="85" y="2330"/>
                  </a:lnTo>
                  <a:cubicBezTo>
                    <a:pt x="86" y="2353"/>
                    <a:pt x="104" y="2371"/>
                    <a:pt x="127" y="2371"/>
                  </a:cubicBezTo>
                  <a:lnTo>
                    <a:pt x="2750" y="2371"/>
                  </a:lnTo>
                  <a:cubicBezTo>
                    <a:pt x="2762" y="2371"/>
                    <a:pt x="2773" y="2366"/>
                    <a:pt x="2781" y="2358"/>
                  </a:cubicBezTo>
                  <a:cubicBezTo>
                    <a:pt x="2789" y="2349"/>
                    <a:pt x="2793" y="2338"/>
                    <a:pt x="2793" y="2327"/>
                  </a:cubicBezTo>
                  <a:lnTo>
                    <a:pt x="2708" y="4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569C5998-B79D-4DAD-B321-1ED90AC59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48" y="1667758"/>
              <a:ext cx="1476339" cy="918266"/>
            </a:xfrm>
            <a:custGeom>
              <a:avLst/>
              <a:gdLst>
                <a:gd name="T0" fmla="*/ 2500 w 2593"/>
                <a:gd name="T1" fmla="*/ 1 h 1614"/>
                <a:gd name="T2" fmla="*/ 42 w 2593"/>
                <a:gd name="T3" fmla="*/ 83 h 1614"/>
                <a:gd name="T4" fmla="*/ 1 w 2593"/>
                <a:gd name="T5" fmla="*/ 126 h 1614"/>
                <a:gd name="T6" fmla="*/ 49 w 2593"/>
                <a:gd name="T7" fmla="*/ 1572 h 1614"/>
                <a:gd name="T8" fmla="*/ 92 w 2593"/>
                <a:gd name="T9" fmla="*/ 1613 h 1614"/>
                <a:gd name="T10" fmla="*/ 2551 w 2593"/>
                <a:gd name="T11" fmla="*/ 1531 h 1614"/>
                <a:gd name="T12" fmla="*/ 2592 w 2593"/>
                <a:gd name="T13" fmla="*/ 1488 h 1614"/>
                <a:gd name="T14" fmla="*/ 2544 w 2593"/>
                <a:gd name="T15" fmla="*/ 42 h 1614"/>
                <a:gd name="T16" fmla="*/ 2500 w 2593"/>
                <a:gd name="T17" fmla="*/ 1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3" h="1614">
                  <a:moveTo>
                    <a:pt x="2500" y="1"/>
                  </a:moveTo>
                  <a:lnTo>
                    <a:pt x="42" y="83"/>
                  </a:lnTo>
                  <a:cubicBezTo>
                    <a:pt x="18" y="83"/>
                    <a:pt x="0" y="103"/>
                    <a:pt x="1" y="126"/>
                  </a:cubicBezTo>
                  <a:lnTo>
                    <a:pt x="49" y="1572"/>
                  </a:lnTo>
                  <a:cubicBezTo>
                    <a:pt x="50" y="1596"/>
                    <a:pt x="69" y="1614"/>
                    <a:pt x="92" y="1613"/>
                  </a:cubicBezTo>
                  <a:lnTo>
                    <a:pt x="2551" y="1531"/>
                  </a:lnTo>
                  <a:cubicBezTo>
                    <a:pt x="2574" y="1531"/>
                    <a:pt x="2593" y="1511"/>
                    <a:pt x="2592" y="1488"/>
                  </a:cubicBezTo>
                  <a:lnTo>
                    <a:pt x="2544" y="42"/>
                  </a:lnTo>
                  <a:cubicBezTo>
                    <a:pt x="2543" y="19"/>
                    <a:pt x="2524" y="0"/>
                    <a:pt x="250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6A6BC334-724A-4CFC-9FC2-62A87584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85" y="1558812"/>
              <a:ext cx="1462999" cy="893808"/>
            </a:xfrm>
            <a:custGeom>
              <a:avLst/>
              <a:gdLst>
                <a:gd name="T0" fmla="*/ 2525 w 2567"/>
                <a:gd name="T1" fmla="*/ 37 h 1569"/>
                <a:gd name="T2" fmla="*/ 65 w 2567"/>
                <a:gd name="T3" fmla="*/ 0 h 1569"/>
                <a:gd name="T4" fmla="*/ 22 w 2567"/>
                <a:gd name="T5" fmla="*/ 42 h 1569"/>
                <a:gd name="T6" fmla="*/ 0 w 2567"/>
                <a:gd name="T7" fmla="*/ 1488 h 1569"/>
                <a:gd name="T8" fmla="*/ 42 w 2567"/>
                <a:gd name="T9" fmla="*/ 1531 h 1569"/>
                <a:gd name="T10" fmla="*/ 2502 w 2567"/>
                <a:gd name="T11" fmla="*/ 1568 h 1569"/>
                <a:gd name="T12" fmla="*/ 2544 w 2567"/>
                <a:gd name="T13" fmla="*/ 1527 h 1569"/>
                <a:gd name="T14" fmla="*/ 2566 w 2567"/>
                <a:gd name="T15" fmla="*/ 80 h 1569"/>
                <a:gd name="T16" fmla="*/ 2525 w 2567"/>
                <a:gd name="T17" fmla="*/ 37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1569">
                  <a:moveTo>
                    <a:pt x="2525" y="37"/>
                  </a:moveTo>
                  <a:lnTo>
                    <a:pt x="65" y="0"/>
                  </a:lnTo>
                  <a:cubicBezTo>
                    <a:pt x="42" y="0"/>
                    <a:pt x="22" y="18"/>
                    <a:pt x="22" y="42"/>
                  </a:cubicBezTo>
                  <a:lnTo>
                    <a:pt x="0" y="1488"/>
                  </a:lnTo>
                  <a:cubicBezTo>
                    <a:pt x="0" y="1512"/>
                    <a:pt x="18" y="1531"/>
                    <a:pt x="42" y="1531"/>
                  </a:cubicBezTo>
                  <a:lnTo>
                    <a:pt x="2502" y="1568"/>
                  </a:lnTo>
                  <a:cubicBezTo>
                    <a:pt x="2525" y="1569"/>
                    <a:pt x="2544" y="1550"/>
                    <a:pt x="2544" y="1527"/>
                  </a:cubicBezTo>
                  <a:lnTo>
                    <a:pt x="2566" y="80"/>
                  </a:lnTo>
                  <a:cubicBezTo>
                    <a:pt x="2567" y="57"/>
                    <a:pt x="2548" y="38"/>
                    <a:pt x="2525" y="3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" name="Freeform 48">
              <a:extLst>
                <a:ext uri="{FF2B5EF4-FFF2-40B4-BE49-F238E27FC236}">
                  <a16:creationId xmlns:a16="http://schemas.microsoft.com/office/drawing/2014/main" id="{1F1CB2F4-7D32-4244-9484-D3541AA4D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16" y="1458758"/>
              <a:ext cx="1540819" cy="1036105"/>
            </a:xfrm>
            <a:custGeom>
              <a:avLst/>
              <a:gdLst>
                <a:gd name="T0" fmla="*/ 2666 w 2705"/>
                <a:gd name="T1" fmla="*/ 298 h 1821"/>
                <a:gd name="T2" fmla="*/ 223 w 2705"/>
                <a:gd name="T3" fmla="*/ 3 h 1821"/>
                <a:gd name="T4" fmla="*/ 176 w 2705"/>
                <a:gd name="T5" fmla="*/ 40 h 1821"/>
                <a:gd name="T6" fmla="*/ 3 w 2705"/>
                <a:gd name="T7" fmla="*/ 1476 h 1821"/>
                <a:gd name="T8" fmla="*/ 40 w 2705"/>
                <a:gd name="T9" fmla="*/ 1523 h 1821"/>
                <a:gd name="T10" fmla="*/ 2482 w 2705"/>
                <a:gd name="T11" fmla="*/ 1818 h 1821"/>
                <a:gd name="T12" fmla="*/ 2529 w 2705"/>
                <a:gd name="T13" fmla="*/ 1781 h 1821"/>
                <a:gd name="T14" fmla="*/ 2702 w 2705"/>
                <a:gd name="T15" fmla="*/ 345 h 1821"/>
                <a:gd name="T16" fmla="*/ 2666 w 2705"/>
                <a:gd name="T17" fmla="*/ 298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5" h="1821">
                  <a:moveTo>
                    <a:pt x="2666" y="298"/>
                  </a:moveTo>
                  <a:lnTo>
                    <a:pt x="223" y="3"/>
                  </a:lnTo>
                  <a:cubicBezTo>
                    <a:pt x="200" y="0"/>
                    <a:pt x="179" y="17"/>
                    <a:pt x="176" y="40"/>
                  </a:cubicBezTo>
                  <a:lnTo>
                    <a:pt x="3" y="1476"/>
                  </a:lnTo>
                  <a:cubicBezTo>
                    <a:pt x="0" y="1499"/>
                    <a:pt x="16" y="1520"/>
                    <a:pt x="40" y="1523"/>
                  </a:cubicBezTo>
                  <a:lnTo>
                    <a:pt x="2482" y="1818"/>
                  </a:lnTo>
                  <a:cubicBezTo>
                    <a:pt x="2505" y="1821"/>
                    <a:pt x="2526" y="1804"/>
                    <a:pt x="2529" y="1781"/>
                  </a:cubicBezTo>
                  <a:lnTo>
                    <a:pt x="2702" y="345"/>
                  </a:lnTo>
                  <a:cubicBezTo>
                    <a:pt x="2705" y="322"/>
                    <a:pt x="2689" y="301"/>
                    <a:pt x="2666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" name="Freeform 49">
              <a:extLst>
                <a:ext uri="{FF2B5EF4-FFF2-40B4-BE49-F238E27FC236}">
                  <a16:creationId xmlns:a16="http://schemas.microsoft.com/office/drawing/2014/main" id="{3D05AF98-E747-4B36-86B1-FCE238AC8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01" y="1389833"/>
              <a:ext cx="1734254" cy="1229542"/>
            </a:xfrm>
            <a:custGeom>
              <a:avLst/>
              <a:gdLst>
                <a:gd name="T0" fmla="*/ 3037 w 3049"/>
                <a:gd name="T1" fmla="*/ 15 h 2162"/>
                <a:gd name="T2" fmla="*/ 3005 w 3049"/>
                <a:gd name="T3" fmla="*/ 0 h 2162"/>
                <a:gd name="T4" fmla="*/ 1699 w 3049"/>
                <a:gd name="T5" fmla="*/ 0 h 2162"/>
                <a:gd name="T6" fmla="*/ 1670 w 3049"/>
                <a:gd name="T7" fmla="*/ 11 h 2162"/>
                <a:gd name="T8" fmla="*/ 1294 w 3049"/>
                <a:gd name="T9" fmla="*/ 360 h 2162"/>
                <a:gd name="T10" fmla="*/ 382 w 3049"/>
                <a:gd name="T11" fmla="*/ 360 h 2162"/>
                <a:gd name="T12" fmla="*/ 340 w 3049"/>
                <a:gd name="T13" fmla="*/ 394 h 2162"/>
                <a:gd name="T14" fmla="*/ 3 w 3049"/>
                <a:gd name="T15" fmla="*/ 2111 h 2162"/>
                <a:gd name="T16" fmla="*/ 11 w 3049"/>
                <a:gd name="T17" fmla="*/ 2146 h 2162"/>
                <a:gd name="T18" fmla="*/ 44 w 3049"/>
                <a:gd name="T19" fmla="*/ 2162 h 2162"/>
                <a:gd name="T20" fmla="*/ 2667 w 3049"/>
                <a:gd name="T21" fmla="*/ 2162 h 2162"/>
                <a:gd name="T22" fmla="*/ 2709 w 3049"/>
                <a:gd name="T23" fmla="*/ 2126 h 2162"/>
                <a:gd name="T24" fmla="*/ 3047 w 3049"/>
                <a:gd name="T25" fmla="*/ 49 h 2162"/>
                <a:gd name="T26" fmla="*/ 3037 w 3049"/>
                <a:gd name="T27" fmla="*/ 15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49" h="2162">
                  <a:moveTo>
                    <a:pt x="3037" y="15"/>
                  </a:moveTo>
                  <a:cubicBezTo>
                    <a:pt x="3029" y="5"/>
                    <a:pt x="3017" y="0"/>
                    <a:pt x="3005" y="0"/>
                  </a:cubicBezTo>
                  <a:lnTo>
                    <a:pt x="1699" y="0"/>
                  </a:lnTo>
                  <a:cubicBezTo>
                    <a:pt x="1688" y="0"/>
                    <a:pt x="1678" y="4"/>
                    <a:pt x="1670" y="11"/>
                  </a:cubicBezTo>
                  <a:lnTo>
                    <a:pt x="1294" y="360"/>
                  </a:lnTo>
                  <a:lnTo>
                    <a:pt x="382" y="360"/>
                  </a:lnTo>
                  <a:cubicBezTo>
                    <a:pt x="362" y="360"/>
                    <a:pt x="344" y="375"/>
                    <a:pt x="340" y="394"/>
                  </a:cubicBezTo>
                  <a:lnTo>
                    <a:pt x="3" y="2111"/>
                  </a:lnTo>
                  <a:cubicBezTo>
                    <a:pt x="0" y="2124"/>
                    <a:pt x="3" y="2137"/>
                    <a:pt x="11" y="2146"/>
                  </a:cubicBezTo>
                  <a:cubicBezTo>
                    <a:pt x="19" y="2156"/>
                    <a:pt x="31" y="2162"/>
                    <a:pt x="44" y="2162"/>
                  </a:cubicBezTo>
                  <a:lnTo>
                    <a:pt x="2667" y="2162"/>
                  </a:lnTo>
                  <a:cubicBezTo>
                    <a:pt x="2688" y="2162"/>
                    <a:pt x="2706" y="2147"/>
                    <a:pt x="2709" y="2126"/>
                  </a:cubicBezTo>
                  <a:lnTo>
                    <a:pt x="3047" y="49"/>
                  </a:lnTo>
                  <a:cubicBezTo>
                    <a:pt x="3049" y="37"/>
                    <a:pt x="3045" y="24"/>
                    <a:pt x="3037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50">
              <a:extLst>
                <a:ext uri="{FF2B5EF4-FFF2-40B4-BE49-F238E27FC236}">
                  <a16:creationId xmlns:a16="http://schemas.microsoft.com/office/drawing/2014/main" id="{7A18935C-F6E7-4DFB-9469-25DBF561F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01" y="2256960"/>
              <a:ext cx="1596403" cy="362415"/>
            </a:xfrm>
            <a:custGeom>
              <a:avLst/>
              <a:gdLst>
                <a:gd name="T0" fmla="*/ 11 w 2807"/>
                <a:gd name="T1" fmla="*/ 623 h 639"/>
                <a:gd name="T2" fmla="*/ 44 w 2807"/>
                <a:gd name="T3" fmla="*/ 639 h 639"/>
                <a:gd name="T4" fmla="*/ 2667 w 2807"/>
                <a:gd name="T5" fmla="*/ 639 h 639"/>
                <a:gd name="T6" fmla="*/ 2709 w 2807"/>
                <a:gd name="T7" fmla="*/ 603 h 639"/>
                <a:gd name="T8" fmla="*/ 2807 w 2807"/>
                <a:gd name="T9" fmla="*/ 0 h 639"/>
                <a:gd name="T10" fmla="*/ 3 w 2807"/>
                <a:gd name="T11" fmla="*/ 588 h 639"/>
                <a:gd name="T12" fmla="*/ 11 w 2807"/>
                <a:gd name="T13" fmla="*/ 623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7" h="639">
                  <a:moveTo>
                    <a:pt x="11" y="623"/>
                  </a:moveTo>
                  <a:cubicBezTo>
                    <a:pt x="19" y="633"/>
                    <a:pt x="31" y="639"/>
                    <a:pt x="44" y="639"/>
                  </a:cubicBezTo>
                  <a:lnTo>
                    <a:pt x="2667" y="639"/>
                  </a:lnTo>
                  <a:cubicBezTo>
                    <a:pt x="2688" y="639"/>
                    <a:pt x="2706" y="624"/>
                    <a:pt x="2709" y="603"/>
                  </a:cubicBezTo>
                  <a:lnTo>
                    <a:pt x="2807" y="0"/>
                  </a:lnTo>
                  <a:lnTo>
                    <a:pt x="3" y="588"/>
                  </a:lnTo>
                  <a:cubicBezTo>
                    <a:pt x="0" y="601"/>
                    <a:pt x="3" y="614"/>
                    <a:pt x="11" y="62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FDE6DE62-5456-4CD7-AD14-7F520AD8E8E4}"/>
              </a:ext>
            </a:extLst>
          </p:cNvPr>
          <p:cNvGrpSpPr/>
          <p:nvPr/>
        </p:nvGrpSpPr>
        <p:grpSpPr>
          <a:xfrm>
            <a:off x="5851041" y="3473523"/>
            <a:ext cx="1094056" cy="802778"/>
            <a:chOff x="4867275" y="1811244"/>
            <a:chExt cx="1337377" cy="1010538"/>
          </a:xfrm>
        </p:grpSpPr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C2BD2158-1395-4E52-9486-1F22F2D53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5" y="1811244"/>
              <a:ext cx="1192301" cy="1010537"/>
            </a:xfrm>
            <a:custGeom>
              <a:avLst/>
              <a:gdLst>
                <a:gd name="T0" fmla="*/ 2708 w 2793"/>
                <a:gd name="T1" fmla="*/ 401 h 2371"/>
                <a:gd name="T2" fmla="*/ 2666 w 2793"/>
                <a:gd name="T3" fmla="*/ 361 h 2371"/>
                <a:gd name="T4" fmla="*/ 1376 w 2793"/>
                <a:gd name="T5" fmla="*/ 361 h 2371"/>
                <a:gd name="T6" fmla="*/ 1000 w 2793"/>
                <a:gd name="T7" fmla="*/ 12 h 2371"/>
                <a:gd name="T8" fmla="*/ 971 w 2793"/>
                <a:gd name="T9" fmla="*/ 0 h 2371"/>
                <a:gd name="T10" fmla="*/ 380 w 2793"/>
                <a:gd name="T11" fmla="*/ 0 h 2371"/>
                <a:gd name="T12" fmla="*/ 349 w 2793"/>
                <a:gd name="T13" fmla="*/ 14 h 2371"/>
                <a:gd name="T14" fmla="*/ 12 w 2793"/>
                <a:gd name="T15" fmla="*/ 374 h 2371"/>
                <a:gd name="T16" fmla="*/ 0 w 2793"/>
                <a:gd name="T17" fmla="*/ 405 h 2371"/>
                <a:gd name="T18" fmla="*/ 85 w 2793"/>
                <a:gd name="T19" fmla="*/ 2330 h 2371"/>
                <a:gd name="T20" fmla="*/ 127 w 2793"/>
                <a:gd name="T21" fmla="*/ 2371 h 2371"/>
                <a:gd name="T22" fmla="*/ 2750 w 2793"/>
                <a:gd name="T23" fmla="*/ 2371 h 2371"/>
                <a:gd name="T24" fmla="*/ 2781 w 2793"/>
                <a:gd name="T25" fmla="*/ 2358 h 2371"/>
                <a:gd name="T26" fmla="*/ 2793 w 2793"/>
                <a:gd name="T27" fmla="*/ 2327 h 2371"/>
                <a:gd name="T28" fmla="*/ 2708 w 2793"/>
                <a:gd name="T29" fmla="*/ 401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3" h="2371">
                  <a:moveTo>
                    <a:pt x="2708" y="401"/>
                  </a:moveTo>
                  <a:cubicBezTo>
                    <a:pt x="2707" y="379"/>
                    <a:pt x="2688" y="361"/>
                    <a:pt x="2666" y="361"/>
                  </a:cubicBezTo>
                  <a:lnTo>
                    <a:pt x="1376" y="361"/>
                  </a:lnTo>
                  <a:lnTo>
                    <a:pt x="1000" y="12"/>
                  </a:lnTo>
                  <a:cubicBezTo>
                    <a:pt x="992" y="4"/>
                    <a:pt x="982" y="0"/>
                    <a:pt x="971" y="0"/>
                  </a:cubicBezTo>
                  <a:lnTo>
                    <a:pt x="380" y="0"/>
                  </a:lnTo>
                  <a:cubicBezTo>
                    <a:pt x="369" y="0"/>
                    <a:pt x="357" y="5"/>
                    <a:pt x="349" y="14"/>
                  </a:cubicBezTo>
                  <a:lnTo>
                    <a:pt x="12" y="374"/>
                  </a:lnTo>
                  <a:cubicBezTo>
                    <a:pt x="4" y="382"/>
                    <a:pt x="0" y="393"/>
                    <a:pt x="0" y="405"/>
                  </a:cubicBezTo>
                  <a:lnTo>
                    <a:pt x="85" y="2330"/>
                  </a:lnTo>
                  <a:cubicBezTo>
                    <a:pt x="86" y="2353"/>
                    <a:pt x="104" y="2371"/>
                    <a:pt x="127" y="2371"/>
                  </a:cubicBezTo>
                  <a:lnTo>
                    <a:pt x="2750" y="2371"/>
                  </a:lnTo>
                  <a:cubicBezTo>
                    <a:pt x="2762" y="2371"/>
                    <a:pt x="2773" y="2366"/>
                    <a:pt x="2781" y="2358"/>
                  </a:cubicBezTo>
                  <a:cubicBezTo>
                    <a:pt x="2789" y="2349"/>
                    <a:pt x="2793" y="2338"/>
                    <a:pt x="2793" y="2327"/>
                  </a:cubicBezTo>
                  <a:lnTo>
                    <a:pt x="2708" y="40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1759D6B8-CAFF-4916-B9DA-D0CEE8113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297" y="2108068"/>
              <a:ext cx="1107254" cy="688700"/>
            </a:xfrm>
            <a:custGeom>
              <a:avLst/>
              <a:gdLst>
                <a:gd name="T0" fmla="*/ 2500 w 2593"/>
                <a:gd name="T1" fmla="*/ 1 h 1614"/>
                <a:gd name="T2" fmla="*/ 42 w 2593"/>
                <a:gd name="T3" fmla="*/ 83 h 1614"/>
                <a:gd name="T4" fmla="*/ 1 w 2593"/>
                <a:gd name="T5" fmla="*/ 126 h 1614"/>
                <a:gd name="T6" fmla="*/ 49 w 2593"/>
                <a:gd name="T7" fmla="*/ 1572 h 1614"/>
                <a:gd name="T8" fmla="*/ 92 w 2593"/>
                <a:gd name="T9" fmla="*/ 1613 h 1614"/>
                <a:gd name="T10" fmla="*/ 2551 w 2593"/>
                <a:gd name="T11" fmla="*/ 1531 h 1614"/>
                <a:gd name="T12" fmla="*/ 2592 w 2593"/>
                <a:gd name="T13" fmla="*/ 1488 h 1614"/>
                <a:gd name="T14" fmla="*/ 2544 w 2593"/>
                <a:gd name="T15" fmla="*/ 42 h 1614"/>
                <a:gd name="T16" fmla="*/ 2500 w 2593"/>
                <a:gd name="T17" fmla="*/ 1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3" h="1614">
                  <a:moveTo>
                    <a:pt x="2500" y="1"/>
                  </a:moveTo>
                  <a:lnTo>
                    <a:pt x="42" y="83"/>
                  </a:lnTo>
                  <a:cubicBezTo>
                    <a:pt x="18" y="83"/>
                    <a:pt x="0" y="103"/>
                    <a:pt x="1" y="126"/>
                  </a:cubicBezTo>
                  <a:lnTo>
                    <a:pt x="49" y="1572"/>
                  </a:lnTo>
                  <a:cubicBezTo>
                    <a:pt x="50" y="1596"/>
                    <a:pt x="69" y="1614"/>
                    <a:pt x="92" y="1613"/>
                  </a:cubicBezTo>
                  <a:lnTo>
                    <a:pt x="2551" y="1531"/>
                  </a:lnTo>
                  <a:cubicBezTo>
                    <a:pt x="2574" y="1531"/>
                    <a:pt x="2593" y="1511"/>
                    <a:pt x="2592" y="1488"/>
                  </a:cubicBezTo>
                  <a:lnTo>
                    <a:pt x="2544" y="42"/>
                  </a:lnTo>
                  <a:cubicBezTo>
                    <a:pt x="2543" y="19"/>
                    <a:pt x="2524" y="0"/>
                    <a:pt x="250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3AF65FC7-6C2D-4260-BD7F-88EEAC668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650" y="2026359"/>
              <a:ext cx="1097249" cy="670356"/>
            </a:xfrm>
            <a:custGeom>
              <a:avLst/>
              <a:gdLst>
                <a:gd name="T0" fmla="*/ 2525 w 2567"/>
                <a:gd name="T1" fmla="*/ 37 h 1569"/>
                <a:gd name="T2" fmla="*/ 65 w 2567"/>
                <a:gd name="T3" fmla="*/ 0 h 1569"/>
                <a:gd name="T4" fmla="*/ 22 w 2567"/>
                <a:gd name="T5" fmla="*/ 42 h 1569"/>
                <a:gd name="T6" fmla="*/ 0 w 2567"/>
                <a:gd name="T7" fmla="*/ 1488 h 1569"/>
                <a:gd name="T8" fmla="*/ 42 w 2567"/>
                <a:gd name="T9" fmla="*/ 1531 h 1569"/>
                <a:gd name="T10" fmla="*/ 2502 w 2567"/>
                <a:gd name="T11" fmla="*/ 1568 h 1569"/>
                <a:gd name="T12" fmla="*/ 2544 w 2567"/>
                <a:gd name="T13" fmla="*/ 1527 h 1569"/>
                <a:gd name="T14" fmla="*/ 2566 w 2567"/>
                <a:gd name="T15" fmla="*/ 80 h 1569"/>
                <a:gd name="T16" fmla="*/ 2525 w 2567"/>
                <a:gd name="T17" fmla="*/ 37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1569">
                  <a:moveTo>
                    <a:pt x="2525" y="37"/>
                  </a:moveTo>
                  <a:lnTo>
                    <a:pt x="65" y="0"/>
                  </a:lnTo>
                  <a:cubicBezTo>
                    <a:pt x="42" y="0"/>
                    <a:pt x="22" y="18"/>
                    <a:pt x="22" y="42"/>
                  </a:cubicBezTo>
                  <a:lnTo>
                    <a:pt x="0" y="1488"/>
                  </a:lnTo>
                  <a:cubicBezTo>
                    <a:pt x="0" y="1512"/>
                    <a:pt x="18" y="1531"/>
                    <a:pt x="42" y="1531"/>
                  </a:cubicBezTo>
                  <a:lnTo>
                    <a:pt x="2502" y="1568"/>
                  </a:lnTo>
                  <a:cubicBezTo>
                    <a:pt x="2525" y="1569"/>
                    <a:pt x="2544" y="1550"/>
                    <a:pt x="2544" y="1527"/>
                  </a:cubicBezTo>
                  <a:lnTo>
                    <a:pt x="2566" y="80"/>
                  </a:lnTo>
                  <a:cubicBezTo>
                    <a:pt x="2567" y="57"/>
                    <a:pt x="2548" y="38"/>
                    <a:pt x="2525" y="3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" name="Freeform 48">
              <a:extLst>
                <a:ext uri="{FF2B5EF4-FFF2-40B4-BE49-F238E27FC236}">
                  <a16:creationId xmlns:a16="http://schemas.microsoft.com/office/drawing/2014/main" id="{1CB34E8E-1F53-4B30-8884-BBCCEE632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648" y="1951319"/>
              <a:ext cx="1155614" cy="777079"/>
            </a:xfrm>
            <a:custGeom>
              <a:avLst/>
              <a:gdLst>
                <a:gd name="T0" fmla="*/ 2666 w 2705"/>
                <a:gd name="T1" fmla="*/ 298 h 1821"/>
                <a:gd name="T2" fmla="*/ 223 w 2705"/>
                <a:gd name="T3" fmla="*/ 3 h 1821"/>
                <a:gd name="T4" fmla="*/ 176 w 2705"/>
                <a:gd name="T5" fmla="*/ 40 h 1821"/>
                <a:gd name="T6" fmla="*/ 3 w 2705"/>
                <a:gd name="T7" fmla="*/ 1476 h 1821"/>
                <a:gd name="T8" fmla="*/ 40 w 2705"/>
                <a:gd name="T9" fmla="*/ 1523 h 1821"/>
                <a:gd name="T10" fmla="*/ 2482 w 2705"/>
                <a:gd name="T11" fmla="*/ 1818 h 1821"/>
                <a:gd name="T12" fmla="*/ 2529 w 2705"/>
                <a:gd name="T13" fmla="*/ 1781 h 1821"/>
                <a:gd name="T14" fmla="*/ 2702 w 2705"/>
                <a:gd name="T15" fmla="*/ 345 h 1821"/>
                <a:gd name="T16" fmla="*/ 2666 w 2705"/>
                <a:gd name="T17" fmla="*/ 298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5" h="1821">
                  <a:moveTo>
                    <a:pt x="2666" y="298"/>
                  </a:moveTo>
                  <a:lnTo>
                    <a:pt x="223" y="3"/>
                  </a:lnTo>
                  <a:cubicBezTo>
                    <a:pt x="200" y="0"/>
                    <a:pt x="179" y="17"/>
                    <a:pt x="176" y="40"/>
                  </a:cubicBezTo>
                  <a:lnTo>
                    <a:pt x="3" y="1476"/>
                  </a:lnTo>
                  <a:cubicBezTo>
                    <a:pt x="0" y="1499"/>
                    <a:pt x="16" y="1520"/>
                    <a:pt x="40" y="1523"/>
                  </a:cubicBezTo>
                  <a:lnTo>
                    <a:pt x="2482" y="1818"/>
                  </a:lnTo>
                  <a:cubicBezTo>
                    <a:pt x="2505" y="1821"/>
                    <a:pt x="2526" y="1804"/>
                    <a:pt x="2529" y="1781"/>
                  </a:cubicBezTo>
                  <a:lnTo>
                    <a:pt x="2702" y="345"/>
                  </a:lnTo>
                  <a:cubicBezTo>
                    <a:pt x="2705" y="322"/>
                    <a:pt x="2689" y="301"/>
                    <a:pt x="2666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C36D2FC8-0F11-49B2-A1BD-95EEB2470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961" y="1899625"/>
              <a:ext cx="1300691" cy="922157"/>
            </a:xfrm>
            <a:custGeom>
              <a:avLst/>
              <a:gdLst>
                <a:gd name="T0" fmla="*/ 3037 w 3049"/>
                <a:gd name="T1" fmla="*/ 15 h 2162"/>
                <a:gd name="T2" fmla="*/ 3005 w 3049"/>
                <a:gd name="T3" fmla="*/ 0 h 2162"/>
                <a:gd name="T4" fmla="*/ 1699 w 3049"/>
                <a:gd name="T5" fmla="*/ 0 h 2162"/>
                <a:gd name="T6" fmla="*/ 1670 w 3049"/>
                <a:gd name="T7" fmla="*/ 11 h 2162"/>
                <a:gd name="T8" fmla="*/ 1294 w 3049"/>
                <a:gd name="T9" fmla="*/ 360 h 2162"/>
                <a:gd name="T10" fmla="*/ 382 w 3049"/>
                <a:gd name="T11" fmla="*/ 360 h 2162"/>
                <a:gd name="T12" fmla="*/ 340 w 3049"/>
                <a:gd name="T13" fmla="*/ 394 h 2162"/>
                <a:gd name="T14" fmla="*/ 3 w 3049"/>
                <a:gd name="T15" fmla="*/ 2111 h 2162"/>
                <a:gd name="T16" fmla="*/ 11 w 3049"/>
                <a:gd name="T17" fmla="*/ 2146 h 2162"/>
                <a:gd name="T18" fmla="*/ 44 w 3049"/>
                <a:gd name="T19" fmla="*/ 2162 h 2162"/>
                <a:gd name="T20" fmla="*/ 2667 w 3049"/>
                <a:gd name="T21" fmla="*/ 2162 h 2162"/>
                <a:gd name="T22" fmla="*/ 2709 w 3049"/>
                <a:gd name="T23" fmla="*/ 2126 h 2162"/>
                <a:gd name="T24" fmla="*/ 3047 w 3049"/>
                <a:gd name="T25" fmla="*/ 49 h 2162"/>
                <a:gd name="T26" fmla="*/ 3037 w 3049"/>
                <a:gd name="T27" fmla="*/ 15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49" h="2162">
                  <a:moveTo>
                    <a:pt x="3037" y="15"/>
                  </a:moveTo>
                  <a:cubicBezTo>
                    <a:pt x="3029" y="5"/>
                    <a:pt x="3017" y="0"/>
                    <a:pt x="3005" y="0"/>
                  </a:cubicBezTo>
                  <a:lnTo>
                    <a:pt x="1699" y="0"/>
                  </a:lnTo>
                  <a:cubicBezTo>
                    <a:pt x="1688" y="0"/>
                    <a:pt x="1678" y="4"/>
                    <a:pt x="1670" y="11"/>
                  </a:cubicBezTo>
                  <a:lnTo>
                    <a:pt x="1294" y="360"/>
                  </a:lnTo>
                  <a:lnTo>
                    <a:pt x="382" y="360"/>
                  </a:lnTo>
                  <a:cubicBezTo>
                    <a:pt x="362" y="360"/>
                    <a:pt x="344" y="375"/>
                    <a:pt x="340" y="394"/>
                  </a:cubicBezTo>
                  <a:lnTo>
                    <a:pt x="3" y="2111"/>
                  </a:lnTo>
                  <a:cubicBezTo>
                    <a:pt x="0" y="2124"/>
                    <a:pt x="3" y="2137"/>
                    <a:pt x="11" y="2146"/>
                  </a:cubicBezTo>
                  <a:cubicBezTo>
                    <a:pt x="19" y="2156"/>
                    <a:pt x="31" y="2162"/>
                    <a:pt x="44" y="2162"/>
                  </a:cubicBezTo>
                  <a:lnTo>
                    <a:pt x="2667" y="2162"/>
                  </a:lnTo>
                  <a:cubicBezTo>
                    <a:pt x="2688" y="2162"/>
                    <a:pt x="2706" y="2147"/>
                    <a:pt x="2709" y="2126"/>
                  </a:cubicBezTo>
                  <a:lnTo>
                    <a:pt x="3047" y="49"/>
                  </a:lnTo>
                  <a:cubicBezTo>
                    <a:pt x="3049" y="37"/>
                    <a:pt x="3045" y="24"/>
                    <a:pt x="3037" y="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4" name="Freeform 50">
              <a:extLst>
                <a:ext uri="{FF2B5EF4-FFF2-40B4-BE49-F238E27FC236}">
                  <a16:creationId xmlns:a16="http://schemas.microsoft.com/office/drawing/2014/main" id="{4EE99237-2299-48DF-87ED-5FCE76244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962" y="2549971"/>
              <a:ext cx="1197302" cy="271811"/>
            </a:xfrm>
            <a:custGeom>
              <a:avLst/>
              <a:gdLst>
                <a:gd name="T0" fmla="*/ 11 w 2807"/>
                <a:gd name="T1" fmla="*/ 623 h 639"/>
                <a:gd name="T2" fmla="*/ 44 w 2807"/>
                <a:gd name="T3" fmla="*/ 639 h 639"/>
                <a:gd name="T4" fmla="*/ 2667 w 2807"/>
                <a:gd name="T5" fmla="*/ 639 h 639"/>
                <a:gd name="T6" fmla="*/ 2709 w 2807"/>
                <a:gd name="T7" fmla="*/ 603 h 639"/>
                <a:gd name="T8" fmla="*/ 2807 w 2807"/>
                <a:gd name="T9" fmla="*/ 0 h 639"/>
                <a:gd name="T10" fmla="*/ 3 w 2807"/>
                <a:gd name="T11" fmla="*/ 588 h 639"/>
                <a:gd name="T12" fmla="*/ 11 w 2807"/>
                <a:gd name="T13" fmla="*/ 623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7" h="639">
                  <a:moveTo>
                    <a:pt x="11" y="623"/>
                  </a:moveTo>
                  <a:cubicBezTo>
                    <a:pt x="19" y="633"/>
                    <a:pt x="31" y="639"/>
                    <a:pt x="44" y="639"/>
                  </a:cubicBezTo>
                  <a:lnTo>
                    <a:pt x="2667" y="639"/>
                  </a:lnTo>
                  <a:cubicBezTo>
                    <a:pt x="2688" y="639"/>
                    <a:pt x="2706" y="624"/>
                    <a:pt x="2709" y="603"/>
                  </a:cubicBezTo>
                  <a:lnTo>
                    <a:pt x="2807" y="0"/>
                  </a:lnTo>
                  <a:lnTo>
                    <a:pt x="3" y="588"/>
                  </a:lnTo>
                  <a:cubicBezTo>
                    <a:pt x="0" y="601"/>
                    <a:pt x="3" y="614"/>
                    <a:pt x="11" y="62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47" name="TextBox 65">
            <a:extLst>
              <a:ext uri="{FF2B5EF4-FFF2-40B4-BE49-F238E27FC236}">
                <a16:creationId xmlns:a16="http://schemas.microsoft.com/office/drawing/2014/main" id="{0CFFD046-8A26-428E-9A11-5DA5E457CE5D}"/>
              </a:ext>
            </a:extLst>
          </p:cNvPr>
          <p:cNvSpPr txBox="1"/>
          <p:nvPr/>
        </p:nvSpPr>
        <p:spPr>
          <a:xfrm>
            <a:off x="2968120" y="1993247"/>
            <a:ext cx="2144784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just"/>
            <a:r>
              <a:rPr lang="es-CO" sz="1200" b="1" cap="all" dirty="0">
                <a:solidFill>
                  <a:schemeClr val="accent1"/>
                </a:solidFill>
              </a:rPr>
              <a:t>Contribuir a la construcción de un </a:t>
            </a:r>
            <a:r>
              <a:rPr lang="es-CO" sz="1200" b="1" cap="all" dirty="0" err="1">
                <a:solidFill>
                  <a:schemeClr val="accent1"/>
                </a:solidFill>
              </a:rPr>
              <a:t>instrumen</a:t>
            </a:r>
            <a:r>
              <a:rPr lang="es-CO" sz="1200" b="1" cap="all" dirty="0">
                <a:solidFill>
                  <a:schemeClr val="accent1"/>
                </a:solidFill>
              </a:rPr>
              <a:t>- </a:t>
            </a:r>
            <a:r>
              <a:rPr lang="es-CO" sz="1200" b="1" cap="all" dirty="0" err="1">
                <a:solidFill>
                  <a:schemeClr val="accent1"/>
                </a:solidFill>
              </a:rPr>
              <a:t>to</a:t>
            </a:r>
            <a:r>
              <a:rPr lang="es-CO" sz="1200" b="1" cap="all" dirty="0">
                <a:solidFill>
                  <a:schemeClr val="accent1"/>
                </a:solidFill>
              </a:rPr>
              <a:t> en favor de una forma de vida sostenible.</a:t>
            </a:r>
          </a:p>
        </p:txBody>
      </p:sp>
      <p:sp>
        <p:nvSpPr>
          <p:cNvPr id="50" name="TextBox 83">
            <a:extLst>
              <a:ext uri="{FF2B5EF4-FFF2-40B4-BE49-F238E27FC236}">
                <a16:creationId xmlns:a16="http://schemas.microsoft.com/office/drawing/2014/main" id="{983F971D-72D9-49BB-A166-067EB013ED77}"/>
              </a:ext>
            </a:extLst>
          </p:cNvPr>
          <p:cNvSpPr txBox="1"/>
          <p:nvPr/>
        </p:nvSpPr>
        <p:spPr>
          <a:xfrm>
            <a:off x="7164288" y="3680573"/>
            <a:ext cx="1797255" cy="138499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CO" sz="1200" b="1" cap="all" dirty="0">
                <a:solidFill>
                  <a:schemeClr val="accent4">
                    <a:lumMod val="75000"/>
                  </a:schemeClr>
                </a:solidFill>
              </a:rPr>
              <a:t>Favorecer el conocimiento de la problemática ambiental   que afecta al propio entorno como al    conjunto del planeta. </a:t>
            </a:r>
          </a:p>
        </p:txBody>
      </p:sp>
      <p:sp>
        <p:nvSpPr>
          <p:cNvPr id="51" name="Rectangle 89">
            <a:extLst>
              <a:ext uri="{FF2B5EF4-FFF2-40B4-BE49-F238E27FC236}">
                <a16:creationId xmlns:a16="http://schemas.microsoft.com/office/drawing/2014/main" id="{C336B548-6CB2-4FBF-8136-FC338971F6CF}"/>
              </a:ext>
            </a:extLst>
          </p:cNvPr>
          <p:cNvSpPr/>
          <p:nvPr/>
        </p:nvSpPr>
        <p:spPr>
          <a:xfrm>
            <a:off x="1880696" y="1942645"/>
            <a:ext cx="720069" cy="646331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52" name="Rectangle 97">
            <a:extLst>
              <a:ext uri="{FF2B5EF4-FFF2-40B4-BE49-F238E27FC236}">
                <a16:creationId xmlns:a16="http://schemas.microsoft.com/office/drawing/2014/main" id="{D006C3DC-03F0-45A2-A2AB-9BA1EF2CF9EF}"/>
              </a:ext>
            </a:extLst>
          </p:cNvPr>
          <p:cNvSpPr/>
          <p:nvPr/>
        </p:nvSpPr>
        <p:spPr>
          <a:xfrm>
            <a:off x="6051916" y="3629970"/>
            <a:ext cx="720069" cy="646331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grpSp>
        <p:nvGrpSpPr>
          <p:cNvPr id="53" name="Group 93">
            <a:extLst>
              <a:ext uri="{FF2B5EF4-FFF2-40B4-BE49-F238E27FC236}">
                <a16:creationId xmlns:a16="http://schemas.microsoft.com/office/drawing/2014/main" id="{AED14505-9E32-4B6A-AA66-EED31AEDC0E9}"/>
              </a:ext>
            </a:extLst>
          </p:cNvPr>
          <p:cNvGrpSpPr/>
          <p:nvPr/>
        </p:nvGrpSpPr>
        <p:grpSpPr>
          <a:xfrm>
            <a:off x="2060164" y="3362315"/>
            <a:ext cx="1094056" cy="802777"/>
            <a:chOff x="528086" y="3033234"/>
            <a:chExt cx="1783169" cy="1347383"/>
          </a:xfrm>
        </p:grpSpPr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61B37489-B45C-4755-8D22-9E289CA79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6" y="3033234"/>
              <a:ext cx="1589734" cy="1347382"/>
            </a:xfrm>
            <a:custGeom>
              <a:avLst/>
              <a:gdLst>
                <a:gd name="T0" fmla="*/ 2708 w 2793"/>
                <a:gd name="T1" fmla="*/ 401 h 2371"/>
                <a:gd name="T2" fmla="*/ 2666 w 2793"/>
                <a:gd name="T3" fmla="*/ 361 h 2371"/>
                <a:gd name="T4" fmla="*/ 1376 w 2793"/>
                <a:gd name="T5" fmla="*/ 361 h 2371"/>
                <a:gd name="T6" fmla="*/ 1000 w 2793"/>
                <a:gd name="T7" fmla="*/ 12 h 2371"/>
                <a:gd name="T8" fmla="*/ 971 w 2793"/>
                <a:gd name="T9" fmla="*/ 0 h 2371"/>
                <a:gd name="T10" fmla="*/ 380 w 2793"/>
                <a:gd name="T11" fmla="*/ 0 h 2371"/>
                <a:gd name="T12" fmla="*/ 349 w 2793"/>
                <a:gd name="T13" fmla="*/ 14 h 2371"/>
                <a:gd name="T14" fmla="*/ 12 w 2793"/>
                <a:gd name="T15" fmla="*/ 374 h 2371"/>
                <a:gd name="T16" fmla="*/ 0 w 2793"/>
                <a:gd name="T17" fmla="*/ 405 h 2371"/>
                <a:gd name="T18" fmla="*/ 85 w 2793"/>
                <a:gd name="T19" fmla="*/ 2330 h 2371"/>
                <a:gd name="T20" fmla="*/ 127 w 2793"/>
                <a:gd name="T21" fmla="*/ 2371 h 2371"/>
                <a:gd name="T22" fmla="*/ 2750 w 2793"/>
                <a:gd name="T23" fmla="*/ 2371 h 2371"/>
                <a:gd name="T24" fmla="*/ 2781 w 2793"/>
                <a:gd name="T25" fmla="*/ 2358 h 2371"/>
                <a:gd name="T26" fmla="*/ 2793 w 2793"/>
                <a:gd name="T27" fmla="*/ 2327 h 2371"/>
                <a:gd name="T28" fmla="*/ 2708 w 2793"/>
                <a:gd name="T29" fmla="*/ 401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3" h="2371">
                  <a:moveTo>
                    <a:pt x="2708" y="401"/>
                  </a:moveTo>
                  <a:cubicBezTo>
                    <a:pt x="2707" y="379"/>
                    <a:pt x="2688" y="361"/>
                    <a:pt x="2666" y="361"/>
                  </a:cubicBezTo>
                  <a:lnTo>
                    <a:pt x="1376" y="361"/>
                  </a:lnTo>
                  <a:lnTo>
                    <a:pt x="1000" y="12"/>
                  </a:lnTo>
                  <a:cubicBezTo>
                    <a:pt x="992" y="4"/>
                    <a:pt x="982" y="0"/>
                    <a:pt x="971" y="0"/>
                  </a:cubicBezTo>
                  <a:lnTo>
                    <a:pt x="380" y="0"/>
                  </a:lnTo>
                  <a:cubicBezTo>
                    <a:pt x="369" y="0"/>
                    <a:pt x="357" y="5"/>
                    <a:pt x="349" y="14"/>
                  </a:cubicBezTo>
                  <a:lnTo>
                    <a:pt x="12" y="374"/>
                  </a:lnTo>
                  <a:cubicBezTo>
                    <a:pt x="4" y="382"/>
                    <a:pt x="0" y="393"/>
                    <a:pt x="0" y="405"/>
                  </a:cubicBezTo>
                  <a:lnTo>
                    <a:pt x="85" y="2330"/>
                  </a:lnTo>
                  <a:cubicBezTo>
                    <a:pt x="86" y="2353"/>
                    <a:pt x="104" y="2371"/>
                    <a:pt x="127" y="2371"/>
                  </a:cubicBezTo>
                  <a:lnTo>
                    <a:pt x="2750" y="2371"/>
                  </a:lnTo>
                  <a:cubicBezTo>
                    <a:pt x="2762" y="2371"/>
                    <a:pt x="2773" y="2366"/>
                    <a:pt x="2781" y="2358"/>
                  </a:cubicBezTo>
                  <a:cubicBezTo>
                    <a:pt x="2789" y="2349"/>
                    <a:pt x="2793" y="2338"/>
                    <a:pt x="2793" y="2327"/>
                  </a:cubicBezTo>
                  <a:lnTo>
                    <a:pt x="2708" y="4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1B0D6E87-DD01-49A9-8B66-1A0A6D150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48" y="3429000"/>
              <a:ext cx="1476339" cy="918266"/>
            </a:xfrm>
            <a:custGeom>
              <a:avLst/>
              <a:gdLst>
                <a:gd name="T0" fmla="*/ 2500 w 2593"/>
                <a:gd name="T1" fmla="*/ 1 h 1614"/>
                <a:gd name="T2" fmla="*/ 42 w 2593"/>
                <a:gd name="T3" fmla="*/ 83 h 1614"/>
                <a:gd name="T4" fmla="*/ 1 w 2593"/>
                <a:gd name="T5" fmla="*/ 126 h 1614"/>
                <a:gd name="T6" fmla="*/ 49 w 2593"/>
                <a:gd name="T7" fmla="*/ 1572 h 1614"/>
                <a:gd name="T8" fmla="*/ 92 w 2593"/>
                <a:gd name="T9" fmla="*/ 1613 h 1614"/>
                <a:gd name="T10" fmla="*/ 2551 w 2593"/>
                <a:gd name="T11" fmla="*/ 1531 h 1614"/>
                <a:gd name="T12" fmla="*/ 2592 w 2593"/>
                <a:gd name="T13" fmla="*/ 1488 h 1614"/>
                <a:gd name="T14" fmla="*/ 2544 w 2593"/>
                <a:gd name="T15" fmla="*/ 42 h 1614"/>
                <a:gd name="T16" fmla="*/ 2500 w 2593"/>
                <a:gd name="T17" fmla="*/ 1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3" h="1614">
                  <a:moveTo>
                    <a:pt x="2500" y="1"/>
                  </a:moveTo>
                  <a:lnTo>
                    <a:pt x="42" y="83"/>
                  </a:lnTo>
                  <a:cubicBezTo>
                    <a:pt x="18" y="83"/>
                    <a:pt x="0" y="103"/>
                    <a:pt x="1" y="126"/>
                  </a:cubicBezTo>
                  <a:lnTo>
                    <a:pt x="49" y="1572"/>
                  </a:lnTo>
                  <a:cubicBezTo>
                    <a:pt x="50" y="1596"/>
                    <a:pt x="69" y="1614"/>
                    <a:pt x="92" y="1613"/>
                  </a:cubicBezTo>
                  <a:lnTo>
                    <a:pt x="2551" y="1531"/>
                  </a:lnTo>
                  <a:cubicBezTo>
                    <a:pt x="2574" y="1531"/>
                    <a:pt x="2593" y="1511"/>
                    <a:pt x="2592" y="1488"/>
                  </a:cubicBezTo>
                  <a:lnTo>
                    <a:pt x="2544" y="42"/>
                  </a:lnTo>
                  <a:cubicBezTo>
                    <a:pt x="2543" y="19"/>
                    <a:pt x="2524" y="0"/>
                    <a:pt x="250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A68B0CBD-375D-46A3-89B0-E0633B925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85" y="3320054"/>
              <a:ext cx="1462999" cy="893808"/>
            </a:xfrm>
            <a:custGeom>
              <a:avLst/>
              <a:gdLst>
                <a:gd name="T0" fmla="*/ 2525 w 2567"/>
                <a:gd name="T1" fmla="*/ 37 h 1569"/>
                <a:gd name="T2" fmla="*/ 65 w 2567"/>
                <a:gd name="T3" fmla="*/ 0 h 1569"/>
                <a:gd name="T4" fmla="*/ 22 w 2567"/>
                <a:gd name="T5" fmla="*/ 42 h 1569"/>
                <a:gd name="T6" fmla="*/ 0 w 2567"/>
                <a:gd name="T7" fmla="*/ 1488 h 1569"/>
                <a:gd name="T8" fmla="*/ 42 w 2567"/>
                <a:gd name="T9" fmla="*/ 1531 h 1569"/>
                <a:gd name="T10" fmla="*/ 2502 w 2567"/>
                <a:gd name="T11" fmla="*/ 1568 h 1569"/>
                <a:gd name="T12" fmla="*/ 2544 w 2567"/>
                <a:gd name="T13" fmla="*/ 1527 h 1569"/>
                <a:gd name="T14" fmla="*/ 2566 w 2567"/>
                <a:gd name="T15" fmla="*/ 80 h 1569"/>
                <a:gd name="T16" fmla="*/ 2525 w 2567"/>
                <a:gd name="T17" fmla="*/ 37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1569">
                  <a:moveTo>
                    <a:pt x="2525" y="37"/>
                  </a:moveTo>
                  <a:lnTo>
                    <a:pt x="65" y="0"/>
                  </a:lnTo>
                  <a:cubicBezTo>
                    <a:pt x="42" y="0"/>
                    <a:pt x="22" y="18"/>
                    <a:pt x="22" y="42"/>
                  </a:cubicBezTo>
                  <a:lnTo>
                    <a:pt x="0" y="1488"/>
                  </a:lnTo>
                  <a:cubicBezTo>
                    <a:pt x="0" y="1512"/>
                    <a:pt x="18" y="1531"/>
                    <a:pt x="42" y="1531"/>
                  </a:cubicBezTo>
                  <a:lnTo>
                    <a:pt x="2502" y="1568"/>
                  </a:lnTo>
                  <a:cubicBezTo>
                    <a:pt x="2525" y="1569"/>
                    <a:pt x="2544" y="1550"/>
                    <a:pt x="2544" y="1527"/>
                  </a:cubicBezTo>
                  <a:lnTo>
                    <a:pt x="2566" y="80"/>
                  </a:lnTo>
                  <a:cubicBezTo>
                    <a:pt x="2567" y="57"/>
                    <a:pt x="2548" y="38"/>
                    <a:pt x="2525" y="3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4A475C98-C2AF-49EF-A690-79B7208F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16" y="3220000"/>
              <a:ext cx="1540819" cy="1036105"/>
            </a:xfrm>
            <a:custGeom>
              <a:avLst/>
              <a:gdLst>
                <a:gd name="T0" fmla="*/ 2666 w 2705"/>
                <a:gd name="T1" fmla="*/ 298 h 1821"/>
                <a:gd name="T2" fmla="*/ 223 w 2705"/>
                <a:gd name="T3" fmla="*/ 3 h 1821"/>
                <a:gd name="T4" fmla="*/ 176 w 2705"/>
                <a:gd name="T5" fmla="*/ 40 h 1821"/>
                <a:gd name="T6" fmla="*/ 3 w 2705"/>
                <a:gd name="T7" fmla="*/ 1476 h 1821"/>
                <a:gd name="T8" fmla="*/ 40 w 2705"/>
                <a:gd name="T9" fmla="*/ 1523 h 1821"/>
                <a:gd name="T10" fmla="*/ 2482 w 2705"/>
                <a:gd name="T11" fmla="*/ 1818 h 1821"/>
                <a:gd name="T12" fmla="*/ 2529 w 2705"/>
                <a:gd name="T13" fmla="*/ 1781 h 1821"/>
                <a:gd name="T14" fmla="*/ 2702 w 2705"/>
                <a:gd name="T15" fmla="*/ 345 h 1821"/>
                <a:gd name="T16" fmla="*/ 2666 w 2705"/>
                <a:gd name="T17" fmla="*/ 298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5" h="1821">
                  <a:moveTo>
                    <a:pt x="2666" y="298"/>
                  </a:moveTo>
                  <a:lnTo>
                    <a:pt x="223" y="3"/>
                  </a:lnTo>
                  <a:cubicBezTo>
                    <a:pt x="200" y="0"/>
                    <a:pt x="179" y="17"/>
                    <a:pt x="176" y="40"/>
                  </a:cubicBezTo>
                  <a:lnTo>
                    <a:pt x="3" y="1476"/>
                  </a:lnTo>
                  <a:cubicBezTo>
                    <a:pt x="0" y="1499"/>
                    <a:pt x="16" y="1520"/>
                    <a:pt x="40" y="1523"/>
                  </a:cubicBezTo>
                  <a:lnTo>
                    <a:pt x="2482" y="1818"/>
                  </a:lnTo>
                  <a:cubicBezTo>
                    <a:pt x="2505" y="1821"/>
                    <a:pt x="2526" y="1804"/>
                    <a:pt x="2529" y="1781"/>
                  </a:cubicBezTo>
                  <a:lnTo>
                    <a:pt x="2702" y="345"/>
                  </a:lnTo>
                  <a:cubicBezTo>
                    <a:pt x="2705" y="322"/>
                    <a:pt x="2689" y="301"/>
                    <a:pt x="2666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5A605A4-9664-4C10-AC59-85764FF4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01" y="3151075"/>
              <a:ext cx="1734254" cy="1229542"/>
            </a:xfrm>
            <a:custGeom>
              <a:avLst/>
              <a:gdLst>
                <a:gd name="T0" fmla="*/ 3037 w 3049"/>
                <a:gd name="T1" fmla="*/ 15 h 2162"/>
                <a:gd name="T2" fmla="*/ 3005 w 3049"/>
                <a:gd name="T3" fmla="*/ 0 h 2162"/>
                <a:gd name="T4" fmla="*/ 1699 w 3049"/>
                <a:gd name="T5" fmla="*/ 0 h 2162"/>
                <a:gd name="T6" fmla="*/ 1670 w 3049"/>
                <a:gd name="T7" fmla="*/ 11 h 2162"/>
                <a:gd name="T8" fmla="*/ 1294 w 3049"/>
                <a:gd name="T9" fmla="*/ 360 h 2162"/>
                <a:gd name="T10" fmla="*/ 382 w 3049"/>
                <a:gd name="T11" fmla="*/ 360 h 2162"/>
                <a:gd name="T12" fmla="*/ 340 w 3049"/>
                <a:gd name="T13" fmla="*/ 394 h 2162"/>
                <a:gd name="T14" fmla="*/ 3 w 3049"/>
                <a:gd name="T15" fmla="*/ 2111 h 2162"/>
                <a:gd name="T16" fmla="*/ 11 w 3049"/>
                <a:gd name="T17" fmla="*/ 2146 h 2162"/>
                <a:gd name="T18" fmla="*/ 44 w 3049"/>
                <a:gd name="T19" fmla="*/ 2162 h 2162"/>
                <a:gd name="T20" fmla="*/ 2667 w 3049"/>
                <a:gd name="T21" fmla="*/ 2162 h 2162"/>
                <a:gd name="T22" fmla="*/ 2709 w 3049"/>
                <a:gd name="T23" fmla="*/ 2126 h 2162"/>
                <a:gd name="T24" fmla="*/ 3047 w 3049"/>
                <a:gd name="T25" fmla="*/ 49 h 2162"/>
                <a:gd name="T26" fmla="*/ 3037 w 3049"/>
                <a:gd name="T27" fmla="*/ 15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49" h="2162">
                  <a:moveTo>
                    <a:pt x="3037" y="15"/>
                  </a:moveTo>
                  <a:cubicBezTo>
                    <a:pt x="3029" y="5"/>
                    <a:pt x="3017" y="0"/>
                    <a:pt x="3005" y="0"/>
                  </a:cubicBezTo>
                  <a:lnTo>
                    <a:pt x="1699" y="0"/>
                  </a:lnTo>
                  <a:cubicBezTo>
                    <a:pt x="1688" y="0"/>
                    <a:pt x="1678" y="4"/>
                    <a:pt x="1670" y="11"/>
                  </a:cubicBezTo>
                  <a:lnTo>
                    <a:pt x="1294" y="360"/>
                  </a:lnTo>
                  <a:lnTo>
                    <a:pt x="382" y="360"/>
                  </a:lnTo>
                  <a:cubicBezTo>
                    <a:pt x="362" y="360"/>
                    <a:pt x="344" y="375"/>
                    <a:pt x="340" y="394"/>
                  </a:cubicBezTo>
                  <a:lnTo>
                    <a:pt x="3" y="2111"/>
                  </a:lnTo>
                  <a:cubicBezTo>
                    <a:pt x="0" y="2124"/>
                    <a:pt x="3" y="2137"/>
                    <a:pt x="11" y="2146"/>
                  </a:cubicBezTo>
                  <a:cubicBezTo>
                    <a:pt x="19" y="2156"/>
                    <a:pt x="31" y="2162"/>
                    <a:pt x="44" y="2162"/>
                  </a:cubicBezTo>
                  <a:lnTo>
                    <a:pt x="2667" y="2162"/>
                  </a:lnTo>
                  <a:cubicBezTo>
                    <a:pt x="2688" y="2162"/>
                    <a:pt x="2706" y="2147"/>
                    <a:pt x="2709" y="2126"/>
                  </a:cubicBezTo>
                  <a:lnTo>
                    <a:pt x="3047" y="49"/>
                  </a:lnTo>
                  <a:cubicBezTo>
                    <a:pt x="3049" y="37"/>
                    <a:pt x="3045" y="24"/>
                    <a:pt x="3037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9881EC7-401E-490E-BBE5-A0EC635D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01" y="4018202"/>
              <a:ext cx="1596403" cy="362415"/>
            </a:xfrm>
            <a:custGeom>
              <a:avLst/>
              <a:gdLst>
                <a:gd name="T0" fmla="*/ 11 w 2807"/>
                <a:gd name="T1" fmla="*/ 623 h 639"/>
                <a:gd name="T2" fmla="*/ 44 w 2807"/>
                <a:gd name="T3" fmla="*/ 639 h 639"/>
                <a:gd name="T4" fmla="*/ 2667 w 2807"/>
                <a:gd name="T5" fmla="*/ 639 h 639"/>
                <a:gd name="T6" fmla="*/ 2709 w 2807"/>
                <a:gd name="T7" fmla="*/ 603 h 639"/>
                <a:gd name="T8" fmla="*/ 2807 w 2807"/>
                <a:gd name="T9" fmla="*/ 0 h 639"/>
                <a:gd name="T10" fmla="*/ 3 w 2807"/>
                <a:gd name="T11" fmla="*/ 588 h 639"/>
                <a:gd name="T12" fmla="*/ 11 w 2807"/>
                <a:gd name="T13" fmla="*/ 623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7" h="639">
                  <a:moveTo>
                    <a:pt x="11" y="623"/>
                  </a:moveTo>
                  <a:cubicBezTo>
                    <a:pt x="19" y="633"/>
                    <a:pt x="31" y="639"/>
                    <a:pt x="44" y="639"/>
                  </a:cubicBezTo>
                  <a:lnTo>
                    <a:pt x="2667" y="639"/>
                  </a:lnTo>
                  <a:cubicBezTo>
                    <a:pt x="2688" y="639"/>
                    <a:pt x="2706" y="624"/>
                    <a:pt x="2709" y="603"/>
                  </a:cubicBezTo>
                  <a:lnTo>
                    <a:pt x="2807" y="0"/>
                  </a:lnTo>
                  <a:lnTo>
                    <a:pt x="3" y="588"/>
                  </a:lnTo>
                  <a:cubicBezTo>
                    <a:pt x="0" y="601"/>
                    <a:pt x="3" y="614"/>
                    <a:pt x="11" y="62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9A95E3C8-DB5B-4CC5-9C47-56A67415DC58}"/>
              </a:ext>
            </a:extLst>
          </p:cNvPr>
          <p:cNvSpPr txBox="1"/>
          <p:nvPr/>
        </p:nvSpPr>
        <p:spPr>
          <a:xfrm>
            <a:off x="3328005" y="3573840"/>
            <a:ext cx="1964075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CO" sz="1200" b="1" cap="all" dirty="0">
                <a:solidFill>
                  <a:schemeClr val="accent2"/>
                </a:solidFill>
              </a:rPr>
              <a:t>Apoyar el desarrollo de una ética </a:t>
            </a:r>
            <a:r>
              <a:rPr lang="es-CO" sz="1200" b="1" cap="all" dirty="0" err="1">
                <a:solidFill>
                  <a:schemeClr val="accent2"/>
                </a:solidFill>
              </a:rPr>
              <a:t>ambien</a:t>
            </a:r>
            <a:r>
              <a:rPr lang="es-CO" sz="1200" b="1" cap="all" dirty="0">
                <a:solidFill>
                  <a:schemeClr val="accent2"/>
                </a:solidFill>
              </a:rPr>
              <a:t>-  tal que promueva la  protección del medio desde una perspectiva de equidad y </a:t>
            </a:r>
            <a:r>
              <a:rPr lang="es-CO" sz="1200" b="1" cap="all" dirty="0" err="1">
                <a:solidFill>
                  <a:schemeClr val="accent2"/>
                </a:solidFill>
              </a:rPr>
              <a:t>solidari</a:t>
            </a:r>
            <a:r>
              <a:rPr lang="es-CO" sz="1200" b="1" cap="all" dirty="0">
                <a:solidFill>
                  <a:schemeClr val="accent2"/>
                </a:solidFill>
              </a:rPr>
              <a:t>-dad.</a:t>
            </a:r>
          </a:p>
          <a:p>
            <a:pPr algn="just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Rectangle 90">
            <a:extLst>
              <a:ext uri="{FF2B5EF4-FFF2-40B4-BE49-F238E27FC236}">
                <a16:creationId xmlns:a16="http://schemas.microsoft.com/office/drawing/2014/main" id="{F82CFE65-9DB5-46E8-BDE3-717A0DD29558}"/>
              </a:ext>
            </a:extLst>
          </p:cNvPr>
          <p:cNvSpPr/>
          <p:nvPr/>
        </p:nvSpPr>
        <p:spPr>
          <a:xfrm>
            <a:off x="2240581" y="3518762"/>
            <a:ext cx="720069" cy="646331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grpSp>
        <p:nvGrpSpPr>
          <p:cNvPr id="75" name="Group 92">
            <a:extLst>
              <a:ext uri="{FF2B5EF4-FFF2-40B4-BE49-F238E27FC236}">
                <a16:creationId xmlns:a16="http://schemas.microsoft.com/office/drawing/2014/main" id="{1F439184-6A0C-4F6F-B997-81EDA62400C3}"/>
              </a:ext>
            </a:extLst>
          </p:cNvPr>
          <p:cNvGrpSpPr/>
          <p:nvPr/>
        </p:nvGrpSpPr>
        <p:grpSpPr>
          <a:xfrm>
            <a:off x="5448276" y="1294813"/>
            <a:ext cx="1094056" cy="802777"/>
            <a:chOff x="528086" y="4794475"/>
            <a:chExt cx="1783169" cy="1347383"/>
          </a:xfrm>
        </p:grpSpPr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FE4485CE-8902-4638-BF13-CF3930FFA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6" y="4794475"/>
              <a:ext cx="1589734" cy="1347382"/>
            </a:xfrm>
            <a:custGeom>
              <a:avLst/>
              <a:gdLst>
                <a:gd name="T0" fmla="*/ 2708 w 2793"/>
                <a:gd name="T1" fmla="*/ 401 h 2371"/>
                <a:gd name="T2" fmla="*/ 2666 w 2793"/>
                <a:gd name="T3" fmla="*/ 361 h 2371"/>
                <a:gd name="T4" fmla="*/ 1376 w 2793"/>
                <a:gd name="T5" fmla="*/ 361 h 2371"/>
                <a:gd name="T6" fmla="*/ 1000 w 2793"/>
                <a:gd name="T7" fmla="*/ 12 h 2371"/>
                <a:gd name="T8" fmla="*/ 971 w 2793"/>
                <a:gd name="T9" fmla="*/ 0 h 2371"/>
                <a:gd name="T10" fmla="*/ 380 w 2793"/>
                <a:gd name="T11" fmla="*/ 0 h 2371"/>
                <a:gd name="T12" fmla="*/ 349 w 2793"/>
                <a:gd name="T13" fmla="*/ 14 h 2371"/>
                <a:gd name="T14" fmla="*/ 12 w 2793"/>
                <a:gd name="T15" fmla="*/ 374 h 2371"/>
                <a:gd name="T16" fmla="*/ 0 w 2793"/>
                <a:gd name="T17" fmla="*/ 405 h 2371"/>
                <a:gd name="T18" fmla="*/ 85 w 2793"/>
                <a:gd name="T19" fmla="*/ 2330 h 2371"/>
                <a:gd name="T20" fmla="*/ 127 w 2793"/>
                <a:gd name="T21" fmla="*/ 2371 h 2371"/>
                <a:gd name="T22" fmla="*/ 2750 w 2793"/>
                <a:gd name="T23" fmla="*/ 2371 h 2371"/>
                <a:gd name="T24" fmla="*/ 2781 w 2793"/>
                <a:gd name="T25" fmla="*/ 2358 h 2371"/>
                <a:gd name="T26" fmla="*/ 2793 w 2793"/>
                <a:gd name="T27" fmla="*/ 2327 h 2371"/>
                <a:gd name="T28" fmla="*/ 2708 w 2793"/>
                <a:gd name="T29" fmla="*/ 401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3" h="2371">
                  <a:moveTo>
                    <a:pt x="2708" y="401"/>
                  </a:moveTo>
                  <a:cubicBezTo>
                    <a:pt x="2707" y="379"/>
                    <a:pt x="2688" y="361"/>
                    <a:pt x="2666" y="361"/>
                  </a:cubicBezTo>
                  <a:lnTo>
                    <a:pt x="1376" y="361"/>
                  </a:lnTo>
                  <a:lnTo>
                    <a:pt x="1000" y="12"/>
                  </a:lnTo>
                  <a:cubicBezTo>
                    <a:pt x="992" y="4"/>
                    <a:pt x="982" y="0"/>
                    <a:pt x="971" y="0"/>
                  </a:cubicBezTo>
                  <a:lnTo>
                    <a:pt x="380" y="0"/>
                  </a:lnTo>
                  <a:cubicBezTo>
                    <a:pt x="369" y="0"/>
                    <a:pt x="357" y="5"/>
                    <a:pt x="349" y="14"/>
                  </a:cubicBezTo>
                  <a:lnTo>
                    <a:pt x="12" y="374"/>
                  </a:lnTo>
                  <a:cubicBezTo>
                    <a:pt x="4" y="382"/>
                    <a:pt x="0" y="393"/>
                    <a:pt x="0" y="405"/>
                  </a:cubicBezTo>
                  <a:lnTo>
                    <a:pt x="85" y="2330"/>
                  </a:lnTo>
                  <a:cubicBezTo>
                    <a:pt x="86" y="2353"/>
                    <a:pt x="104" y="2371"/>
                    <a:pt x="127" y="2371"/>
                  </a:cubicBezTo>
                  <a:lnTo>
                    <a:pt x="2750" y="2371"/>
                  </a:lnTo>
                  <a:cubicBezTo>
                    <a:pt x="2762" y="2371"/>
                    <a:pt x="2773" y="2366"/>
                    <a:pt x="2781" y="2358"/>
                  </a:cubicBezTo>
                  <a:cubicBezTo>
                    <a:pt x="2789" y="2349"/>
                    <a:pt x="2793" y="2338"/>
                    <a:pt x="2793" y="2327"/>
                  </a:cubicBezTo>
                  <a:lnTo>
                    <a:pt x="2708" y="40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BAC37C6F-37BE-47A3-9B4E-D602C860A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48" y="5190241"/>
              <a:ext cx="1476339" cy="918266"/>
            </a:xfrm>
            <a:custGeom>
              <a:avLst/>
              <a:gdLst>
                <a:gd name="T0" fmla="*/ 2500 w 2593"/>
                <a:gd name="T1" fmla="*/ 1 h 1614"/>
                <a:gd name="T2" fmla="*/ 42 w 2593"/>
                <a:gd name="T3" fmla="*/ 83 h 1614"/>
                <a:gd name="T4" fmla="*/ 1 w 2593"/>
                <a:gd name="T5" fmla="*/ 126 h 1614"/>
                <a:gd name="T6" fmla="*/ 49 w 2593"/>
                <a:gd name="T7" fmla="*/ 1572 h 1614"/>
                <a:gd name="T8" fmla="*/ 92 w 2593"/>
                <a:gd name="T9" fmla="*/ 1613 h 1614"/>
                <a:gd name="T10" fmla="*/ 2551 w 2593"/>
                <a:gd name="T11" fmla="*/ 1531 h 1614"/>
                <a:gd name="T12" fmla="*/ 2592 w 2593"/>
                <a:gd name="T13" fmla="*/ 1488 h 1614"/>
                <a:gd name="T14" fmla="*/ 2544 w 2593"/>
                <a:gd name="T15" fmla="*/ 42 h 1614"/>
                <a:gd name="T16" fmla="*/ 2500 w 2593"/>
                <a:gd name="T17" fmla="*/ 1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3" h="1614">
                  <a:moveTo>
                    <a:pt x="2500" y="1"/>
                  </a:moveTo>
                  <a:lnTo>
                    <a:pt x="42" y="83"/>
                  </a:lnTo>
                  <a:cubicBezTo>
                    <a:pt x="18" y="83"/>
                    <a:pt x="0" y="103"/>
                    <a:pt x="1" y="126"/>
                  </a:cubicBezTo>
                  <a:lnTo>
                    <a:pt x="49" y="1572"/>
                  </a:lnTo>
                  <a:cubicBezTo>
                    <a:pt x="50" y="1596"/>
                    <a:pt x="69" y="1614"/>
                    <a:pt x="92" y="1613"/>
                  </a:cubicBezTo>
                  <a:lnTo>
                    <a:pt x="2551" y="1531"/>
                  </a:lnTo>
                  <a:cubicBezTo>
                    <a:pt x="2574" y="1531"/>
                    <a:pt x="2593" y="1511"/>
                    <a:pt x="2592" y="1488"/>
                  </a:cubicBezTo>
                  <a:lnTo>
                    <a:pt x="2544" y="42"/>
                  </a:lnTo>
                  <a:cubicBezTo>
                    <a:pt x="2543" y="19"/>
                    <a:pt x="2524" y="0"/>
                    <a:pt x="250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86B6C447-89AF-4BAB-824C-E1A611956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85" y="5081295"/>
              <a:ext cx="1462999" cy="893808"/>
            </a:xfrm>
            <a:custGeom>
              <a:avLst/>
              <a:gdLst>
                <a:gd name="T0" fmla="*/ 2525 w 2567"/>
                <a:gd name="T1" fmla="*/ 37 h 1569"/>
                <a:gd name="T2" fmla="*/ 65 w 2567"/>
                <a:gd name="T3" fmla="*/ 0 h 1569"/>
                <a:gd name="T4" fmla="*/ 22 w 2567"/>
                <a:gd name="T5" fmla="*/ 42 h 1569"/>
                <a:gd name="T6" fmla="*/ 0 w 2567"/>
                <a:gd name="T7" fmla="*/ 1488 h 1569"/>
                <a:gd name="T8" fmla="*/ 42 w 2567"/>
                <a:gd name="T9" fmla="*/ 1531 h 1569"/>
                <a:gd name="T10" fmla="*/ 2502 w 2567"/>
                <a:gd name="T11" fmla="*/ 1568 h 1569"/>
                <a:gd name="T12" fmla="*/ 2544 w 2567"/>
                <a:gd name="T13" fmla="*/ 1527 h 1569"/>
                <a:gd name="T14" fmla="*/ 2566 w 2567"/>
                <a:gd name="T15" fmla="*/ 80 h 1569"/>
                <a:gd name="T16" fmla="*/ 2525 w 2567"/>
                <a:gd name="T17" fmla="*/ 37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1569">
                  <a:moveTo>
                    <a:pt x="2525" y="37"/>
                  </a:moveTo>
                  <a:lnTo>
                    <a:pt x="65" y="0"/>
                  </a:lnTo>
                  <a:cubicBezTo>
                    <a:pt x="42" y="0"/>
                    <a:pt x="22" y="18"/>
                    <a:pt x="22" y="42"/>
                  </a:cubicBezTo>
                  <a:lnTo>
                    <a:pt x="0" y="1488"/>
                  </a:lnTo>
                  <a:cubicBezTo>
                    <a:pt x="0" y="1512"/>
                    <a:pt x="18" y="1531"/>
                    <a:pt x="42" y="1531"/>
                  </a:cubicBezTo>
                  <a:lnTo>
                    <a:pt x="2502" y="1568"/>
                  </a:lnTo>
                  <a:cubicBezTo>
                    <a:pt x="2525" y="1569"/>
                    <a:pt x="2544" y="1550"/>
                    <a:pt x="2544" y="1527"/>
                  </a:cubicBezTo>
                  <a:lnTo>
                    <a:pt x="2566" y="80"/>
                  </a:lnTo>
                  <a:cubicBezTo>
                    <a:pt x="2567" y="57"/>
                    <a:pt x="2548" y="38"/>
                    <a:pt x="2525" y="3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79" name="Freeform 48">
              <a:extLst>
                <a:ext uri="{FF2B5EF4-FFF2-40B4-BE49-F238E27FC236}">
                  <a16:creationId xmlns:a16="http://schemas.microsoft.com/office/drawing/2014/main" id="{20281416-7414-4802-AC14-10B468D38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16" y="4981241"/>
              <a:ext cx="1540819" cy="1036105"/>
            </a:xfrm>
            <a:custGeom>
              <a:avLst/>
              <a:gdLst>
                <a:gd name="T0" fmla="*/ 2666 w 2705"/>
                <a:gd name="T1" fmla="*/ 298 h 1821"/>
                <a:gd name="T2" fmla="*/ 223 w 2705"/>
                <a:gd name="T3" fmla="*/ 3 h 1821"/>
                <a:gd name="T4" fmla="*/ 176 w 2705"/>
                <a:gd name="T5" fmla="*/ 40 h 1821"/>
                <a:gd name="T6" fmla="*/ 3 w 2705"/>
                <a:gd name="T7" fmla="*/ 1476 h 1821"/>
                <a:gd name="T8" fmla="*/ 40 w 2705"/>
                <a:gd name="T9" fmla="*/ 1523 h 1821"/>
                <a:gd name="T10" fmla="*/ 2482 w 2705"/>
                <a:gd name="T11" fmla="*/ 1818 h 1821"/>
                <a:gd name="T12" fmla="*/ 2529 w 2705"/>
                <a:gd name="T13" fmla="*/ 1781 h 1821"/>
                <a:gd name="T14" fmla="*/ 2702 w 2705"/>
                <a:gd name="T15" fmla="*/ 345 h 1821"/>
                <a:gd name="T16" fmla="*/ 2666 w 2705"/>
                <a:gd name="T17" fmla="*/ 298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5" h="1821">
                  <a:moveTo>
                    <a:pt x="2666" y="298"/>
                  </a:moveTo>
                  <a:lnTo>
                    <a:pt x="223" y="3"/>
                  </a:lnTo>
                  <a:cubicBezTo>
                    <a:pt x="200" y="0"/>
                    <a:pt x="179" y="17"/>
                    <a:pt x="176" y="40"/>
                  </a:cubicBezTo>
                  <a:lnTo>
                    <a:pt x="3" y="1476"/>
                  </a:lnTo>
                  <a:cubicBezTo>
                    <a:pt x="0" y="1499"/>
                    <a:pt x="16" y="1520"/>
                    <a:pt x="40" y="1523"/>
                  </a:cubicBezTo>
                  <a:lnTo>
                    <a:pt x="2482" y="1818"/>
                  </a:lnTo>
                  <a:cubicBezTo>
                    <a:pt x="2505" y="1821"/>
                    <a:pt x="2526" y="1804"/>
                    <a:pt x="2529" y="1781"/>
                  </a:cubicBezTo>
                  <a:lnTo>
                    <a:pt x="2702" y="345"/>
                  </a:lnTo>
                  <a:cubicBezTo>
                    <a:pt x="2705" y="322"/>
                    <a:pt x="2689" y="301"/>
                    <a:pt x="2666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0" name="Freeform 49">
              <a:extLst>
                <a:ext uri="{FF2B5EF4-FFF2-40B4-BE49-F238E27FC236}">
                  <a16:creationId xmlns:a16="http://schemas.microsoft.com/office/drawing/2014/main" id="{D469B436-F31B-4174-9B5C-E28C1D2D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01" y="4912316"/>
              <a:ext cx="1734254" cy="1229542"/>
            </a:xfrm>
            <a:custGeom>
              <a:avLst/>
              <a:gdLst>
                <a:gd name="T0" fmla="*/ 3037 w 3049"/>
                <a:gd name="T1" fmla="*/ 15 h 2162"/>
                <a:gd name="T2" fmla="*/ 3005 w 3049"/>
                <a:gd name="T3" fmla="*/ 0 h 2162"/>
                <a:gd name="T4" fmla="*/ 1699 w 3049"/>
                <a:gd name="T5" fmla="*/ 0 h 2162"/>
                <a:gd name="T6" fmla="*/ 1670 w 3049"/>
                <a:gd name="T7" fmla="*/ 11 h 2162"/>
                <a:gd name="T8" fmla="*/ 1294 w 3049"/>
                <a:gd name="T9" fmla="*/ 360 h 2162"/>
                <a:gd name="T10" fmla="*/ 382 w 3049"/>
                <a:gd name="T11" fmla="*/ 360 h 2162"/>
                <a:gd name="T12" fmla="*/ 340 w 3049"/>
                <a:gd name="T13" fmla="*/ 394 h 2162"/>
                <a:gd name="T14" fmla="*/ 3 w 3049"/>
                <a:gd name="T15" fmla="*/ 2111 h 2162"/>
                <a:gd name="T16" fmla="*/ 11 w 3049"/>
                <a:gd name="T17" fmla="*/ 2146 h 2162"/>
                <a:gd name="T18" fmla="*/ 44 w 3049"/>
                <a:gd name="T19" fmla="*/ 2162 h 2162"/>
                <a:gd name="T20" fmla="*/ 2667 w 3049"/>
                <a:gd name="T21" fmla="*/ 2162 h 2162"/>
                <a:gd name="T22" fmla="*/ 2709 w 3049"/>
                <a:gd name="T23" fmla="*/ 2126 h 2162"/>
                <a:gd name="T24" fmla="*/ 3047 w 3049"/>
                <a:gd name="T25" fmla="*/ 49 h 2162"/>
                <a:gd name="T26" fmla="*/ 3037 w 3049"/>
                <a:gd name="T27" fmla="*/ 15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49" h="2162">
                  <a:moveTo>
                    <a:pt x="3037" y="15"/>
                  </a:moveTo>
                  <a:cubicBezTo>
                    <a:pt x="3029" y="5"/>
                    <a:pt x="3017" y="0"/>
                    <a:pt x="3005" y="0"/>
                  </a:cubicBezTo>
                  <a:lnTo>
                    <a:pt x="1699" y="0"/>
                  </a:lnTo>
                  <a:cubicBezTo>
                    <a:pt x="1688" y="0"/>
                    <a:pt x="1678" y="4"/>
                    <a:pt x="1670" y="11"/>
                  </a:cubicBezTo>
                  <a:lnTo>
                    <a:pt x="1294" y="360"/>
                  </a:lnTo>
                  <a:lnTo>
                    <a:pt x="382" y="360"/>
                  </a:lnTo>
                  <a:cubicBezTo>
                    <a:pt x="362" y="360"/>
                    <a:pt x="344" y="375"/>
                    <a:pt x="340" y="394"/>
                  </a:cubicBezTo>
                  <a:lnTo>
                    <a:pt x="3" y="2111"/>
                  </a:lnTo>
                  <a:cubicBezTo>
                    <a:pt x="0" y="2124"/>
                    <a:pt x="3" y="2137"/>
                    <a:pt x="11" y="2146"/>
                  </a:cubicBezTo>
                  <a:cubicBezTo>
                    <a:pt x="19" y="2156"/>
                    <a:pt x="31" y="2162"/>
                    <a:pt x="44" y="2162"/>
                  </a:cubicBezTo>
                  <a:lnTo>
                    <a:pt x="2667" y="2162"/>
                  </a:lnTo>
                  <a:cubicBezTo>
                    <a:pt x="2688" y="2162"/>
                    <a:pt x="2706" y="2147"/>
                    <a:pt x="2709" y="2126"/>
                  </a:cubicBezTo>
                  <a:lnTo>
                    <a:pt x="3047" y="49"/>
                  </a:lnTo>
                  <a:cubicBezTo>
                    <a:pt x="3049" y="37"/>
                    <a:pt x="3045" y="24"/>
                    <a:pt x="3037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1" name="Freeform 50">
              <a:extLst>
                <a:ext uri="{FF2B5EF4-FFF2-40B4-BE49-F238E27FC236}">
                  <a16:creationId xmlns:a16="http://schemas.microsoft.com/office/drawing/2014/main" id="{09767297-63AB-4B90-81C8-8735F5464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01" y="5779443"/>
              <a:ext cx="1596403" cy="362415"/>
            </a:xfrm>
            <a:custGeom>
              <a:avLst/>
              <a:gdLst>
                <a:gd name="T0" fmla="*/ 11 w 2807"/>
                <a:gd name="T1" fmla="*/ 623 h 639"/>
                <a:gd name="T2" fmla="*/ 44 w 2807"/>
                <a:gd name="T3" fmla="*/ 639 h 639"/>
                <a:gd name="T4" fmla="*/ 2667 w 2807"/>
                <a:gd name="T5" fmla="*/ 639 h 639"/>
                <a:gd name="T6" fmla="*/ 2709 w 2807"/>
                <a:gd name="T7" fmla="*/ 603 h 639"/>
                <a:gd name="T8" fmla="*/ 2807 w 2807"/>
                <a:gd name="T9" fmla="*/ 0 h 639"/>
                <a:gd name="T10" fmla="*/ 3 w 2807"/>
                <a:gd name="T11" fmla="*/ 588 h 639"/>
                <a:gd name="T12" fmla="*/ 11 w 2807"/>
                <a:gd name="T13" fmla="*/ 623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7" h="639">
                  <a:moveTo>
                    <a:pt x="11" y="623"/>
                  </a:moveTo>
                  <a:cubicBezTo>
                    <a:pt x="19" y="633"/>
                    <a:pt x="31" y="639"/>
                    <a:pt x="44" y="639"/>
                  </a:cubicBezTo>
                  <a:lnTo>
                    <a:pt x="2667" y="639"/>
                  </a:lnTo>
                  <a:cubicBezTo>
                    <a:pt x="2688" y="639"/>
                    <a:pt x="2706" y="624"/>
                    <a:pt x="2709" y="603"/>
                  </a:cubicBezTo>
                  <a:lnTo>
                    <a:pt x="2807" y="0"/>
                  </a:lnTo>
                  <a:lnTo>
                    <a:pt x="3" y="588"/>
                  </a:lnTo>
                  <a:cubicBezTo>
                    <a:pt x="0" y="601"/>
                    <a:pt x="3" y="614"/>
                    <a:pt x="11" y="62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91" name="TextBox 72">
            <a:extLst>
              <a:ext uri="{FF2B5EF4-FFF2-40B4-BE49-F238E27FC236}">
                <a16:creationId xmlns:a16="http://schemas.microsoft.com/office/drawing/2014/main" id="{6BD3542E-9165-4775-B47A-25C2DF19D0FE}"/>
              </a:ext>
            </a:extLst>
          </p:cNvPr>
          <p:cNvSpPr txBox="1"/>
          <p:nvPr/>
        </p:nvSpPr>
        <p:spPr>
          <a:xfrm>
            <a:off x="6714146" y="1516321"/>
            <a:ext cx="2161621" cy="138499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s-CO" sz="1200" b="1" cap="all" dirty="0">
                <a:solidFill>
                  <a:schemeClr val="accent6">
                    <a:lumMod val="75000"/>
                  </a:schemeClr>
                </a:solidFill>
              </a:rPr>
              <a:t>Fomentar la motivación para la participación    activa de las personas y grupos en los asuntos  colectivos, y potenciar  el sentido de responsabilidad compartida. </a:t>
            </a:r>
          </a:p>
        </p:txBody>
      </p:sp>
      <p:sp>
        <p:nvSpPr>
          <p:cNvPr id="95" name="Rectangle 91">
            <a:extLst>
              <a:ext uri="{FF2B5EF4-FFF2-40B4-BE49-F238E27FC236}">
                <a16:creationId xmlns:a16="http://schemas.microsoft.com/office/drawing/2014/main" id="{F86E0F4D-7241-4B09-81AF-660E1F1C5268}"/>
              </a:ext>
            </a:extLst>
          </p:cNvPr>
          <p:cNvSpPr/>
          <p:nvPr/>
        </p:nvSpPr>
        <p:spPr>
          <a:xfrm>
            <a:off x="5628693" y="1451260"/>
            <a:ext cx="720069" cy="646331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87585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1065</Words>
  <Application>Microsoft Office PowerPoint</Application>
  <PresentationFormat>Presentación en pantalla (16:9)</PresentationFormat>
  <Paragraphs>156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Malgun Gothic</vt:lpstr>
      <vt:lpstr>Arial</vt:lpstr>
      <vt:lpstr>Calibri</vt:lpstr>
      <vt:lpstr>Calibri Light</vt:lpstr>
      <vt:lpstr>Wingdings</vt:lpstr>
      <vt:lpstr>Office Theme</vt:lpstr>
      <vt:lpstr>Custom Design</vt:lpstr>
      <vt:lpstr>Tema de Office</vt:lpstr>
      <vt:lpstr>1_Tema de Office</vt:lpstr>
      <vt:lpstr>Presentación de PowerPoint</vt:lpstr>
      <vt:lpstr>Red de Promotores Ambientales CAR   Curso virtual  Didáctica de la  Educación  Ambiental Módulo 1 Cap. 1  noviembre de 2020</vt:lpstr>
      <vt:lpstr>Presentación de PowerPoint</vt:lpstr>
      <vt:lpstr>         ¿QUÉ ES EDUCACIÓN?</vt:lpstr>
      <vt:lpstr>         ¿QUÉ ES AMBIENTE?</vt:lpstr>
      <vt:lpstr>     LA EDUCACIÓN AMBIENTAL</vt:lpstr>
      <vt:lpstr>LA EDUCACIÓN AMBIENTAL</vt:lpstr>
      <vt:lpstr>LA EDUCACIÓN AMBIENTAL</vt:lpstr>
      <vt:lpstr>LA EDUCACIÓN AMBIENTAL</vt:lpstr>
      <vt:lpstr>LA EDUCACIÓN AMBIENTAL</vt:lpstr>
      <vt:lpstr>LA EDUCACIÓN AMBIENTAL</vt:lpstr>
      <vt:lpstr>LA EDUCACIÓN AMBIENTAL</vt:lpstr>
      <vt:lpstr>Presentación de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LINA CONSTANZA TAMAYO OLIVEROS</cp:lastModifiedBy>
  <cp:revision>84</cp:revision>
  <dcterms:created xsi:type="dcterms:W3CDTF">2014-04-01T16:27:38Z</dcterms:created>
  <dcterms:modified xsi:type="dcterms:W3CDTF">2020-11-13T02:14:00Z</dcterms:modified>
</cp:coreProperties>
</file>