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B318-F06D-4085-A3B7-C2A32FF65FA6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27F2-FD63-4FF6-A087-F67FFEFEE7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18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B318-F06D-4085-A3B7-C2A32FF65FA6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27F2-FD63-4FF6-A087-F67FFEFEE7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26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B318-F06D-4085-A3B7-C2A32FF65FA6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27F2-FD63-4FF6-A087-F67FFEFEE7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1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B318-F06D-4085-A3B7-C2A32FF65FA6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27F2-FD63-4FF6-A087-F67FFEFEE7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03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B318-F06D-4085-A3B7-C2A32FF65FA6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27F2-FD63-4FF6-A087-F67FFEFEE7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19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B318-F06D-4085-A3B7-C2A32FF65FA6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27F2-FD63-4FF6-A087-F67FFEFEE7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75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B318-F06D-4085-A3B7-C2A32FF65FA6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27F2-FD63-4FF6-A087-F67FFEFEE7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55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B318-F06D-4085-A3B7-C2A32FF65FA6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27F2-FD63-4FF6-A087-F67FFEFEE7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04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B318-F06D-4085-A3B7-C2A32FF65FA6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27F2-FD63-4FF6-A087-F67FFEFEE7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67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B318-F06D-4085-A3B7-C2A32FF65FA6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27F2-FD63-4FF6-A087-F67FFEFEE7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44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B318-F06D-4085-A3B7-C2A32FF65FA6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27F2-FD63-4FF6-A087-F67FFEFEE7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854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0B318-F06D-4085-A3B7-C2A32FF65FA6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827F2-FD63-4FF6-A087-F67FFEFEE7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560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27772" cy="654246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24000" y="36060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Ravie" panose="04040805050809020602" pitchFamily="82" charset="0"/>
              </a:rPr>
              <a:t>CAMBIO CLIMATICO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85988" y="1345827"/>
            <a:ext cx="53125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latin typeface="Batang" panose="02030600000101010101" pitchFamily="18" charset="-127"/>
                <a:ea typeface="Batang" panose="02030600000101010101" pitchFamily="18" charset="-127"/>
              </a:rPr>
              <a:t>El cambio climático se define desde ámbitos técnicos como una variación estadística en el estado medio del clima o en su variabilidad, que persiste durante un periodo prolongado y que puede ser causada por procesos naturales internos o a cambios persistentes de las actividades humanas en la composición de la atmósfera o en el uso de las tierras (Ley 1523 de 2012).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628845" y="2846231"/>
            <a:ext cx="4378817" cy="199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790" y="1005965"/>
            <a:ext cx="3800763" cy="483003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85988" y="3100092"/>
            <a:ext cx="545420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ES" sz="1200" b="1" dirty="0">
                <a:latin typeface="Ravie" panose="04040805050809020602" pitchFamily="82" charset="0"/>
                <a:ea typeface="Batang" panose="02030600000101010101" pitchFamily="18" charset="-127"/>
              </a:rPr>
              <a:t>Reducción de un 20% en las emisiones de GEI</a:t>
            </a:r>
          </a:p>
          <a:p>
            <a:pPr algn="ctr"/>
            <a:endParaRPr lang="es-ES" sz="1200" dirty="0">
              <a:latin typeface="Ravie" panose="04040805050809020602" pitchFamily="82" charset="0"/>
              <a:ea typeface="Batang" panose="02030600000101010101" pitchFamily="18" charset="-127"/>
            </a:endParaRPr>
          </a:p>
          <a:p>
            <a:pPr algn="just"/>
            <a:r>
              <a:rPr lang="es-ES" sz="1400" dirty="0">
                <a:latin typeface="Batang" panose="02030600000101010101" pitchFamily="18" charset="-127"/>
                <a:ea typeface="Batang" panose="02030600000101010101" pitchFamily="18" charset="-127"/>
              </a:rPr>
              <a:t>Se identificaron aproximadamente 100 opciones para ser implementadas en los diferentes sectores de la economía, la meta involucra una modernización y transformación en sus procesos. Se cuantificó de tal forma que implicaba la inversión de 20 dólares por tonelada de Co2 reducida.</a:t>
            </a:r>
          </a:p>
          <a:p>
            <a:pPr algn="just"/>
            <a:endParaRPr lang="es-E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es-ES" sz="1400" dirty="0">
                <a:latin typeface="Batang" panose="02030600000101010101" pitchFamily="18" charset="-127"/>
                <a:ea typeface="Batang" panose="02030600000101010101" pitchFamily="18" charset="-127"/>
              </a:rPr>
              <a:t>Para esto es necesario adoptar las estrategias de la Política Nacional de Cambio Climático en todos los sectores</a:t>
            </a:r>
            <a:r>
              <a:rPr lang="es-E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77418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" y="18294"/>
            <a:ext cx="12182214" cy="683970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46220" y="572087"/>
            <a:ext cx="839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Ravie" panose="04040805050809020602" pitchFamily="82" charset="0"/>
              </a:rPr>
              <a:t>MEDIDAS PARA ENFRENTAR EL CAMBIO CLIMATICO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726299" y="1311707"/>
            <a:ext cx="38169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Ravie" panose="04040805050809020602" pitchFamily="82" charset="0"/>
              </a:rPr>
              <a:t>MITIGACION  y adaptación AL CAMBIO CLIMATICO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28034" y="1758595"/>
            <a:ext cx="41985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Ravie" panose="04040805050809020602" pitchFamily="82" charset="0"/>
                <a:ea typeface="Batang" panose="02030600000101010101" pitchFamily="18" charset="-127"/>
              </a:rPr>
              <a:t>Se cuenta con diferentes estrategias:</a:t>
            </a:r>
          </a:p>
          <a:p>
            <a:r>
              <a:rPr lang="es-ES" sz="16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  <a:p>
            <a:r>
              <a:rPr lang="es-ES" sz="1600" dirty="0">
                <a:latin typeface="Batang" panose="02030600000101010101" pitchFamily="18" charset="-127"/>
                <a:ea typeface="Batang" panose="02030600000101010101" pitchFamily="18" charset="-127"/>
              </a:rPr>
              <a:t>Política nacional de adaptación al cambio climático, desarrollo bajo en carbono, reducción de deforestación y reducción de degradación de bosques.</a:t>
            </a:r>
          </a:p>
          <a:p>
            <a:r>
              <a:rPr lang="es-ES" sz="16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  <a:p>
            <a:r>
              <a:rPr lang="es-ES" sz="1600" dirty="0">
                <a:latin typeface="Batang" panose="02030600000101010101" pitchFamily="18" charset="-127"/>
                <a:ea typeface="Batang" panose="02030600000101010101" pitchFamily="18" charset="-127"/>
              </a:rPr>
              <a:t>Formulación de los planes sectoriales de adaptación</a:t>
            </a:r>
          </a:p>
          <a:p>
            <a:endParaRPr lang="es-E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s-ES" sz="1600" dirty="0">
                <a:latin typeface="Batang" panose="02030600000101010101" pitchFamily="18" charset="-127"/>
                <a:ea typeface="Batang" panose="02030600000101010101" pitchFamily="18" charset="-127"/>
              </a:rPr>
              <a:t>Generar una cultura y un lenguaje universal para que empecemos a ejecutar todo lo que está escrito, para convertirnos no en ciudadanos de Colombia, sino en ciudadanos del mundo.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984123" y="3774531"/>
            <a:ext cx="659398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Ravie" panose="04040805050809020602" pitchFamily="82" charset="0"/>
              </a:rPr>
              <a:t>Economía baja en carbono</a:t>
            </a:r>
          </a:p>
          <a:p>
            <a:endParaRPr lang="es-ES" dirty="0"/>
          </a:p>
          <a:p>
            <a:pPr algn="just"/>
            <a:r>
              <a:rPr lang="es-ES" sz="1400" dirty="0">
                <a:latin typeface="Batang" panose="02030600000101010101" pitchFamily="18" charset="-127"/>
                <a:ea typeface="Batang" panose="02030600000101010101" pitchFamily="18" charset="-127"/>
              </a:rPr>
              <a:t>Representa un gran reto para los sectores productivos en cuanto a modernización e implementación de nuevas tecnologías encaminadas a la reducción de esa huella de carbono.</a:t>
            </a:r>
          </a:p>
          <a:p>
            <a:pPr algn="just"/>
            <a:r>
              <a:rPr lang="es-ES" sz="1400" dirty="0">
                <a:latin typeface="Batang" panose="02030600000101010101" pitchFamily="18" charset="-127"/>
                <a:ea typeface="Batang" panose="02030600000101010101" pitchFamily="18" charset="-127"/>
              </a:rPr>
              <a:t> Hay que trabajar en ello, cuantificando los Gases de Efecto Invernadero (GEI), determinando estrategias y el análisis costo/beneficio, además, de la implementación. Las empresas deben identificar su huella de carbono, ¿Qué procesos les generan GEI? Y qué tecnologías existen para contrarrestar estos efectos</a:t>
            </a:r>
            <a:r>
              <a:rPr lang="es-ES" dirty="0"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</a:p>
        </p:txBody>
      </p:sp>
      <p:pic>
        <p:nvPicPr>
          <p:cNvPr id="13" name="Imagen 12" descr="Resultado de imagen para adaptacion y mitigacion industria icon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123" y="1929960"/>
            <a:ext cx="5400040" cy="1741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87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81"/>
            <a:ext cx="12182214" cy="695012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85104" y="626136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0" i="0" dirty="0">
                <a:solidFill>
                  <a:srgbClr val="333333"/>
                </a:solidFill>
                <a:effectLst/>
                <a:latin typeface="Ravie" panose="04040805050809020602" pitchFamily="82" charset="0"/>
              </a:rPr>
              <a:t>Medidas de mitigación </a:t>
            </a:r>
          </a:p>
          <a:p>
            <a:endParaRPr lang="es-ES" b="0" i="0" dirty="0">
              <a:solidFill>
                <a:srgbClr val="333333"/>
              </a:solidFill>
              <a:effectLst/>
              <a:latin typeface="Montserrat"/>
            </a:endParaRPr>
          </a:p>
          <a:p>
            <a:r>
              <a:rPr lang="es-ES" b="0" i="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Entre las medidas de mitigación que se pueden poner en marcha para evitar el aumento de las emisiones contaminantes se encuentran las siguientes:</a:t>
            </a:r>
          </a:p>
          <a:p>
            <a:endParaRPr lang="es-ES" b="0" i="0" dirty="0">
              <a:solidFill>
                <a:srgbClr val="333333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s-ES" b="0" i="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Practicar la eficiencia energética</a:t>
            </a:r>
          </a:p>
          <a:p>
            <a:endParaRPr lang="es-ES" b="0" i="0" dirty="0">
              <a:solidFill>
                <a:srgbClr val="333333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s-ES" b="0" i="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Mayor uso de energías renovables</a:t>
            </a:r>
          </a:p>
          <a:p>
            <a:endParaRPr lang="es-ES" b="0" i="0" dirty="0">
              <a:solidFill>
                <a:srgbClr val="333333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s-ES" b="0" i="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Electrificación de procesos industriales </a:t>
            </a:r>
          </a:p>
          <a:p>
            <a:endParaRPr lang="es-ES" b="0" i="0" dirty="0">
              <a:solidFill>
                <a:srgbClr val="333333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s-ES" b="0" i="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Implementación de medios de transportes eficientes: transporte público eléctrico, bicicleta, coches compartidos… </a:t>
            </a:r>
          </a:p>
          <a:p>
            <a:endParaRPr lang="es-ES" b="0" i="0" dirty="0">
              <a:solidFill>
                <a:srgbClr val="333333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s-ES" b="0" i="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Impuesto sobre el carbono y mercados de emisiones</a:t>
            </a:r>
            <a:br>
              <a:rPr lang="es-E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br>
              <a:rPr lang="es-ES" dirty="0"/>
            </a:br>
            <a:endParaRPr lang="es-ES" dirty="0"/>
          </a:p>
        </p:txBody>
      </p:sp>
      <p:pic>
        <p:nvPicPr>
          <p:cNvPr id="6" name="Imagen 5" descr="Â¿Te has preguntado alguna vez quÃ© pasa con todo el COsub:2# que generamos?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04" y="332428"/>
            <a:ext cx="4921125" cy="5760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49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214" cy="654246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82073" y="870577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>
                <a:latin typeface="Ravie" panose="04040805050809020602" pitchFamily="82" charset="0"/>
              </a:rPr>
              <a:t>Medidas de adaptación </a:t>
            </a:r>
          </a:p>
          <a:p>
            <a:pPr algn="just"/>
            <a:endParaRPr lang="es-ES" dirty="0"/>
          </a:p>
          <a:p>
            <a:pPr algn="just"/>
            <a:r>
              <a:rPr lang="es-ES" dirty="0">
                <a:latin typeface="Batang" panose="02030600000101010101" pitchFamily="18" charset="-127"/>
                <a:ea typeface="Batang" panose="02030600000101010101" pitchFamily="18" charset="-127"/>
              </a:rPr>
              <a:t>En cuanto a las medidas de adaptación, son varias las acciones que ayudan a reducir la vulnerabilidad ante las consecuencias del cambio climático</a:t>
            </a:r>
          </a:p>
          <a:p>
            <a:pPr algn="just"/>
            <a:endParaRPr lang="es-ES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es-ES" dirty="0">
                <a:latin typeface="Batang" panose="02030600000101010101" pitchFamily="18" charset="-127"/>
                <a:ea typeface="Batang" panose="02030600000101010101" pitchFamily="18" charset="-127"/>
              </a:rPr>
              <a:t>Construcción de instalaciones y obras de infraestructuras más seguras </a:t>
            </a:r>
          </a:p>
          <a:p>
            <a:pPr algn="just"/>
            <a:r>
              <a:rPr lang="es-ES" dirty="0">
                <a:latin typeface="Batang" panose="02030600000101010101" pitchFamily="18" charset="-127"/>
                <a:ea typeface="Batang" panose="02030600000101010101" pitchFamily="18" charset="-127"/>
              </a:rPr>
              <a:t>Restauración paisajística -paisaje natural- y reforestación de bosques</a:t>
            </a:r>
          </a:p>
          <a:p>
            <a:pPr algn="just"/>
            <a:r>
              <a:rPr lang="es-ES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  <a:p>
            <a:pPr algn="just"/>
            <a:r>
              <a:rPr lang="es-ES" dirty="0">
                <a:latin typeface="Batang" panose="02030600000101010101" pitchFamily="18" charset="-127"/>
                <a:ea typeface="Batang" panose="02030600000101010101" pitchFamily="18" charset="-127"/>
              </a:rPr>
              <a:t>Creación de un cultivo flexible y variado para estar preparados ante catástrofes naturales que amenacen las cosechas </a:t>
            </a:r>
          </a:p>
          <a:p>
            <a:pPr algn="just"/>
            <a:endParaRPr lang="es-ES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es-ES" dirty="0">
                <a:latin typeface="Batang" panose="02030600000101010101" pitchFamily="18" charset="-127"/>
                <a:ea typeface="Batang" panose="02030600000101010101" pitchFamily="18" charset="-127"/>
              </a:rPr>
              <a:t>Investigación y desarrollo sobre posibles catástrofes, comportamiento de la temperatura, etc. Medidas de prevención y precaución (planes de evacuación, cuestiones sanitarias, etc.)</a:t>
            </a:r>
          </a:p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361" y="978794"/>
            <a:ext cx="5151566" cy="464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6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7937"/>
            <a:ext cx="12182214" cy="6542468"/>
          </a:xfrm>
          <a:prstGeom prst="rect">
            <a:avLst/>
          </a:prstGeom>
        </p:spPr>
      </p:pic>
      <p:sp>
        <p:nvSpPr>
          <p:cNvPr id="2" name="AutoShape 2" descr="https://sinergia.dnp.gov.co/Galeria%20de%20imagenes/Impactos%20econ%C3%B3micos%20del%20cambio%20clim%C3%A1tico%20en%20Colombia/2%20Infograf%C3%ADa%20Agricultu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68" y="574930"/>
            <a:ext cx="3772983" cy="501779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945638" y="424252"/>
            <a:ext cx="58831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33333"/>
                </a:solidFill>
                <a:latin typeface="open_sansbold"/>
              </a:rPr>
              <a:t>E</a:t>
            </a:r>
            <a:r>
              <a:rPr lang="es-ES" b="0" i="0" u="none" strike="noStrike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l cambio climático incide con el incremento en el precio de los alimentos debido a que se afectan las actividades agrícolas y ganaderas</a:t>
            </a:r>
            <a:r>
              <a:rPr lang="es-ES" b="0" i="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 que generan escasez o disminución de la oferta de alimentos, afectando en un aumento de los precios.</a:t>
            </a:r>
            <a:endParaRPr lang="es-E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839226" y="207609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>
                <a:solidFill>
                  <a:srgbClr val="333333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</a:t>
            </a:r>
            <a:r>
              <a:rPr lang="es-ES" b="0" i="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l cambio climático genera una serie de retos para el desarrollo económico de los países, que pueden contribuir migrando a una economía de bajo carbono que requiere un cambio en los sistemas productivos, aplicando procesos innovadores y nuevas tecnologías.</a:t>
            </a:r>
            <a:endParaRPr lang="es-E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806527" y="4006172"/>
            <a:ext cx="6087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0" i="0" u="none" strike="noStrike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los ciudadanos deben ser más responsables y conscientes de la importancia de un comportamiento que reduzca las emisiones de CO2</a:t>
            </a:r>
            <a:r>
              <a:rPr lang="es-ES" b="0" i="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cambiar los hábitos de consumo y ser más conscientes en los procesos de selección de productos que sean amigables con el medio ambiente.</a:t>
            </a:r>
            <a:r>
              <a:rPr lang="es-ES" b="0" i="0" dirty="0">
                <a:solidFill>
                  <a:srgbClr val="333333"/>
                </a:solidFill>
                <a:effectLst/>
                <a:latin typeface="open_sansregular"/>
              </a:rPr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91176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580</Words>
  <Application>Microsoft Office PowerPoint</Application>
  <PresentationFormat>Panorámica</PresentationFormat>
  <Paragraphs>46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Batang</vt:lpstr>
      <vt:lpstr>Arial</vt:lpstr>
      <vt:lpstr>Calibri</vt:lpstr>
      <vt:lpstr>Calibri Light</vt:lpstr>
      <vt:lpstr>Montserrat</vt:lpstr>
      <vt:lpstr>open_sansbold</vt:lpstr>
      <vt:lpstr>open_sansregular</vt:lpstr>
      <vt:lpstr>Ravie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Cesar Daniel Serrano Carranza</cp:lastModifiedBy>
  <cp:revision>15</cp:revision>
  <dcterms:created xsi:type="dcterms:W3CDTF">2019-06-10T01:22:33Z</dcterms:created>
  <dcterms:modified xsi:type="dcterms:W3CDTF">2019-06-10T16:10:15Z</dcterms:modified>
</cp:coreProperties>
</file>