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64" r:id="rId3"/>
    <p:sldId id="282" r:id="rId4"/>
    <p:sldId id="265" r:id="rId5"/>
    <p:sldId id="266" r:id="rId6"/>
    <p:sldId id="267" r:id="rId7"/>
    <p:sldId id="268" r:id="rId8"/>
    <p:sldId id="269" r:id="rId9"/>
    <p:sldId id="270" r:id="rId10"/>
    <p:sldId id="284" r:id="rId11"/>
    <p:sldId id="283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1" r:id="rId22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CC"/>
    <a:srgbClr val="2CB1F4"/>
    <a:srgbClr val="2EC3F2"/>
    <a:srgbClr val="99CC00"/>
    <a:srgbClr val="C0CC29"/>
    <a:srgbClr val="498E3E"/>
    <a:srgbClr val="4A8253"/>
    <a:srgbClr val="339933"/>
    <a:srgbClr val="5FC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BEB87-3B69-4D80-8D65-CE0567B7F23D}" type="datetimeFigureOut">
              <a:rPr lang="es-CO" smtClean="0"/>
              <a:pPr/>
              <a:t>30/06/2017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7CC46-4F5A-4D52-9531-703D98DA374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228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CC46-4F5A-4D52-9531-703D98DA3744}" type="slidenum">
              <a:rPr lang="es-CO" smtClean="0">
                <a:solidFill>
                  <a:prstClr val="black"/>
                </a:solidFill>
              </a:rPr>
              <a:pPr/>
              <a:t>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8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F6C2-3787-4656-91FC-7D10A32A23CA}" type="datetimeFigureOut">
              <a:rPr lang="es-CO"/>
              <a:pPr>
                <a:defRPr/>
              </a:pPr>
              <a:t>30/06/2017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7898-C260-4A52-A929-6FB632BCD4D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870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52E1-2D9F-48B2-BADB-B1C58436F4C5}" type="datetimeFigureOut">
              <a:rPr lang="es-CO"/>
              <a:pPr>
                <a:defRPr/>
              </a:pPr>
              <a:t>30/06/2017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F126B-2775-40CA-8A8F-E4CADD1673D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470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A059-0CCA-4DD3-A461-108C4CEABCB3}" type="datetimeFigureOut">
              <a:rPr lang="es-CO"/>
              <a:pPr>
                <a:defRPr/>
              </a:pPr>
              <a:t>30/06/2017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7AC-AE64-4BA0-8E5E-CB77A4FD291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970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F6C2-3787-4656-91FC-7D10A32A23CA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7898-C260-4A52-A929-6FB632BCD4D2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31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A85AE-364C-4105-814B-785D2D693059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958C9-9A5A-4FD2-988B-4A377097CA0B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8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62595-E940-4930-B0DB-9C0AC3CA3CE9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8DF3-8FD0-4A06-8B4D-F7612B2E1271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55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E77D6-54D1-4D3B-BB05-41E6BC0FB6EB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FC28-2C1F-447D-9E6B-D19C3A8C2305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29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6FD0-151E-4ED5-BC48-47DE4EB1C691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DCA9-08F0-424D-A557-4C72804F6E67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27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A2DF-CC3C-4B0D-8D21-02488F3CC0BC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BCB29-285A-493C-AD31-C550F106A9BE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81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5A0B-3FBE-4D36-B83F-6176EEBA7FB0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A913-BD11-4D3A-9DE7-1C89F692CFE0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7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7A40E-686E-4D97-A72F-F8CA3E515C73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588C-3117-4749-A90F-E1C4E0EA566C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7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A85AE-364C-4105-814B-785D2D693059}" type="datetimeFigureOut">
              <a:rPr lang="es-CO"/>
              <a:pPr>
                <a:defRPr/>
              </a:pPr>
              <a:t>30/06/2017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958C9-9A5A-4FD2-988B-4A377097CA0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137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5B1E-29E4-4CAB-9095-58338F654C72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77F3-65B1-48B7-AFC3-DF0564C994F4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2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52E1-2D9F-48B2-BADB-B1C58436F4C5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F126B-2775-40CA-8A8F-E4CADD1673DB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61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A059-0CCA-4DD3-A461-108C4CEABCB3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7AC-AE64-4BA0-8E5E-CB77A4FD291F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4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62595-E940-4930-B0DB-9C0AC3CA3CE9}" type="datetimeFigureOut">
              <a:rPr lang="es-CO"/>
              <a:pPr>
                <a:defRPr/>
              </a:pPr>
              <a:t>30/06/2017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8DF3-8FD0-4A06-8B4D-F7612B2E127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322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E77D6-54D1-4D3B-BB05-41E6BC0FB6EB}" type="datetimeFigureOut">
              <a:rPr lang="es-CO"/>
              <a:pPr>
                <a:defRPr/>
              </a:pPr>
              <a:t>30/06/2017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FC28-2C1F-447D-9E6B-D19C3A8C230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6FD0-151E-4ED5-BC48-47DE4EB1C691}" type="datetimeFigureOut">
              <a:rPr lang="es-CO"/>
              <a:pPr>
                <a:defRPr/>
              </a:pPr>
              <a:t>30/06/2017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DCA9-08F0-424D-A557-4C72804F6E6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366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A2DF-CC3C-4B0D-8D21-02488F3CC0BC}" type="datetimeFigureOut">
              <a:rPr lang="es-CO"/>
              <a:pPr>
                <a:defRPr/>
              </a:pPr>
              <a:t>30/06/2017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BCB29-285A-493C-AD31-C550F106A9B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392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5A0B-3FBE-4D36-B83F-6176EEBA7FB0}" type="datetimeFigureOut">
              <a:rPr lang="es-CO"/>
              <a:pPr>
                <a:defRPr/>
              </a:pPr>
              <a:t>30/06/2017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A913-BD11-4D3A-9DE7-1C89F692CFE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231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7A40E-686E-4D97-A72F-F8CA3E515C73}" type="datetimeFigureOut">
              <a:rPr lang="es-CO"/>
              <a:pPr>
                <a:defRPr/>
              </a:pPr>
              <a:t>30/06/2017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588C-3117-4749-A90F-E1C4E0EA566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565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5B1E-29E4-4CAB-9095-58338F654C72}" type="datetimeFigureOut">
              <a:rPr lang="es-CO"/>
              <a:pPr>
                <a:defRPr/>
              </a:pPr>
              <a:t>30/06/2017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77F3-65B1-48B7-AFC3-DF0564C994F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081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F66DD2-FA3C-42A0-A307-E6FFA1A8C851}" type="datetimeFigureOut">
              <a:rPr lang="es-CO"/>
              <a:pPr>
                <a:defRPr/>
              </a:pPr>
              <a:t>30/06/2017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FC8FDC-0DBC-4703-BF28-D691FF55F42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F66DD2-FA3C-42A0-A307-E6FFA1A8C851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30/06/2017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FC8FDC-0DBC-4703-BF28-D691FF55F426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-la.facebook.com/CAR.Cundi/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twitter.com/car_cund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8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Rectángulo"/>
          <p:cNvSpPr/>
          <p:nvPr/>
        </p:nvSpPr>
        <p:spPr>
          <a:xfrm>
            <a:off x="2555776" y="44624"/>
            <a:ext cx="6552728" cy="707886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lvl="0" algn="ctr"/>
            <a:r>
              <a:rPr lang="es-CO" sz="4000" dirty="0">
                <a:solidFill>
                  <a:srgbClr val="004B88"/>
                </a:solidFill>
                <a:latin typeface="Impact" panose="020B0806030902050204" pitchFamily="34" charset="0"/>
              </a:rPr>
              <a:t>CONSEJO </a:t>
            </a:r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AMBIENTAL MUNICIPAL</a:t>
            </a:r>
            <a:endParaRPr lang="es-CO" sz="4000" dirty="0">
              <a:solidFill>
                <a:srgbClr val="004B88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9494"/>
            <a:ext cx="8640960" cy="54603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9512" y="2060848"/>
            <a:ext cx="4536504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COORDINADOR DE LA POLÍTICA AMBIENTAL DEL MUNICIPIO</a:t>
            </a:r>
            <a:endParaRPr lang="es-CO" sz="44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57" y="1365701"/>
            <a:ext cx="4079523" cy="407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2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ERSONAL\AppData\Local\Microsoft\Windows\INetCache\IE\H85MUZSG\Consejos_para_cuidar_el_medio_ambiente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86062"/>
            <a:ext cx="4109299" cy="43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067944" y="44624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MIEMBROS </a:t>
            </a:r>
            <a:r>
              <a:rPr lang="es-CO" sz="4000" dirty="0">
                <a:solidFill>
                  <a:srgbClr val="004B88"/>
                </a:solidFill>
                <a:latin typeface="Impact" panose="020B0806030902050204" pitchFamily="34" charset="0"/>
              </a:rPr>
              <a:t>DEL CONSEJO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1124744"/>
            <a:ext cx="489170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FB6DF"/>
              </a:buClr>
              <a:buSzPct val="120000"/>
              <a:buBlip>
                <a:blip r:embed="rId3"/>
              </a:buBlip>
              <a:tabLst/>
            </a:pPr>
            <a:r>
              <a:rPr lang="es-CO" altLang="es-CO" sz="2400" dirty="0" smtClean="0"/>
              <a:t> El </a:t>
            </a:r>
            <a:r>
              <a:rPr lang="es-CO" altLang="es-CO" sz="2400" dirty="0"/>
              <a:t>Alcalde Municipal o su delegado quien lo </a:t>
            </a:r>
            <a:r>
              <a:rPr lang="es-CO" altLang="es-CO" sz="2400" dirty="0" smtClean="0"/>
              <a:t>presidirá</a:t>
            </a:r>
            <a:endParaRPr lang="es-CO" altLang="es-CO" sz="2400" dirty="0"/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FB6DF"/>
              </a:buClr>
              <a:buSzPct val="120000"/>
              <a:buBlip>
                <a:blip r:embed="rId3"/>
              </a:buBlip>
              <a:tabLst/>
            </a:pPr>
            <a:r>
              <a:rPr lang="es-CO" altLang="es-CO" sz="2400" dirty="0" smtClean="0"/>
              <a:t> El </a:t>
            </a:r>
            <a:r>
              <a:rPr lang="es-CO" altLang="es-CO" sz="2400" dirty="0"/>
              <a:t>secretario del medio ambiente (o quien Haga sus </a:t>
            </a:r>
            <a:r>
              <a:rPr lang="es-CO" altLang="es-CO" sz="2400" dirty="0" smtClean="0"/>
              <a:t>veces)</a:t>
            </a:r>
            <a:endParaRPr lang="es-CO" altLang="es-CO" sz="2400" dirty="0"/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FB6DF"/>
              </a:buClr>
              <a:buSzPct val="120000"/>
              <a:buBlip>
                <a:blip r:embed="rId3"/>
              </a:buBlip>
              <a:tabLst/>
            </a:pPr>
            <a:r>
              <a:rPr lang="es-CO" altLang="es-CO" sz="2400" dirty="0" smtClean="0"/>
              <a:t> El </a:t>
            </a:r>
            <a:r>
              <a:rPr lang="es-CO" altLang="es-CO" sz="2400" dirty="0"/>
              <a:t>Secretario de Planeación </a:t>
            </a:r>
            <a:r>
              <a:rPr lang="es-CO" altLang="es-CO" sz="2400" dirty="0" smtClean="0"/>
              <a:t>Municipal</a:t>
            </a:r>
            <a:endParaRPr lang="es-CO" altLang="es-CO" sz="2400" dirty="0"/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FB6DF"/>
              </a:buClr>
              <a:buSzPct val="120000"/>
              <a:buBlip>
                <a:blip r:embed="rId3"/>
              </a:buBlip>
              <a:tabLst/>
            </a:pPr>
            <a:r>
              <a:rPr lang="es-CO" altLang="es-CO" sz="2400" dirty="0" smtClean="0"/>
              <a:t> El </a:t>
            </a:r>
            <a:r>
              <a:rPr lang="es-CO" altLang="es-CO" sz="2400" dirty="0"/>
              <a:t>Secretario de transito y </a:t>
            </a:r>
            <a:r>
              <a:rPr lang="es-CO" altLang="es-CO" sz="2400" dirty="0" smtClean="0"/>
              <a:t>transporte</a:t>
            </a:r>
            <a:endParaRPr lang="es-CO" altLang="es-CO" sz="2400" dirty="0"/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FB6DF"/>
              </a:buClr>
              <a:buSzPct val="120000"/>
              <a:buBlip>
                <a:blip r:embed="rId3"/>
              </a:buBlip>
              <a:tabLst/>
            </a:pPr>
            <a:r>
              <a:rPr lang="es-CO" altLang="es-CO" sz="2400" dirty="0" smtClean="0"/>
              <a:t> El </a:t>
            </a:r>
            <a:r>
              <a:rPr lang="es-CO" altLang="es-CO" sz="2400" dirty="0"/>
              <a:t>secretario de Gobierno </a:t>
            </a:r>
            <a:r>
              <a:rPr lang="es-CO" altLang="es-CO" sz="2400" dirty="0" smtClean="0"/>
              <a:t>Municipal</a:t>
            </a:r>
            <a:endParaRPr lang="es-CO" altLang="es-CO" sz="2400" dirty="0"/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FB6DF"/>
              </a:buClr>
              <a:buSzPct val="120000"/>
              <a:buBlip>
                <a:blip r:embed="rId3"/>
              </a:buBlip>
              <a:tabLst/>
            </a:pPr>
            <a:r>
              <a:rPr lang="es-CO" altLang="es-CO" sz="2400" dirty="0" smtClean="0"/>
              <a:t> El </a:t>
            </a:r>
            <a:r>
              <a:rPr lang="es-CO" altLang="es-CO" sz="2400" dirty="0"/>
              <a:t>Gerente de la Empresa de Acueducto y Alcantarillado </a:t>
            </a:r>
          </a:p>
        </p:txBody>
      </p:sp>
      <p:pic>
        <p:nvPicPr>
          <p:cNvPr id="10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4696"/>
            <a:ext cx="6984776" cy="5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ERSONAL\AppData\Local\Microsoft\Windows\INetCache\IE\H85MUZSG\meeting-1015590_960_720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4462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INVITADOS </a:t>
            </a:r>
          </a:p>
          <a:p>
            <a:pPr algn="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CONCEJO AMBIENTAL MUNICIPAL</a:t>
            </a:r>
            <a:endParaRPr lang="es-CO" sz="4000" dirty="0">
              <a:solidFill>
                <a:srgbClr val="004B88"/>
              </a:solidFill>
              <a:latin typeface="Impact" panose="020B080603090205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9" y="980728"/>
            <a:ext cx="424847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99D"/>
              </a:buClr>
              <a:buSzPct val="120000"/>
              <a:buBlip>
                <a:blip r:embed="rId3"/>
              </a:buBlip>
              <a:tabLst/>
            </a:pPr>
            <a:endParaRPr kumimoji="0" lang="es-CO" altLang="es-CO" sz="2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99D"/>
              </a:buClr>
              <a:buSzPct val="120000"/>
              <a:buBlip>
                <a:blip r:embed="rId3"/>
              </a:buBlip>
              <a:tabLst/>
            </a:pPr>
            <a:r>
              <a:rPr lang="es-CO" altLang="es-CO" sz="2800" dirty="0" smtClean="0">
                <a:latin typeface="+mn-lt"/>
              </a:rPr>
              <a:t> Un </a:t>
            </a:r>
            <a:r>
              <a:rPr lang="es-CO" altLang="es-CO" sz="2800" dirty="0">
                <a:latin typeface="+mn-lt"/>
              </a:rPr>
              <a:t>Representante de la Corporación Autónoma </a:t>
            </a:r>
            <a:r>
              <a:rPr lang="es-CO" altLang="es-CO" sz="2800" dirty="0" smtClean="0">
                <a:latin typeface="+mn-lt"/>
              </a:rPr>
              <a:t>Regional</a:t>
            </a:r>
            <a:endParaRPr lang="es-CO" altLang="es-CO" sz="2800" dirty="0">
              <a:latin typeface="+mn-lt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99D"/>
              </a:buClr>
              <a:buSzPct val="120000"/>
              <a:buBlip>
                <a:blip r:embed="rId3"/>
              </a:buBlip>
              <a:tabLst/>
            </a:pPr>
            <a:r>
              <a:rPr lang="es-CO" altLang="es-CO" sz="2800" dirty="0">
                <a:latin typeface="+mn-lt"/>
              </a:rPr>
              <a:t> </a:t>
            </a:r>
            <a:r>
              <a:rPr lang="es-CO" altLang="es-CO" sz="2800" dirty="0" smtClean="0">
                <a:latin typeface="+mn-lt"/>
              </a:rPr>
              <a:t>Un </a:t>
            </a:r>
            <a:r>
              <a:rPr lang="es-CO" altLang="es-CO" sz="2800" dirty="0">
                <a:latin typeface="+mn-lt"/>
              </a:rPr>
              <a:t>Representante del Ministerio de Medio </a:t>
            </a:r>
            <a:r>
              <a:rPr lang="es-CO" altLang="es-CO" sz="2800" dirty="0" smtClean="0">
                <a:latin typeface="+mn-lt"/>
              </a:rPr>
              <a:t>Ambiente</a:t>
            </a:r>
            <a:endParaRPr lang="es-CO" altLang="es-CO" sz="2800" dirty="0">
              <a:latin typeface="+mn-lt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99D"/>
              </a:buClr>
              <a:buSzPct val="120000"/>
              <a:buBlip>
                <a:blip r:embed="rId3"/>
              </a:buBlip>
              <a:tabLst/>
            </a:pPr>
            <a:r>
              <a:rPr lang="es-CO" altLang="es-CO" sz="2800" dirty="0" smtClean="0">
                <a:latin typeface="+mn-lt"/>
              </a:rPr>
              <a:t> Un </a:t>
            </a:r>
            <a:r>
              <a:rPr lang="es-CO" altLang="es-CO" sz="2800" dirty="0">
                <a:latin typeface="+mn-lt"/>
              </a:rPr>
              <a:t>Alcalde de los Municipios </a:t>
            </a:r>
            <a:r>
              <a:rPr lang="es-CO" altLang="es-CO" sz="2800" dirty="0" smtClean="0">
                <a:latin typeface="+mn-lt"/>
              </a:rPr>
              <a:t>circunvecinos</a:t>
            </a:r>
            <a:endParaRPr lang="es-CO" altLang="es-CO" sz="2800" dirty="0">
              <a:latin typeface="+mn-lt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99D"/>
              </a:buClr>
              <a:buSzPct val="120000"/>
              <a:buBlip>
                <a:blip r:embed="rId3"/>
              </a:buBlip>
              <a:tabLst/>
            </a:pPr>
            <a:r>
              <a:rPr lang="es-CO" altLang="es-CO" sz="2800" dirty="0" smtClean="0">
                <a:latin typeface="+mn-lt"/>
              </a:rPr>
              <a:t> Un </a:t>
            </a:r>
            <a:r>
              <a:rPr lang="es-CO" altLang="es-CO" sz="2800" dirty="0">
                <a:latin typeface="+mn-lt"/>
              </a:rPr>
              <a:t>Representante de la UMATA </a:t>
            </a:r>
          </a:p>
        </p:txBody>
      </p:sp>
      <p:pic>
        <p:nvPicPr>
          <p:cNvPr id="6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052736"/>
            <a:ext cx="9000999" cy="54603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56176" y="2226350"/>
            <a:ext cx="792088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SIGAM</a:t>
            </a:r>
            <a:endParaRPr lang="es-CO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2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34187"/>
            <a:ext cx="4781177" cy="325099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55776" y="4462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FUNCIONES</a:t>
            </a:r>
          </a:p>
          <a:p>
            <a:pPr algn="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CONSEJO </a:t>
            </a:r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AMBIENTAL MUNICIPAL</a:t>
            </a:r>
            <a:endParaRPr lang="es-CO" sz="4000" dirty="0">
              <a:solidFill>
                <a:srgbClr val="004B88"/>
              </a:solidFill>
              <a:latin typeface="Impact" panose="020B080603090205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628800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dirty="0" smtClean="0"/>
              <a:t>Asesorar </a:t>
            </a:r>
            <a:r>
              <a:rPr lang="es-CO" sz="3600" dirty="0"/>
              <a:t>a la </a:t>
            </a:r>
            <a:r>
              <a:rPr lang="es-CO" sz="3600" dirty="0" smtClean="0"/>
              <a:t>Secretaría </a:t>
            </a:r>
            <a:r>
              <a:rPr lang="es-CO" sz="3600" dirty="0"/>
              <a:t>del Medio Ambiente para la formulación y fijación de la política Ambiental del Municipio.</a:t>
            </a:r>
          </a:p>
        </p:txBody>
      </p:sp>
      <p:pic>
        <p:nvPicPr>
          <p:cNvPr id="7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2768"/>
            <a:ext cx="9217024" cy="5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5496" y="2060848"/>
            <a:ext cx="540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sz="2000" dirty="0"/>
              <a:t>Asesorar a la secretaría del Medio Ambiente para la formulación y fijación de la política Ambiental del Municipio</a:t>
            </a:r>
            <a:r>
              <a:rPr lang="es-CO" sz="2000" dirty="0" smtClean="0"/>
              <a:t>.</a:t>
            </a:r>
          </a:p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endParaRPr lang="es-CO" sz="2000" dirty="0" smtClean="0"/>
          </a:p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sz="2000" dirty="0"/>
              <a:t>Proponer mecanismos institucionales, financieros y técnicos que sean necesarios para el fortalecimiento y coordinación de las entidades pertenecientes al SIGAM y para la coordinación de éste con las demás entidades del Municipio</a:t>
            </a:r>
            <a:r>
              <a:rPr lang="es-CO" sz="2000" dirty="0" smtClean="0"/>
              <a:t>.</a:t>
            </a:r>
            <a:endParaRPr lang="es-CO" sz="2000" dirty="0"/>
          </a:p>
        </p:txBody>
      </p:sp>
      <p:pic>
        <p:nvPicPr>
          <p:cNvPr id="11266" name="Picture 2" descr="C:\Users\PERSONAL\AppData\Local\Microsoft\Windows\INetCache\IE\GSAX7YHO\shaking-hands-96298_960_720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23" y="1988840"/>
            <a:ext cx="391626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Rectángulo"/>
          <p:cNvSpPr/>
          <p:nvPr/>
        </p:nvSpPr>
        <p:spPr>
          <a:xfrm>
            <a:off x="2555776" y="4462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FUNCIONES</a:t>
            </a:r>
          </a:p>
          <a:p>
            <a:pPr algn="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CONSEJO </a:t>
            </a:r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AMBIENTAL MUNICIPAL</a:t>
            </a:r>
            <a:endParaRPr lang="es-CO" sz="4000" dirty="0">
              <a:solidFill>
                <a:srgbClr val="004B88"/>
              </a:solidFill>
              <a:latin typeface="Impact" panose="020B0806030902050204" pitchFamily="34" charset="0"/>
            </a:endParaRPr>
          </a:p>
        </p:txBody>
      </p:sp>
      <p:pic>
        <p:nvPicPr>
          <p:cNvPr id="8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2768"/>
            <a:ext cx="9217024" cy="5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1916832"/>
            <a:ext cx="61206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sz="2000" dirty="0"/>
              <a:t>Recomendar  las medidas que permitan armonizar las regulaciones y decisiones ambientales con la ejecución de los proyectos  de desarrollo económico y social de manera tal que se asegure su sostenibilidad y se minimicen sus impactos negativos</a:t>
            </a:r>
            <a:r>
              <a:rPr lang="es-CO" sz="2000" dirty="0" smtClean="0"/>
              <a:t>.</a:t>
            </a:r>
          </a:p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endParaRPr lang="es-CO" sz="2000" dirty="0"/>
          </a:p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sz="2000" dirty="0"/>
              <a:t>Proponer por conducto del Alcalde al Concejo Municipal, las recomendaciones que considere pertinentes para adecuar el uso del territorio del Municipio con los planes, </a:t>
            </a:r>
            <a:r>
              <a:rPr lang="es-CO" dirty="0"/>
              <a:t>programas</a:t>
            </a:r>
            <a:r>
              <a:rPr lang="es-CO" sz="2000" dirty="0"/>
              <a:t> y proyectos aprobados</a:t>
            </a:r>
            <a:r>
              <a:rPr lang="es-CO" sz="2000" dirty="0" smtClean="0"/>
              <a:t>.</a:t>
            </a:r>
            <a:endParaRPr lang="es-CO" sz="2000" dirty="0"/>
          </a:p>
        </p:txBody>
      </p:sp>
      <p:sp>
        <p:nvSpPr>
          <p:cNvPr id="7" name="1 Rectángulo"/>
          <p:cNvSpPr/>
          <p:nvPr/>
        </p:nvSpPr>
        <p:spPr>
          <a:xfrm>
            <a:off x="2555776" y="4462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FUNCIONES</a:t>
            </a:r>
          </a:p>
          <a:p>
            <a:pPr algn="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CONSEJO </a:t>
            </a:r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AMBIENTAL MUNICIPAL</a:t>
            </a:r>
            <a:endParaRPr lang="es-CO" sz="4000" dirty="0">
              <a:solidFill>
                <a:srgbClr val="004B88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2768"/>
            <a:ext cx="9217024" cy="546032"/>
          </a:xfrm>
          <a:prstGeom prst="rect">
            <a:avLst/>
          </a:prstGeom>
        </p:spPr>
      </p:pic>
      <p:pic>
        <p:nvPicPr>
          <p:cNvPr id="11" name="Picture 2" descr="C:\Users\PERSONAL\AppData\Local\Microsoft\Windows\INetCache\IE\GSAX7YHO\shaking-hands-96298_960_720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23" y="1988840"/>
            <a:ext cx="391626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5496" y="1412776"/>
            <a:ext cx="56166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sz="2000" dirty="0"/>
              <a:t>Recomendar  las medidas pertinentes que aseguren la coordinación de las actividades que adelanten las entidades municipales con las entidades que integran el Sistema Nacional Ambiental , en especial con la CAR y con las entidades territoriales circunvecinas</a:t>
            </a:r>
            <a:r>
              <a:rPr lang="es-CO" sz="2000" dirty="0" smtClean="0"/>
              <a:t>.</a:t>
            </a:r>
          </a:p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endParaRPr lang="es-CO" sz="2000" dirty="0"/>
          </a:p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sz="2000" dirty="0"/>
              <a:t>Promover la conformación de comités técnicos y/o jurídicos en los que participen funcionarios de las entidades pertenecientes al Municipio, la CAR y/o las entidades territoriales circunvecinas, para adelantar la evaluación y el seguimiento de los planes, programas o proyectos q en materia ambiental interesen al municipio</a:t>
            </a:r>
            <a:r>
              <a:rPr lang="es-CO" sz="2000" dirty="0" smtClean="0"/>
              <a:t>.</a:t>
            </a:r>
            <a:endParaRPr lang="es-CO" sz="2000" dirty="0"/>
          </a:p>
        </p:txBody>
      </p:sp>
      <p:sp>
        <p:nvSpPr>
          <p:cNvPr id="9" name="1 Rectángulo"/>
          <p:cNvSpPr/>
          <p:nvPr/>
        </p:nvSpPr>
        <p:spPr>
          <a:xfrm>
            <a:off x="2555776" y="4462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FUNCIONES</a:t>
            </a:r>
          </a:p>
          <a:p>
            <a:pPr algn="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CONSEJO </a:t>
            </a:r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AMBIENTAL MUNICIPAL</a:t>
            </a:r>
            <a:endParaRPr lang="es-CO" sz="4000" dirty="0">
              <a:solidFill>
                <a:srgbClr val="004B88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2768"/>
            <a:ext cx="9217024" cy="546032"/>
          </a:xfrm>
          <a:prstGeom prst="rect">
            <a:avLst/>
          </a:prstGeom>
        </p:spPr>
      </p:pic>
      <p:pic>
        <p:nvPicPr>
          <p:cNvPr id="13" name="Picture 2" descr="C:\Users\PERSONAL\AppData\Local\Microsoft\Windows\INetCache\IE\GSAX7YHO\shaking-hands-96298_960_720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23" y="1988840"/>
            <a:ext cx="391626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7504" y="1650280"/>
            <a:ext cx="56166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sz="2200" dirty="0"/>
              <a:t>Recomendar al Concejo Municipal a través del alcalde municipal, previo concepto favorable  expedido por la secretaria del medio ambiente, la expedición de las normas necesarias para garantizar el control, la preservación y defensa del patrimonio ecológico y cultural del Municipio</a:t>
            </a:r>
            <a:r>
              <a:rPr lang="es-CO" sz="2200" dirty="0" smtClean="0"/>
              <a:t>.</a:t>
            </a:r>
          </a:p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endParaRPr lang="es-CO" sz="2200" dirty="0"/>
          </a:p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sz="2200" dirty="0"/>
              <a:t>Servir de órgano de enlace entre la administración municipal, el sector privado, la academia  y las organizaciones sin ánimo de lucro</a:t>
            </a:r>
            <a:r>
              <a:rPr lang="es-CO" sz="2200" dirty="0" smtClean="0"/>
              <a:t>.</a:t>
            </a:r>
            <a:endParaRPr lang="es-CO" sz="2200" dirty="0"/>
          </a:p>
        </p:txBody>
      </p:sp>
      <p:sp>
        <p:nvSpPr>
          <p:cNvPr id="8" name="1 Rectángulo"/>
          <p:cNvSpPr/>
          <p:nvPr/>
        </p:nvSpPr>
        <p:spPr>
          <a:xfrm>
            <a:off x="2555776" y="4462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FUNCIONES</a:t>
            </a:r>
          </a:p>
          <a:p>
            <a:pPr algn="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CONSEJO </a:t>
            </a:r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AMBIENTAL MUNICIPAL</a:t>
            </a:r>
            <a:endParaRPr lang="es-CO" sz="4000" dirty="0">
              <a:solidFill>
                <a:srgbClr val="004B88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2768"/>
            <a:ext cx="9217024" cy="546032"/>
          </a:xfrm>
          <a:prstGeom prst="rect">
            <a:avLst/>
          </a:prstGeom>
        </p:spPr>
      </p:pic>
      <p:pic>
        <p:nvPicPr>
          <p:cNvPr id="12" name="Picture 2" descr="C:\Users\PERSONAL\AppData\Local\Microsoft\Windows\INetCache\IE\GSAX7YHO\shaking-hands-96298_960_720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23" y="1988840"/>
            <a:ext cx="391626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7504" y="1556792"/>
            <a:ext cx="5112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sz="2200" dirty="0"/>
              <a:t>Sugerir las prioridades  sobre los programas y acciones que en materia ambiental se deben adoptar y desarrollar por parte del gobierno municipal</a:t>
            </a:r>
            <a:r>
              <a:rPr lang="es-CO" sz="2200" dirty="0"/>
              <a:t>.</a:t>
            </a:r>
          </a:p>
          <a:p>
            <a:pPr>
              <a:buClr>
                <a:srgbClr val="00A99D"/>
              </a:buClr>
              <a:buSzPct val="120000"/>
            </a:pPr>
            <a:endParaRPr lang="es-CO" sz="2200" dirty="0"/>
          </a:p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sz="2200" dirty="0"/>
              <a:t>Recomendar a la Autoridad Ambiental competente la adopción de decisiones en materia de prevención, control o mitigación  de los impactos ambientales generados por las diferentes actividades productivas del Municipio</a:t>
            </a:r>
            <a:r>
              <a:rPr lang="es-CO" sz="2200" dirty="0"/>
              <a:t>.</a:t>
            </a:r>
            <a:endParaRPr lang="es-CO" sz="2200" dirty="0"/>
          </a:p>
        </p:txBody>
      </p:sp>
      <p:sp>
        <p:nvSpPr>
          <p:cNvPr id="8" name="1 Rectángulo"/>
          <p:cNvSpPr/>
          <p:nvPr/>
        </p:nvSpPr>
        <p:spPr>
          <a:xfrm>
            <a:off x="2555776" y="4462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FUNCIONES</a:t>
            </a:r>
          </a:p>
          <a:p>
            <a:pPr algn="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CONSEJO </a:t>
            </a:r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AMBIENTAL MUNICIPAL</a:t>
            </a:r>
            <a:endParaRPr lang="es-CO" sz="4000" dirty="0">
              <a:solidFill>
                <a:srgbClr val="004B88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2768"/>
            <a:ext cx="9217024" cy="546032"/>
          </a:xfrm>
          <a:prstGeom prst="rect">
            <a:avLst/>
          </a:prstGeom>
        </p:spPr>
      </p:pic>
      <p:pic>
        <p:nvPicPr>
          <p:cNvPr id="10" name="Picture 2" descr="C:\Users\PERSONAL\AppData\Local\Microsoft\Windows\INetCache\IE\GSAX7YHO\shaking-hands-96298_960_720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23" y="1988840"/>
            <a:ext cx="391626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945863"/>
            <a:ext cx="4968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sz="2200" dirty="0"/>
              <a:t>Recomendar las medidas pertinentes para estimular por parte de la administración municipal  la adopción y el desarrollo de tecnologías más limpias y fomentar la creación de una cultura ambiental por parte de los habitantes del municipio</a:t>
            </a:r>
            <a:r>
              <a:rPr lang="es-CO" sz="2200" dirty="0"/>
              <a:t>.</a:t>
            </a:r>
          </a:p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endParaRPr lang="es-CO" sz="2200" dirty="0"/>
          </a:p>
          <a:p>
            <a:pPr marL="285750" indent="-285750"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sz="2200" dirty="0"/>
              <a:t>Dictar su propio reglamento.</a:t>
            </a:r>
          </a:p>
        </p:txBody>
      </p:sp>
      <p:sp>
        <p:nvSpPr>
          <p:cNvPr id="6" name="1 Rectángulo"/>
          <p:cNvSpPr/>
          <p:nvPr/>
        </p:nvSpPr>
        <p:spPr>
          <a:xfrm>
            <a:off x="2555776" y="4462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FUNCIONES</a:t>
            </a:r>
          </a:p>
          <a:p>
            <a:pPr algn="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CONSEJO </a:t>
            </a:r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AMBIENTAL MUNICIPAL</a:t>
            </a:r>
            <a:endParaRPr lang="es-CO" sz="4000" dirty="0">
              <a:solidFill>
                <a:srgbClr val="004B88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2768"/>
            <a:ext cx="9217024" cy="546032"/>
          </a:xfrm>
          <a:prstGeom prst="rect">
            <a:avLst/>
          </a:prstGeom>
        </p:spPr>
      </p:pic>
      <p:pic>
        <p:nvPicPr>
          <p:cNvPr id="11" name="Picture 2" descr="C:\Users\PERSONAL\AppData\Local\Microsoft\Windows\INetCache\IE\GSAX7YHO\shaking-hands-96298_960_720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23" y="1988840"/>
            <a:ext cx="391626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Rectángulo"/>
          <p:cNvSpPr/>
          <p:nvPr/>
        </p:nvSpPr>
        <p:spPr>
          <a:xfrm>
            <a:off x="323528" y="2119496"/>
            <a:ext cx="8352928" cy="2677656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lvl="0" algn="ctr"/>
            <a:r>
              <a:rPr lang="es-CO" sz="8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SIGAM</a:t>
            </a:r>
          </a:p>
          <a:p>
            <a:pPr lvl="0" algn="ctr"/>
            <a:r>
              <a:rPr lang="es-CO" sz="4400" dirty="0" smtClean="0">
                <a:latin typeface="Impact" panose="020B0806030902050204" pitchFamily="34" charset="0"/>
              </a:rPr>
              <a:t>Sistema de Gestión Ambiental Municipal</a:t>
            </a:r>
            <a:endParaRPr lang="es-CO" sz="4400" dirty="0">
              <a:latin typeface="Impact" panose="020B080603090205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28728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5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6404" r="4582" b="7552"/>
          <a:stretch/>
        </p:blipFill>
        <p:spPr>
          <a:xfrm>
            <a:off x="6239705" y="541697"/>
            <a:ext cx="2616373" cy="1618523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5004048" y="2305684"/>
            <a:ext cx="3384376" cy="90729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x-none" sz="7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GRACIAS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661248"/>
            <a:ext cx="2173171" cy="588152"/>
          </a:xfrm>
          <a:prstGeom prst="rect">
            <a:avLst/>
          </a:prstGeom>
        </p:spPr>
      </p:pic>
      <p:pic>
        <p:nvPicPr>
          <p:cNvPr id="5" name="Imagen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05" y="4148093"/>
            <a:ext cx="2358068" cy="976190"/>
          </a:xfrm>
          <a:prstGeom prst="rect">
            <a:avLst/>
          </a:prstGeom>
        </p:spPr>
      </p:pic>
      <p:pic>
        <p:nvPicPr>
          <p:cNvPr id="6" name="Imagen 5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74" y="4862203"/>
            <a:ext cx="3212698" cy="9777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98992"/>
            <a:ext cx="4875252" cy="5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RSONAL\AppData\Local\Microsoft\Windows\INetCache\IE\H85MUZSG\10-consejos-para-crear-una-página-efectiva-de-Preguntas-frecuentes-FAQ-en-una-tienda-online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40160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33068" y="908720"/>
            <a:ext cx="39949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una propuesta organizacional para el adecuado funcionamiento de la administración municipal, para adelantar la gestión ambiental  en su territorio, mantener la oferta ambiental y orientar los procesos culturales y sociales hacia la sostenibilidad.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364088" y="56818"/>
            <a:ext cx="3744416" cy="707886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lvl="0" algn="ctr"/>
            <a:r>
              <a:rPr lang="es-CO" sz="4000" dirty="0">
                <a:solidFill>
                  <a:srgbClr val="004B88"/>
                </a:solidFill>
                <a:latin typeface="Impact" panose="020B0806030902050204" pitchFamily="34" charset="0"/>
              </a:rPr>
              <a:t>QUE ES </a:t>
            </a:r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EL SIGAM</a:t>
            </a:r>
            <a:r>
              <a:rPr lang="es-CO" sz="4000" dirty="0">
                <a:solidFill>
                  <a:srgbClr val="004B88"/>
                </a:solidFill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6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68" y="434696"/>
            <a:ext cx="4653136" cy="5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758309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r">
              <a:spcBef>
                <a:spcPts val="600"/>
              </a:spcBef>
              <a:spcAft>
                <a:spcPts val="600"/>
              </a:spcAft>
              <a:buClr>
                <a:srgbClr val="00A99D"/>
              </a:buClr>
            </a:pP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realización de un proceso de análisis, conceptualización y propuesta técnica, para desarrollar un modelo que guíe la Gestión Ambiental Municipal, a alcanzar la sostenibilidad, ambiental,  social y económica del 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Municipio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860032" y="44624"/>
            <a:ext cx="4241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OBJETIVO PRINCIPAL</a:t>
            </a:r>
            <a:endParaRPr lang="es-CO" sz="4000" dirty="0">
              <a:solidFill>
                <a:srgbClr val="004B88"/>
              </a:solidFill>
              <a:latin typeface="Impact" panose="020B0806030902050204" pitchFamily="34" charset="0"/>
            </a:endParaRPr>
          </a:p>
        </p:txBody>
      </p:sp>
      <p:pic>
        <p:nvPicPr>
          <p:cNvPr id="1027" name="Picture 3" descr="C:\Users\PERSONAL\AppData\Local\Microsoft\Windows\INetCache\IE\GSAX7YHO\objetivo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66" y="1412776"/>
            <a:ext cx="344109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2688"/>
            <a:ext cx="5832648" cy="5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RSONAL\AppData\Local\Microsoft\Windows\INetCache\IE\6BHP76S5\metas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418896" cy="46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27" y="6256683"/>
            <a:ext cx="968223" cy="601317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3851920" y="44624"/>
            <a:ext cx="5246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4000" dirty="0">
                <a:solidFill>
                  <a:srgbClr val="004B88"/>
                </a:solidFill>
                <a:latin typeface="Impact" panose="020B0806030902050204" pitchFamily="34" charset="0"/>
              </a:rPr>
              <a:t>OBJETIVOS </a:t>
            </a:r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SECUNDARIOS</a:t>
            </a:r>
            <a:endParaRPr lang="es-CO" sz="4000" dirty="0">
              <a:solidFill>
                <a:srgbClr val="004B88"/>
              </a:solidFill>
              <a:latin typeface="Impact" panose="020B080603090205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13144" y="1052736"/>
            <a:ext cx="87393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A99D"/>
              </a:buClr>
              <a:buSzPct val="120000"/>
              <a:buBlip>
                <a:blip r:embed="rId4"/>
              </a:buBlip>
              <a:defRPr/>
            </a:pPr>
            <a:r>
              <a:rPr lang="es-CO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 más eficiente la Gestión Ambiental Municipal.</a:t>
            </a:r>
          </a:p>
          <a:p>
            <a:pPr marL="342900" indent="-342900">
              <a:buClr>
                <a:srgbClr val="00A99D"/>
              </a:buClr>
              <a:buSzPct val="120000"/>
              <a:buBlip>
                <a:blip r:embed="rId4"/>
              </a:buBlip>
              <a:defRPr/>
            </a:pPr>
            <a:r>
              <a:rPr lang="es-CO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Optimizar las estructuras administrativas y de gestión ambiental.</a:t>
            </a:r>
          </a:p>
          <a:p>
            <a:pPr marL="342900" indent="-342900">
              <a:buClr>
                <a:srgbClr val="00A99D"/>
              </a:buClr>
              <a:buSzPct val="120000"/>
              <a:buBlip>
                <a:blip r:embed="rId4"/>
              </a:buBlip>
              <a:defRPr/>
            </a:pPr>
            <a:r>
              <a:rPr lang="es-CO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Contribuir al fortalecimiento institucional municipal.</a:t>
            </a:r>
          </a:p>
          <a:p>
            <a:pPr marL="342900" indent="-342900">
              <a:buClr>
                <a:srgbClr val="00A99D"/>
              </a:buClr>
              <a:buSzPct val="120000"/>
              <a:buBlip>
                <a:blip r:embed="rId4"/>
              </a:buBlip>
              <a:defRPr/>
            </a:pPr>
            <a:r>
              <a:rPr lang="es-CO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Mejorar el conocimiento territorial para el adecuado manejo y aprovechamiento de las potencialidades ambientales y la atención integral y oportuna de problemáticas.</a:t>
            </a:r>
          </a:p>
          <a:p>
            <a:pPr marL="342900" indent="-342900">
              <a:buClr>
                <a:srgbClr val="00A99D"/>
              </a:buClr>
              <a:buSzPct val="120000"/>
              <a:buBlip>
                <a:blip r:embed="rId4"/>
              </a:buBlip>
              <a:defRPr/>
            </a:pPr>
            <a:r>
              <a:rPr lang="es-CO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Aprovechar las fortalezas de la administración municipal.</a:t>
            </a:r>
          </a:p>
          <a:p>
            <a:pPr marL="342900" indent="-342900">
              <a:buClr>
                <a:srgbClr val="00A99D"/>
              </a:buClr>
              <a:buSzPct val="120000"/>
              <a:buBlip>
                <a:blip r:embed="rId4"/>
              </a:buBlip>
              <a:defRPr/>
            </a:pPr>
            <a:r>
              <a:rPr lang="es-CO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Conocer y utilizar adecuadamente los instrumentos disponibles para la gestión ambiental.</a:t>
            </a:r>
          </a:p>
        </p:txBody>
      </p:sp>
      <p:pic>
        <p:nvPicPr>
          <p:cNvPr id="8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2688"/>
            <a:ext cx="7344816" cy="5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038">
            <a:off x="5011137" y="2026331"/>
            <a:ext cx="3741756" cy="280534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39552" y="692696"/>
            <a:ext cx="38884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Representan los sistemas Económicos: Pequeña  Mediana y Gran Industria, El comercio , Las Finanzas, el Turismo  la Venta de Servicios,  la Actividad principal de Municipio como Asociaciones, Gremios de: Azucareros, Algodoneros, Paneleros, Cámara de Comercio , etc.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355976" y="44624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ACTORES ECONÓMICOS</a:t>
            </a:r>
            <a:endParaRPr lang="es-CO" sz="4000" dirty="0">
              <a:solidFill>
                <a:srgbClr val="004B88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4696"/>
            <a:ext cx="6696744" cy="5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RSONAL\AppData\Local\Microsoft\Windows\INetCache\IE\6BHP76S5\social-7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43" y="1366411"/>
            <a:ext cx="4469302" cy="40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1124744"/>
            <a:ext cx="3456384" cy="46085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Representantes del interés colectivo.  Habitantes Urbanos y rurales, ciudadanos residentes habituales, ONG, Grupos Ambientales, Ecologistas, Madres Comunitarias, Juntas de Acción Comunal.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112568" y="44624"/>
            <a:ext cx="3995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ACTORES </a:t>
            </a:r>
            <a:r>
              <a:rPr lang="es-CO" sz="4000" dirty="0">
                <a:solidFill>
                  <a:srgbClr val="004B88"/>
                </a:solidFill>
                <a:latin typeface="Impact" panose="020B0806030902050204" pitchFamily="34" charset="0"/>
              </a:rPr>
              <a:t>SOCIALES</a:t>
            </a:r>
          </a:p>
        </p:txBody>
      </p:sp>
      <p:pic>
        <p:nvPicPr>
          <p:cNvPr id="6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4696"/>
            <a:ext cx="5400600" cy="5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72816"/>
            <a:ext cx="2736304" cy="273630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644008" y="44624"/>
            <a:ext cx="4451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ADOPCIÓN DEL SIGAM</a:t>
            </a:r>
            <a:endParaRPr lang="es-CO" sz="4000" dirty="0">
              <a:solidFill>
                <a:srgbClr val="004B88"/>
              </a:solidFill>
              <a:latin typeface="Impact" panose="020B080603090205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496" y="1340768"/>
            <a:ext cx="71287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rgbClr val="00A99D"/>
              </a:buClr>
              <a:buSzPct val="120000"/>
              <a:buBlip>
                <a:blip r:embed="rId4"/>
              </a:buBlip>
              <a:defRPr/>
            </a:pPr>
            <a:r>
              <a:rPr lang="es-CO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Fija </a:t>
            </a:r>
            <a:r>
              <a:rPr lang="es-E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objetivos de la P</a:t>
            </a:r>
            <a:r>
              <a:rPr lang="es-E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olítica </a:t>
            </a:r>
            <a:r>
              <a:rPr lang="es-E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la </a:t>
            </a:r>
            <a:r>
              <a:rPr lang="es-E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 Ambiental </a:t>
            </a:r>
            <a:r>
              <a:rPr lang="es-E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municipio</a:t>
            </a:r>
          </a:p>
          <a:p>
            <a:pPr marL="609600" indent="-609600">
              <a:buClr>
                <a:srgbClr val="00A99D"/>
              </a:buClr>
              <a:buSzPct val="120000"/>
              <a:buBlip>
                <a:blip r:embed="rId4"/>
              </a:buBlip>
              <a:defRPr/>
            </a:pPr>
            <a:r>
              <a:rPr lang="es-E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 la dependencia responsable de la aplicación del </a:t>
            </a:r>
            <a:r>
              <a:rPr lang="es-E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SIGAM, </a:t>
            </a:r>
            <a:r>
              <a:rPr lang="es-E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cual hará la Secretaría Técnica </a:t>
            </a:r>
          </a:p>
          <a:p>
            <a:pPr marL="609600" indent="-609600">
              <a:buClr>
                <a:srgbClr val="00A99D"/>
              </a:buClr>
              <a:buSzPct val="120000"/>
              <a:buBlip>
                <a:blip r:embed="rId4"/>
              </a:buBlip>
              <a:defRPr/>
            </a:pPr>
            <a:r>
              <a:rPr lang="es-CO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las funciones ambientales de cada dependencia de la </a:t>
            </a:r>
            <a:r>
              <a:rPr lang="es-CO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Municipal</a:t>
            </a:r>
            <a:endParaRPr lang="es-CO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buClr>
                <a:srgbClr val="00A99D"/>
              </a:buClr>
              <a:buSzPct val="120000"/>
              <a:buBlip>
                <a:blip r:embed="rId4"/>
              </a:buBlip>
              <a:defRPr/>
            </a:pPr>
            <a:r>
              <a:rPr lang="es-CO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las entidades que conforman el SIGAM y funciones.</a:t>
            </a:r>
          </a:p>
          <a:p>
            <a:pPr marL="609600" indent="-609600">
              <a:buClr>
                <a:srgbClr val="00A99D"/>
              </a:buClr>
              <a:buSzPct val="120000"/>
              <a:buBlip>
                <a:blip r:embed="rId4"/>
              </a:buBlip>
              <a:defRPr/>
            </a:pPr>
            <a:r>
              <a:rPr lang="es-CO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y reglamenta el CONSEJO AMBIENTAL </a:t>
            </a:r>
            <a:r>
              <a:rPr lang="es-CO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</a:t>
            </a:r>
            <a:endParaRPr lang="es-CO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buClr>
                <a:srgbClr val="00A99D"/>
              </a:buClr>
              <a:buSzPct val="120000"/>
              <a:buBlip>
                <a:blip r:embed="rId4"/>
              </a:buBlip>
              <a:defRPr/>
            </a:pPr>
            <a:r>
              <a:rPr lang="es-CO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la articulación con las entidades vecinas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27584" y="807095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Clr>
                <a:schemeClr val="hlink"/>
              </a:buClr>
              <a:buSzPct val="70000"/>
              <a:defRPr/>
            </a:pPr>
            <a:r>
              <a:rPr lang="es-CO" sz="2400" b="1" u="sng" dirty="0" smtClean="0">
                <a:solidFill>
                  <a:srgbClr val="004B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ADOPCIÓN DEL SIGAM MEDIANTE ACUERDO MUNICIPAL</a:t>
            </a:r>
            <a:endParaRPr lang="es-CO" sz="2400" b="1" u="sng" dirty="0">
              <a:solidFill>
                <a:srgbClr val="004B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4696"/>
            <a:ext cx="6048672" cy="5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/>
        </p:nvSpPr>
        <p:spPr>
          <a:xfrm>
            <a:off x="269776" y="1052736"/>
            <a:ext cx="631844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U OFICINA DE PLANEACIÓN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OBRAS PÚBLICAS O DE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INFRAESTRUCTURA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TRANSITO Y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DESARROLLO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DESARROLLO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 DE SERVICIOS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PÚBLICOS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 MUNICIPAL DE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ASEO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Clr>
                <a:srgbClr val="00A99D"/>
              </a:buClr>
              <a:buSzPct val="120000"/>
              <a:buBlip>
                <a:blip r:embed="rId2"/>
              </a:buBlip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 DE ENERGÍA ELÉCTRICA O QUIEN HAGA SUS VECES</a:t>
            </a:r>
          </a:p>
        </p:txBody>
      </p:sp>
      <p:sp>
        <p:nvSpPr>
          <p:cNvPr id="5" name="34 Rectángulo"/>
          <p:cNvSpPr/>
          <p:nvPr/>
        </p:nvSpPr>
        <p:spPr>
          <a:xfrm>
            <a:off x="4572000" y="44624"/>
            <a:ext cx="4536504" cy="707886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s-CO" sz="4000" dirty="0">
                <a:solidFill>
                  <a:srgbClr val="004B88"/>
                </a:solidFill>
                <a:latin typeface="Impact" panose="020B0806030902050204" pitchFamily="34" charset="0"/>
              </a:rPr>
              <a:t>MIEMBROS </a:t>
            </a:r>
            <a:r>
              <a:rPr lang="es-CO" sz="4000" dirty="0" smtClean="0">
                <a:solidFill>
                  <a:srgbClr val="004B88"/>
                </a:solidFill>
                <a:latin typeface="Impact" panose="020B0806030902050204" pitchFamily="34" charset="0"/>
              </a:rPr>
              <a:t>DEL </a:t>
            </a:r>
            <a:r>
              <a:rPr lang="es-CO" sz="4000" dirty="0">
                <a:solidFill>
                  <a:srgbClr val="004B88"/>
                </a:solidFill>
                <a:latin typeface="Impact" panose="020B0806030902050204" pitchFamily="34" charset="0"/>
              </a:rPr>
              <a:t>SIGAM</a:t>
            </a:r>
          </a:p>
        </p:txBody>
      </p:sp>
      <p:pic>
        <p:nvPicPr>
          <p:cNvPr id="6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4696"/>
            <a:ext cx="5976664" cy="546032"/>
          </a:xfrm>
          <a:prstGeom prst="rect">
            <a:avLst/>
          </a:prstGeom>
        </p:spPr>
      </p:pic>
      <p:pic>
        <p:nvPicPr>
          <p:cNvPr id="7" name="Picture 3" descr="C:\Users\PERSONAL\AppData\Local\Microsoft\Windows\INetCache\IE\BMUKR6XG\integrantes_comite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59346"/>
      </p:ext>
    </p:extLst>
  </p:cSld>
  <p:clrMapOvr>
    <a:masterClrMapping/>
  </p:clrMapOvr>
</p:sld>
</file>

<file path=ppt/theme/theme1.xml><?xml version="1.0" encoding="utf-8"?>
<a:theme xmlns:a="http://schemas.openxmlformats.org/drawingml/2006/main" name="TÍTULOS - TEM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ÍTULOS - TEM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TÍTULOS - TEMAS</Template>
  <TotalTime>1190</TotalTime>
  <Words>490</Words>
  <Application>Microsoft Office PowerPoint</Application>
  <PresentationFormat>Presentación en pantalla (4:3)</PresentationFormat>
  <Paragraphs>89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Eras Demi ITC</vt:lpstr>
      <vt:lpstr>Impact</vt:lpstr>
      <vt:lpstr>TÍTULOS - TEMAS</vt:lpstr>
      <vt:lpstr>1_TÍTULOS - TEMAS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TÍTULOS - TEMAS</dc:title>
  <dc:creator>lgarciaq</dc:creator>
  <cp:lastModifiedBy>Andres Rodriguez</cp:lastModifiedBy>
  <cp:revision>142</cp:revision>
  <dcterms:created xsi:type="dcterms:W3CDTF">2012-10-01T21:46:01Z</dcterms:created>
  <dcterms:modified xsi:type="dcterms:W3CDTF">2017-06-30T14:57:04Z</dcterms:modified>
</cp:coreProperties>
</file>