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8AD318E0-982D-42E9-A203-BF16913FEF23}" type="datetimeFigureOut">
              <a:rPr lang="es-CO" smtClean="0">
                <a:solidFill>
                  <a:prstClr val="black">
                    <a:tint val="75000"/>
                  </a:prstClr>
                </a:solidFill>
              </a:rPr>
              <a:pPr/>
              <a:t>12/11/2020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12690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D318E0-982D-42E9-A203-BF16913FEF23}" type="datetimeFigureOut">
              <a:rPr lang="es-CO" smtClean="0">
                <a:solidFill>
                  <a:prstClr val="black">
                    <a:tint val="75000"/>
                  </a:prstClr>
                </a:solidFill>
              </a:rPr>
              <a:pPr/>
              <a:t>12/11/2020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57231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D318E0-982D-42E9-A203-BF16913FEF23}" type="datetimeFigureOut">
              <a:rPr lang="es-CO" smtClean="0">
                <a:solidFill>
                  <a:prstClr val="black">
                    <a:tint val="75000"/>
                  </a:prstClr>
                </a:solidFill>
              </a:rPr>
              <a:pPr/>
              <a:t>12/11/2020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39025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D318E0-982D-42E9-A203-BF16913FEF23}" type="datetimeFigureOut">
              <a:rPr lang="es-CO" smtClean="0">
                <a:solidFill>
                  <a:prstClr val="black">
                    <a:tint val="75000"/>
                  </a:prstClr>
                </a:solidFill>
              </a:rPr>
              <a:pPr/>
              <a:t>12/11/2020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43776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AD318E0-982D-42E9-A203-BF16913FEF23}" type="datetimeFigureOut">
              <a:rPr lang="es-CO" smtClean="0">
                <a:solidFill>
                  <a:prstClr val="black">
                    <a:tint val="75000"/>
                  </a:prstClr>
                </a:solidFill>
              </a:rPr>
              <a:pPr/>
              <a:t>12/11/2020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75915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AD318E0-982D-42E9-A203-BF16913FEF23}" type="datetimeFigureOut">
              <a:rPr lang="es-CO" smtClean="0">
                <a:solidFill>
                  <a:prstClr val="black">
                    <a:tint val="75000"/>
                  </a:prstClr>
                </a:solidFill>
              </a:rPr>
              <a:pPr/>
              <a:t>12/11/2020</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89800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AD318E0-982D-42E9-A203-BF16913FEF23}" type="datetimeFigureOut">
              <a:rPr lang="es-CO" smtClean="0">
                <a:solidFill>
                  <a:prstClr val="black">
                    <a:tint val="75000"/>
                  </a:prstClr>
                </a:solidFill>
              </a:rPr>
              <a:pPr/>
              <a:t>12/11/2020</a:t>
            </a:fld>
            <a:endParaRPr lang="es-CO"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s-CO"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86798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AD318E0-982D-42E9-A203-BF16913FEF23}" type="datetimeFigureOut">
              <a:rPr lang="es-CO" smtClean="0">
                <a:solidFill>
                  <a:prstClr val="black">
                    <a:tint val="75000"/>
                  </a:prstClr>
                </a:solidFill>
              </a:rPr>
              <a:pPr/>
              <a:t>12/11/2020</a:t>
            </a:fld>
            <a:endParaRPr lang="es-CO"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s-CO"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93183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318E0-982D-42E9-A203-BF16913FEF23}" type="datetimeFigureOut">
              <a:rPr lang="es-CO" smtClean="0">
                <a:solidFill>
                  <a:prstClr val="black">
                    <a:tint val="75000"/>
                  </a:prstClr>
                </a:solidFill>
              </a:rPr>
              <a:pPr/>
              <a:t>12/11/2020</a:t>
            </a:fld>
            <a:endParaRPr lang="es-CO"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CO"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49535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AD318E0-982D-42E9-A203-BF16913FEF23}" type="datetimeFigureOut">
              <a:rPr lang="es-CO" smtClean="0">
                <a:solidFill>
                  <a:prstClr val="black">
                    <a:tint val="75000"/>
                  </a:prstClr>
                </a:solidFill>
              </a:rPr>
              <a:pPr/>
              <a:t>12/11/2020</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66542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AD318E0-982D-42E9-A203-BF16913FEF23}" type="datetimeFigureOut">
              <a:rPr lang="es-CO" smtClean="0">
                <a:solidFill>
                  <a:prstClr val="black">
                    <a:tint val="75000"/>
                  </a:prstClr>
                </a:solidFill>
              </a:rPr>
              <a:pPr/>
              <a:t>12/11/2020</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8096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318E0-982D-42E9-A203-BF16913FEF23}" type="datetimeFigureOut">
              <a:rPr lang="es-CO" smtClean="0">
                <a:solidFill>
                  <a:prstClr val="black">
                    <a:tint val="75000"/>
                  </a:prstClr>
                </a:solidFill>
              </a:rPr>
              <a:pPr/>
              <a:t>12/11/2020</a:t>
            </a:fld>
            <a:endParaRPr lang="es-CO"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399244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learning.sigci.car.gov.co/moodle/"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93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6210096" y="3805125"/>
            <a:ext cx="5878286" cy="2403566"/>
          </a:xfrm>
        </p:spPr>
        <p:txBody>
          <a:bodyPr>
            <a:noAutofit/>
          </a:bodyPr>
          <a:lstStyle/>
          <a:p>
            <a:pPr>
              <a:lnSpc>
                <a:spcPct val="100000"/>
              </a:lnSpc>
            </a:pPr>
            <a:r>
              <a:rPr lang="es-CO" b="1" dirty="0">
                <a:solidFill>
                  <a:schemeClr val="bg1"/>
                </a:solidFill>
              </a:rPr>
              <a:t>Curso Virtual</a:t>
            </a:r>
            <a:br>
              <a:rPr lang="es-CO" b="1" dirty="0">
                <a:solidFill>
                  <a:schemeClr val="bg1"/>
                </a:solidFill>
              </a:rPr>
            </a:br>
            <a:r>
              <a:rPr lang="es-CO" b="1" dirty="0">
                <a:solidFill>
                  <a:schemeClr val="bg1"/>
                </a:solidFill>
              </a:rPr>
              <a:t>“Didáctica de la Educación Ambiental”</a:t>
            </a:r>
            <a:br>
              <a:rPr lang="es-CO" sz="3600" b="1" dirty="0">
                <a:solidFill>
                  <a:schemeClr val="bg1"/>
                </a:solidFill>
              </a:rPr>
            </a:br>
            <a:br>
              <a:rPr lang="es-CO" sz="3600" b="1" dirty="0">
                <a:solidFill>
                  <a:schemeClr val="bg1"/>
                </a:solidFill>
              </a:rPr>
            </a:br>
            <a:r>
              <a:rPr lang="es-CO" sz="2800" b="1" dirty="0">
                <a:solidFill>
                  <a:schemeClr val="bg1"/>
                </a:solidFill>
              </a:rPr>
              <a:t>Red de Promotores Ambientales CAR</a:t>
            </a:r>
            <a:br>
              <a:rPr lang="es-CO" sz="1600" b="1" dirty="0">
                <a:solidFill>
                  <a:schemeClr val="bg1"/>
                </a:solidFill>
              </a:rPr>
            </a:br>
            <a:br>
              <a:rPr lang="es-CO" sz="1600" b="1" dirty="0">
                <a:solidFill>
                  <a:schemeClr val="bg1"/>
                </a:solidFill>
              </a:rPr>
            </a:br>
            <a:r>
              <a:rPr lang="es-CO" sz="2000" b="1" dirty="0">
                <a:solidFill>
                  <a:schemeClr val="bg1"/>
                </a:solidFill>
              </a:rPr>
              <a:t>Bogotá, D.C., noviembre de 2020  </a:t>
            </a:r>
          </a:p>
        </p:txBody>
      </p:sp>
      <p:pic>
        <p:nvPicPr>
          <p:cNvPr id="6" name="Imagen 5">
            <a:extLst>
              <a:ext uri="{FF2B5EF4-FFF2-40B4-BE49-F238E27FC236}">
                <a16:creationId xmlns:a16="http://schemas.microsoft.com/office/drawing/2014/main" id="{16F3E429-77B2-4878-B92F-DAD90164C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086" y="563619"/>
            <a:ext cx="2451652" cy="2438106"/>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7442" y="182879"/>
            <a:ext cx="1674644" cy="3006374"/>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2719" y="290049"/>
            <a:ext cx="1675663" cy="2985246"/>
          </a:xfrm>
          <a:prstGeom prst="rect">
            <a:avLst/>
          </a:prstGeom>
        </p:spPr>
      </p:pic>
    </p:spTree>
    <p:extLst>
      <p:ext uri="{BB962C8B-B14F-4D97-AF65-F5344CB8AC3E}">
        <p14:creationId xmlns:p14="http://schemas.microsoft.com/office/powerpoint/2010/main" val="323815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vironmental Education , Png Download - Education Logo Png Hd, Transparent  Png - vhv"/>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colorTemperature colorTemp="15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99921" y="947057"/>
            <a:ext cx="5499464" cy="449044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184569" y="384230"/>
            <a:ext cx="6395605" cy="715529"/>
          </a:xfrm>
        </p:spPr>
        <p:txBody>
          <a:bodyPr>
            <a:normAutofit/>
          </a:bodyPr>
          <a:lstStyle/>
          <a:p>
            <a:r>
              <a:rPr lang="es-ES" sz="2800" b="1" dirty="0">
                <a:solidFill>
                  <a:srgbClr val="746163"/>
                </a:solidFill>
                <a:effectLst>
                  <a:outerShdw blurRad="38100" dist="38100" dir="2700000" algn="tl">
                    <a:srgbClr val="000000">
                      <a:alpha val="43137"/>
                    </a:srgbClr>
                  </a:outerShdw>
                </a:effectLst>
                <a:latin typeface="+mn-lt"/>
              </a:rPr>
              <a:t>Objetivo del curso </a:t>
            </a:r>
            <a:endParaRPr lang="es-CO" sz="2800" b="1" dirty="0">
              <a:solidFill>
                <a:srgbClr val="746163"/>
              </a:solidFill>
              <a:effectLst>
                <a:outerShdw blurRad="38100" dist="38100" dir="2700000" algn="tl">
                  <a:srgbClr val="000000">
                    <a:alpha val="43137"/>
                  </a:srgbClr>
                </a:outerShdw>
              </a:effectLst>
              <a:latin typeface="+mn-lt"/>
            </a:endParaRPr>
          </a:p>
        </p:txBody>
      </p:sp>
      <p:sp>
        <p:nvSpPr>
          <p:cNvPr id="4" name="Rectángulo 3"/>
          <p:cNvSpPr/>
          <p:nvPr/>
        </p:nvSpPr>
        <p:spPr>
          <a:xfrm>
            <a:off x="6799385" y="6657946"/>
            <a:ext cx="1545728" cy="200055"/>
          </a:xfrm>
          <a:prstGeom prst="rect">
            <a:avLst/>
          </a:prstGeom>
          <a:noFill/>
        </p:spPr>
        <p:txBody>
          <a:bodyPr wrap="square" lIns="91440" tIns="45720" rIns="91440" bIns="45720">
            <a:spAutoFit/>
          </a:bodyPr>
          <a:lstStyle/>
          <a:p>
            <a:pPr algn="ctr"/>
            <a:r>
              <a:rPr lang="es-ES" sz="700" dirty="0">
                <a:ln w="0"/>
                <a:solidFill>
                  <a:prstClr val="black"/>
                </a:solidFill>
                <a:effectLst>
                  <a:outerShdw blurRad="38100" dist="19050" dir="2700000" algn="tl" rotWithShape="0">
                    <a:prstClr val="black">
                      <a:alpha val="40000"/>
                    </a:prstClr>
                  </a:outerShdw>
                </a:effectLst>
                <a:latin typeface="Calibri" panose="020F0502020204030204"/>
              </a:rPr>
              <a:t>GCO-PR-02-FR-05 V4 03-07-2020</a:t>
            </a:r>
          </a:p>
        </p:txBody>
      </p:sp>
      <p:pic>
        <p:nvPicPr>
          <p:cNvPr id="5" name="Picture 4" descr="Arte Objetos Cosas Todos Los - Imagen gratis e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761" y="1099759"/>
            <a:ext cx="3579225" cy="365537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747408" y="1752477"/>
            <a:ext cx="4604490" cy="3032305"/>
          </a:xfrm>
          <a:prstGeom prst="rect">
            <a:avLst/>
          </a:prstGeom>
        </p:spPr>
        <p:txBody>
          <a:bodyPr wrap="square">
            <a:spAutoFit/>
          </a:bodyPr>
          <a:lstStyle/>
          <a:p>
            <a:pPr algn="just">
              <a:lnSpc>
                <a:spcPct val="107000"/>
              </a:lnSpc>
              <a:spcAft>
                <a:spcPts val="800"/>
              </a:spcAft>
            </a:pPr>
            <a:r>
              <a:rPr lang="es-CO"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Fortalecer la estructura pedagógica de los procesos educativos- ambientales que desarrollan los promotores ambientales en el territorio, mediante la unificación de criterios metodológicos que orienten una propuesta educativa encaminada al desarrollo sostenible.</a:t>
            </a:r>
            <a:endParaRPr lang="es-CO" sz="2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774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C039AD6-F688-40CE-8157-4114A2DBB4D0}"/>
              </a:ext>
            </a:extLst>
          </p:cNvPr>
          <p:cNvSpPr txBox="1"/>
          <p:nvPr/>
        </p:nvSpPr>
        <p:spPr>
          <a:xfrm>
            <a:off x="6796857" y="871844"/>
            <a:ext cx="3789461" cy="2062103"/>
          </a:xfrm>
          <a:prstGeom prst="rect">
            <a:avLst/>
          </a:prstGeom>
          <a:noFill/>
        </p:spPr>
        <p:txBody>
          <a:bodyPr wrap="square">
            <a:spAutoFit/>
          </a:bodyPr>
          <a:lstStyle/>
          <a:p>
            <a:pPr algn="just"/>
            <a:r>
              <a:rPr lang="es-CO" sz="1600" b="1" dirty="0">
                <a:solidFill>
                  <a:prstClr val="black"/>
                </a:solidFill>
                <a:latin typeface="Calibri" panose="020F0502020204030204"/>
              </a:rPr>
              <a:t>Este curso virtual está diseñado para Promotores Educativos Ambientales formados durante los años 2014 al 2019, en los municipios de la jurisdicción CAR, como estrategia de formación complementaria del Programa de Formación en Herramientas Educativas Ambientales.</a:t>
            </a:r>
          </a:p>
        </p:txBody>
      </p:sp>
      <p:sp>
        <p:nvSpPr>
          <p:cNvPr id="6" name="CuadroTexto 5">
            <a:extLst>
              <a:ext uri="{FF2B5EF4-FFF2-40B4-BE49-F238E27FC236}">
                <a16:creationId xmlns:a16="http://schemas.microsoft.com/office/drawing/2014/main" id="{FB05A71F-5321-447B-BB97-7C6FFB1673F3}"/>
              </a:ext>
            </a:extLst>
          </p:cNvPr>
          <p:cNvSpPr txBox="1"/>
          <p:nvPr/>
        </p:nvSpPr>
        <p:spPr>
          <a:xfrm>
            <a:off x="2048958" y="1431360"/>
            <a:ext cx="2385390" cy="830997"/>
          </a:xfrm>
          <a:prstGeom prst="rect">
            <a:avLst/>
          </a:prstGeom>
          <a:noFill/>
        </p:spPr>
        <p:txBody>
          <a:bodyPr wrap="square" rtlCol="0">
            <a:spAutoFit/>
          </a:bodyPr>
          <a:lstStyle/>
          <a:p>
            <a:pPr algn="just"/>
            <a:r>
              <a:rPr lang="es-CO" sz="1600" b="1" dirty="0">
                <a:solidFill>
                  <a:prstClr val="black"/>
                </a:solidFill>
                <a:latin typeface="Calibri" panose="020F0502020204030204"/>
              </a:rPr>
              <a:t>Nombre del curso “Didáctica de la Educación Ambiental”</a:t>
            </a:r>
          </a:p>
        </p:txBody>
      </p:sp>
      <p:sp>
        <p:nvSpPr>
          <p:cNvPr id="11" name="CuadroTexto 10">
            <a:extLst>
              <a:ext uri="{FF2B5EF4-FFF2-40B4-BE49-F238E27FC236}">
                <a16:creationId xmlns:a16="http://schemas.microsoft.com/office/drawing/2014/main" id="{D29BB5B8-FC97-419F-8A5D-96FE35B668F8}"/>
              </a:ext>
            </a:extLst>
          </p:cNvPr>
          <p:cNvSpPr txBox="1"/>
          <p:nvPr/>
        </p:nvSpPr>
        <p:spPr>
          <a:xfrm>
            <a:off x="6898457" y="4497735"/>
            <a:ext cx="4609920" cy="830997"/>
          </a:xfrm>
          <a:prstGeom prst="rect">
            <a:avLst/>
          </a:prstGeom>
          <a:noFill/>
        </p:spPr>
        <p:txBody>
          <a:bodyPr wrap="square" rtlCol="0">
            <a:spAutoFit/>
          </a:bodyPr>
          <a:lstStyle/>
          <a:p>
            <a:r>
              <a:rPr lang="es-CO" sz="1600" b="1" dirty="0">
                <a:solidFill>
                  <a:prstClr val="black"/>
                </a:solidFill>
                <a:latin typeface="Calibri" panose="020F0502020204030204"/>
              </a:rPr>
              <a:t>Titulo que otorga:</a:t>
            </a:r>
          </a:p>
          <a:p>
            <a:r>
              <a:rPr lang="es-CO" sz="1600" b="1" dirty="0">
                <a:solidFill>
                  <a:prstClr val="black"/>
                </a:solidFill>
                <a:latin typeface="Calibri" panose="020F0502020204030204"/>
              </a:rPr>
              <a:t>Promotor Ambiental en Didáctica de la Educación Ambiental</a:t>
            </a:r>
          </a:p>
        </p:txBody>
      </p:sp>
      <p:sp>
        <p:nvSpPr>
          <p:cNvPr id="12" name="CuadroTexto 11">
            <a:extLst>
              <a:ext uri="{FF2B5EF4-FFF2-40B4-BE49-F238E27FC236}">
                <a16:creationId xmlns:a16="http://schemas.microsoft.com/office/drawing/2014/main" id="{92A305D0-D41A-4E9C-B9FD-AA4CE1EC40BB}"/>
              </a:ext>
            </a:extLst>
          </p:cNvPr>
          <p:cNvSpPr txBox="1"/>
          <p:nvPr/>
        </p:nvSpPr>
        <p:spPr>
          <a:xfrm>
            <a:off x="1672046" y="4728567"/>
            <a:ext cx="2579077" cy="338554"/>
          </a:xfrm>
          <a:prstGeom prst="rect">
            <a:avLst/>
          </a:prstGeom>
          <a:noFill/>
        </p:spPr>
        <p:txBody>
          <a:bodyPr wrap="square" rtlCol="0">
            <a:spAutoFit/>
          </a:bodyPr>
          <a:lstStyle/>
          <a:p>
            <a:pPr algn="ctr"/>
            <a:r>
              <a:rPr lang="es-CO" sz="1600" b="1" dirty="0">
                <a:solidFill>
                  <a:prstClr val="black"/>
                </a:solidFill>
                <a:latin typeface="Calibri" panose="020F0502020204030204"/>
              </a:rPr>
              <a:t>Modalidad Virtual</a:t>
            </a:r>
          </a:p>
        </p:txBody>
      </p:sp>
      <p:pic>
        <p:nvPicPr>
          <p:cNvPr id="2" name="Picture 2" descr="Icono cultural cultura artes plásticas artes, cultura artística, cultura,  logo, Art º png | PNGWi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697" b="89965" l="10000" r="90000"/>
                    </a14:imgEffect>
                  </a14:imgLayer>
                </a14:imgProps>
              </a:ext>
              <a:ext uri="{28A0092B-C50C-407E-A947-70E740481C1C}">
                <a14:useLocalDpi xmlns:a14="http://schemas.microsoft.com/office/drawing/2010/main" val="0"/>
              </a:ext>
            </a:extLst>
          </a:blip>
          <a:srcRect l="25355" r="23067"/>
          <a:stretch/>
        </p:blipFill>
        <p:spPr bwMode="auto">
          <a:xfrm>
            <a:off x="165302" y="627670"/>
            <a:ext cx="2024683" cy="24235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Environmental Education Png, Vector, PSD, and Clipart With Transparent  Background for Free Download |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500" b="90000" l="17222" r="80556"/>
                    </a14:imgEffect>
                  </a14:imgLayer>
                </a14:imgProps>
              </a:ext>
              <a:ext uri="{28A0092B-C50C-407E-A947-70E740481C1C}">
                <a14:useLocalDpi xmlns:a14="http://schemas.microsoft.com/office/drawing/2010/main" val="0"/>
              </a:ext>
            </a:extLst>
          </a:blip>
          <a:srcRect b="43563"/>
          <a:stretch/>
        </p:blipFill>
        <p:spPr bwMode="auto">
          <a:xfrm>
            <a:off x="9793877" y="871844"/>
            <a:ext cx="3429000" cy="1935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conos Flechas. Color Hand Draw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228" y="894360"/>
            <a:ext cx="233962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conos Flechas. Color Hand Draw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75215" y="2592735"/>
            <a:ext cx="193232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conos Flechas. Color Hand Draw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457228" y="3960733"/>
            <a:ext cx="233962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laneta tierra euclidiana, villano tierra protección ambiental, globo,  ambiental, feliz cumpleaños vector imágenes png | Klipartz"/>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0000" l="0" r="99551"/>
                    </a14:imgEffect>
                  </a14:imgLayer>
                </a14:imgProps>
              </a:ext>
              <a:ext uri="{28A0092B-C50C-407E-A947-70E740481C1C}">
                <a14:useLocalDpi xmlns:a14="http://schemas.microsoft.com/office/drawing/2010/main" val="0"/>
              </a:ext>
            </a:extLst>
          </a:blip>
          <a:srcRect/>
          <a:stretch>
            <a:fillRect/>
          </a:stretch>
        </p:blipFill>
        <p:spPr bwMode="auto">
          <a:xfrm>
            <a:off x="165302" y="3175778"/>
            <a:ext cx="2224538" cy="2224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45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a:extLst>
              <a:ext uri="{FF2B5EF4-FFF2-40B4-BE49-F238E27FC236}">
                <a16:creationId xmlns:a16="http://schemas.microsoft.com/office/drawing/2014/main" id="{C00C9C8E-DA0C-41DC-9935-210354B0AC7E}"/>
              </a:ext>
            </a:extLst>
          </p:cNvPr>
          <p:cNvSpPr/>
          <p:nvPr/>
        </p:nvSpPr>
        <p:spPr>
          <a:xfrm>
            <a:off x="2208996" y="4898440"/>
            <a:ext cx="1527011" cy="420922"/>
          </a:xfrm>
          <a:prstGeom prst="ellipse">
            <a:avLst/>
          </a:prstGeom>
          <a:solidFill>
            <a:srgbClr val="7030A0"/>
          </a:solidFill>
          <a:ln w="12700">
            <a:miter lim="400000"/>
          </a:ln>
        </p:spPr>
        <p:txBody>
          <a:bodyPr lIns="28575" tIns="28575" rIns="28575" bIns="28575" anchor="ctr"/>
          <a:lstStyle/>
          <a:p>
            <a:pPr>
              <a:defRPr sz="3000">
                <a:solidFill>
                  <a:srgbClr val="FFFFFF"/>
                </a:solidFill>
              </a:defRPr>
            </a:pPr>
            <a:endParaRPr sz="2250" dirty="0">
              <a:solidFill>
                <a:srgbClr val="FFFFFF"/>
              </a:solidFill>
              <a:latin typeface="Calibri" panose="020F0502020204030204"/>
            </a:endParaRPr>
          </a:p>
        </p:txBody>
      </p:sp>
      <p:grpSp>
        <p:nvGrpSpPr>
          <p:cNvPr id="8" name="Groupe 2053">
            <a:extLst>
              <a:ext uri="{FF2B5EF4-FFF2-40B4-BE49-F238E27FC236}">
                <a16:creationId xmlns:a16="http://schemas.microsoft.com/office/drawing/2014/main" id="{BB5D556C-1A25-4725-A7FC-9F35A4AEFC9D}"/>
              </a:ext>
            </a:extLst>
          </p:cNvPr>
          <p:cNvGrpSpPr/>
          <p:nvPr/>
        </p:nvGrpSpPr>
        <p:grpSpPr>
          <a:xfrm>
            <a:off x="2436644" y="2735222"/>
            <a:ext cx="964255" cy="2474146"/>
            <a:chOff x="5903913" y="2455863"/>
            <a:chExt cx="1385887" cy="3556000"/>
          </a:xfrm>
        </p:grpSpPr>
        <p:sp>
          <p:nvSpPr>
            <p:cNvPr id="9" name="Freeform 18">
              <a:extLst>
                <a:ext uri="{FF2B5EF4-FFF2-40B4-BE49-F238E27FC236}">
                  <a16:creationId xmlns:a16="http://schemas.microsoft.com/office/drawing/2014/main" id="{D024F75A-909D-4B1C-9E6A-8FE65708C6B6}"/>
                </a:ext>
              </a:extLst>
            </p:cNvPr>
            <p:cNvSpPr>
              <a:spLocks/>
            </p:cNvSpPr>
            <p:nvPr/>
          </p:nvSpPr>
          <p:spPr bwMode="auto">
            <a:xfrm>
              <a:off x="5903913" y="2455863"/>
              <a:ext cx="220663" cy="247650"/>
            </a:xfrm>
            <a:custGeom>
              <a:avLst/>
              <a:gdLst>
                <a:gd name="T0" fmla="*/ 31 w 139"/>
                <a:gd name="T1" fmla="*/ 156 h 156"/>
                <a:gd name="T2" fmla="*/ 16 w 139"/>
                <a:gd name="T3" fmla="*/ 99 h 156"/>
                <a:gd name="T4" fmla="*/ 12 w 139"/>
                <a:gd name="T5" fmla="*/ 83 h 156"/>
                <a:gd name="T6" fmla="*/ 0 w 139"/>
                <a:gd name="T7" fmla="*/ 46 h 156"/>
                <a:gd name="T8" fmla="*/ 0 w 139"/>
                <a:gd name="T9" fmla="*/ 39 h 156"/>
                <a:gd name="T10" fmla="*/ 3 w 139"/>
                <a:gd name="T11" fmla="*/ 23 h 156"/>
                <a:gd name="T12" fmla="*/ 4 w 139"/>
                <a:gd name="T13" fmla="*/ 19 h 156"/>
                <a:gd name="T14" fmla="*/ 14 w 139"/>
                <a:gd name="T15" fmla="*/ 14 h 156"/>
                <a:gd name="T16" fmla="*/ 16 w 139"/>
                <a:gd name="T17" fmla="*/ 12 h 156"/>
                <a:gd name="T18" fmla="*/ 18 w 139"/>
                <a:gd name="T19" fmla="*/ 6 h 156"/>
                <a:gd name="T20" fmla="*/ 23 w 139"/>
                <a:gd name="T21" fmla="*/ 4 h 156"/>
                <a:gd name="T22" fmla="*/ 34 w 139"/>
                <a:gd name="T23" fmla="*/ 4 h 156"/>
                <a:gd name="T24" fmla="*/ 42 w 139"/>
                <a:gd name="T25" fmla="*/ 4 h 156"/>
                <a:gd name="T26" fmla="*/ 44 w 139"/>
                <a:gd name="T27" fmla="*/ 1 h 156"/>
                <a:gd name="T28" fmla="*/ 56 w 139"/>
                <a:gd name="T29" fmla="*/ 0 h 156"/>
                <a:gd name="T30" fmla="*/ 61 w 139"/>
                <a:gd name="T31" fmla="*/ 1 h 156"/>
                <a:gd name="T32" fmla="*/ 74 w 139"/>
                <a:gd name="T33" fmla="*/ 8 h 156"/>
                <a:gd name="T34" fmla="*/ 78 w 139"/>
                <a:gd name="T35" fmla="*/ 13 h 156"/>
                <a:gd name="T36" fmla="*/ 79 w 139"/>
                <a:gd name="T37" fmla="*/ 22 h 156"/>
                <a:gd name="T38" fmla="*/ 78 w 139"/>
                <a:gd name="T39" fmla="*/ 34 h 156"/>
                <a:gd name="T40" fmla="*/ 79 w 139"/>
                <a:gd name="T41" fmla="*/ 39 h 156"/>
                <a:gd name="T42" fmla="*/ 95 w 139"/>
                <a:gd name="T43" fmla="*/ 36 h 156"/>
                <a:gd name="T44" fmla="*/ 110 w 139"/>
                <a:gd name="T45" fmla="*/ 32 h 156"/>
                <a:gd name="T46" fmla="*/ 114 w 139"/>
                <a:gd name="T47" fmla="*/ 28 h 156"/>
                <a:gd name="T48" fmla="*/ 122 w 139"/>
                <a:gd name="T49" fmla="*/ 18 h 156"/>
                <a:gd name="T50" fmla="*/ 124 w 139"/>
                <a:gd name="T51" fmla="*/ 14 h 156"/>
                <a:gd name="T52" fmla="*/ 133 w 139"/>
                <a:gd name="T53" fmla="*/ 15 h 156"/>
                <a:gd name="T54" fmla="*/ 139 w 139"/>
                <a:gd name="T55" fmla="*/ 18 h 156"/>
                <a:gd name="T56" fmla="*/ 139 w 139"/>
                <a:gd name="T57" fmla="*/ 21 h 156"/>
                <a:gd name="T58" fmla="*/ 129 w 139"/>
                <a:gd name="T59" fmla="*/ 35 h 156"/>
                <a:gd name="T60" fmla="*/ 119 w 139"/>
                <a:gd name="T61" fmla="*/ 48 h 156"/>
                <a:gd name="T62" fmla="*/ 97 w 139"/>
                <a:gd name="T63" fmla="*/ 88 h 156"/>
                <a:gd name="T64" fmla="*/ 95 w 139"/>
                <a:gd name="T65" fmla="*/ 97 h 156"/>
                <a:gd name="T66" fmla="*/ 91 w 139"/>
                <a:gd name="T67" fmla="*/ 121 h 156"/>
                <a:gd name="T68" fmla="*/ 91 w 139"/>
                <a:gd name="T69" fmla="*/ 131 h 156"/>
                <a:gd name="T70" fmla="*/ 89 w 139"/>
                <a:gd name="T71" fmla="*/ 133 h 156"/>
                <a:gd name="T72" fmla="*/ 61 w 139"/>
                <a:gd name="T73" fmla="*/ 146 h 156"/>
                <a:gd name="T74" fmla="*/ 31 w 139"/>
                <a:gd name="T7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9" h="156">
                  <a:moveTo>
                    <a:pt x="31" y="156"/>
                  </a:moveTo>
                  <a:lnTo>
                    <a:pt x="31" y="156"/>
                  </a:lnTo>
                  <a:lnTo>
                    <a:pt x="23" y="124"/>
                  </a:lnTo>
                  <a:lnTo>
                    <a:pt x="16" y="99"/>
                  </a:lnTo>
                  <a:lnTo>
                    <a:pt x="12" y="83"/>
                  </a:lnTo>
                  <a:lnTo>
                    <a:pt x="12" y="83"/>
                  </a:lnTo>
                  <a:lnTo>
                    <a:pt x="4" y="58"/>
                  </a:lnTo>
                  <a:lnTo>
                    <a:pt x="0" y="46"/>
                  </a:lnTo>
                  <a:lnTo>
                    <a:pt x="0" y="39"/>
                  </a:lnTo>
                  <a:lnTo>
                    <a:pt x="0" y="39"/>
                  </a:lnTo>
                  <a:lnTo>
                    <a:pt x="1" y="28"/>
                  </a:lnTo>
                  <a:lnTo>
                    <a:pt x="3" y="23"/>
                  </a:lnTo>
                  <a:lnTo>
                    <a:pt x="4" y="19"/>
                  </a:lnTo>
                  <a:lnTo>
                    <a:pt x="4" y="19"/>
                  </a:lnTo>
                  <a:lnTo>
                    <a:pt x="12" y="15"/>
                  </a:lnTo>
                  <a:lnTo>
                    <a:pt x="14" y="14"/>
                  </a:lnTo>
                  <a:lnTo>
                    <a:pt x="16" y="12"/>
                  </a:lnTo>
                  <a:lnTo>
                    <a:pt x="16" y="12"/>
                  </a:lnTo>
                  <a:lnTo>
                    <a:pt x="16" y="8"/>
                  </a:lnTo>
                  <a:lnTo>
                    <a:pt x="18" y="6"/>
                  </a:lnTo>
                  <a:lnTo>
                    <a:pt x="21" y="4"/>
                  </a:lnTo>
                  <a:lnTo>
                    <a:pt x="23" y="4"/>
                  </a:lnTo>
                  <a:lnTo>
                    <a:pt x="23" y="4"/>
                  </a:lnTo>
                  <a:lnTo>
                    <a:pt x="34" y="4"/>
                  </a:lnTo>
                  <a:lnTo>
                    <a:pt x="39" y="4"/>
                  </a:lnTo>
                  <a:lnTo>
                    <a:pt x="42" y="4"/>
                  </a:lnTo>
                  <a:lnTo>
                    <a:pt x="42" y="4"/>
                  </a:lnTo>
                  <a:lnTo>
                    <a:pt x="44" y="1"/>
                  </a:lnTo>
                  <a:lnTo>
                    <a:pt x="48" y="1"/>
                  </a:lnTo>
                  <a:lnTo>
                    <a:pt x="56" y="0"/>
                  </a:lnTo>
                  <a:lnTo>
                    <a:pt x="56" y="0"/>
                  </a:lnTo>
                  <a:lnTo>
                    <a:pt x="61" y="1"/>
                  </a:lnTo>
                  <a:lnTo>
                    <a:pt x="66" y="3"/>
                  </a:lnTo>
                  <a:lnTo>
                    <a:pt x="74" y="8"/>
                  </a:lnTo>
                  <a:lnTo>
                    <a:pt x="74" y="8"/>
                  </a:lnTo>
                  <a:lnTo>
                    <a:pt x="78" y="13"/>
                  </a:lnTo>
                  <a:lnTo>
                    <a:pt x="79" y="17"/>
                  </a:lnTo>
                  <a:lnTo>
                    <a:pt x="79" y="22"/>
                  </a:lnTo>
                  <a:lnTo>
                    <a:pt x="79" y="22"/>
                  </a:lnTo>
                  <a:lnTo>
                    <a:pt x="78" y="34"/>
                  </a:lnTo>
                  <a:lnTo>
                    <a:pt x="78" y="37"/>
                  </a:lnTo>
                  <a:lnTo>
                    <a:pt x="79" y="39"/>
                  </a:lnTo>
                  <a:lnTo>
                    <a:pt x="79" y="39"/>
                  </a:lnTo>
                  <a:lnTo>
                    <a:pt x="95" y="36"/>
                  </a:lnTo>
                  <a:lnTo>
                    <a:pt x="104" y="35"/>
                  </a:lnTo>
                  <a:lnTo>
                    <a:pt x="110" y="32"/>
                  </a:lnTo>
                  <a:lnTo>
                    <a:pt x="110" y="32"/>
                  </a:lnTo>
                  <a:lnTo>
                    <a:pt x="114" y="28"/>
                  </a:lnTo>
                  <a:lnTo>
                    <a:pt x="118" y="23"/>
                  </a:lnTo>
                  <a:lnTo>
                    <a:pt x="122" y="18"/>
                  </a:lnTo>
                  <a:lnTo>
                    <a:pt x="124" y="14"/>
                  </a:lnTo>
                  <a:lnTo>
                    <a:pt x="124" y="14"/>
                  </a:lnTo>
                  <a:lnTo>
                    <a:pt x="128" y="14"/>
                  </a:lnTo>
                  <a:lnTo>
                    <a:pt x="133" y="15"/>
                  </a:lnTo>
                  <a:lnTo>
                    <a:pt x="137" y="17"/>
                  </a:lnTo>
                  <a:lnTo>
                    <a:pt x="139" y="18"/>
                  </a:lnTo>
                  <a:lnTo>
                    <a:pt x="139" y="21"/>
                  </a:lnTo>
                  <a:lnTo>
                    <a:pt x="139" y="21"/>
                  </a:lnTo>
                  <a:lnTo>
                    <a:pt x="136" y="26"/>
                  </a:lnTo>
                  <a:lnTo>
                    <a:pt x="129" y="35"/>
                  </a:lnTo>
                  <a:lnTo>
                    <a:pt x="119" y="48"/>
                  </a:lnTo>
                  <a:lnTo>
                    <a:pt x="119" y="48"/>
                  </a:lnTo>
                  <a:lnTo>
                    <a:pt x="109" y="67"/>
                  </a:lnTo>
                  <a:lnTo>
                    <a:pt x="97" y="88"/>
                  </a:lnTo>
                  <a:lnTo>
                    <a:pt x="97" y="88"/>
                  </a:lnTo>
                  <a:lnTo>
                    <a:pt x="95" y="97"/>
                  </a:lnTo>
                  <a:lnTo>
                    <a:pt x="93" y="110"/>
                  </a:lnTo>
                  <a:lnTo>
                    <a:pt x="91" y="121"/>
                  </a:lnTo>
                  <a:lnTo>
                    <a:pt x="91" y="131"/>
                  </a:lnTo>
                  <a:lnTo>
                    <a:pt x="91" y="131"/>
                  </a:lnTo>
                  <a:lnTo>
                    <a:pt x="91" y="132"/>
                  </a:lnTo>
                  <a:lnTo>
                    <a:pt x="89" y="133"/>
                  </a:lnTo>
                  <a:lnTo>
                    <a:pt x="82" y="137"/>
                  </a:lnTo>
                  <a:lnTo>
                    <a:pt x="61" y="146"/>
                  </a:lnTo>
                  <a:lnTo>
                    <a:pt x="31" y="156"/>
                  </a:lnTo>
                  <a:lnTo>
                    <a:pt x="31" y="156"/>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10" name="Freeform 19">
              <a:extLst>
                <a:ext uri="{FF2B5EF4-FFF2-40B4-BE49-F238E27FC236}">
                  <a16:creationId xmlns:a16="http://schemas.microsoft.com/office/drawing/2014/main" id="{76139BD1-815F-40EC-8C03-6D44DD805A5F}"/>
                </a:ext>
              </a:extLst>
            </p:cNvPr>
            <p:cNvSpPr>
              <a:spLocks/>
            </p:cNvSpPr>
            <p:nvPr/>
          </p:nvSpPr>
          <p:spPr bwMode="auto">
            <a:xfrm>
              <a:off x="7108825" y="2528888"/>
              <a:ext cx="180975" cy="258763"/>
            </a:xfrm>
            <a:custGeom>
              <a:avLst/>
              <a:gdLst>
                <a:gd name="T0" fmla="*/ 0 w 114"/>
                <a:gd name="T1" fmla="*/ 140 h 163"/>
                <a:gd name="T2" fmla="*/ 0 w 114"/>
                <a:gd name="T3" fmla="*/ 140 h 163"/>
                <a:gd name="T4" fmla="*/ 8 w 114"/>
                <a:gd name="T5" fmla="*/ 117 h 163"/>
                <a:gd name="T6" fmla="*/ 13 w 114"/>
                <a:gd name="T7" fmla="*/ 97 h 163"/>
                <a:gd name="T8" fmla="*/ 16 w 114"/>
                <a:gd name="T9" fmla="*/ 85 h 163"/>
                <a:gd name="T10" fmla="*/ 16 w 114"/>
                <a:gd name="T11" fmla="*/ 85 h 163"/>
                <a:gd name="T12" fmla="*/ 14 w 114"/>
                <a:gd name="T13" fmla="*/ 74 h 163"/>
                <a:gd name="T14" fmla="*/ 13 w 114"/>
                <a:gd name="T15" fmla="*/ 61 h 163"/>
                <a:gd name="T16" fmla="*/ 8 w 114"/>
                <a:gd name="T17" fmla="*/ 41 h 163"/>
                <a:gd name="T18" fmla="*/ 8 w 114"/>
                <a:gd name="T19" fmla="*/ 41 h 163"/>
                <a:gd name="T20" fmla="*/ 8 w 114"/>
                <a:gd name="T21" fmla="*/ 38 h 163"/>
                <a:gd name="T22" fmla="*/ 8 w 114"/>
                <a:gd name="T23" fmla="*/ 34 h 163"/>
                <a:gd name="T24" fmla="*/ 11 w 114"/>
                <a:gd name="T25" fmla="*/ 29 h 163"/>
                <a:gd name="T26" fmla="*/ 14 w 114"/>
                <a:gd name="T27" fmla="*/ 22 h 163"/>
                <a:gd name="T28" fmla="*/ 20 w 114"/>
                <a:gd name="T29" fmla="*/ 19 h 163"/>
                <a:gd name="T30" fmla="*/ 20 w 114"/>
                <a:gd name="T31" fmla="*/ 19 h 163"/>
                <a:gd name="T32" fmla="*/ 34 w 114"/>
                <a:gd name="T33" fmla="*/ 10 h 163"/>
                <a:gd name="T34" fmla="*/ 47 w 114"/>
                <a:gd name="T35" fmla="*/ 3 h 163"/>
                <a:gd name="T36" fmla="*/ 47 w 114"/>
                <a:gd name="T37" fmla="*/ 3 h 163"/>
                <a:gd name="T38" fmla="*/ 51 w 114"/>
                <a:gd name="T39" fmla="*/ 2 h 163"/>
                <a:gd name="T40" fmla="*/ 56 w 114"/>
                <a:gd name="T41" fmla="*/ 0 h 163"/>
                <a:gd name="T42" fmla="*/ 60 w 114"/>
                <a:gd name="T43" fmla="*/ 0 h 163"/>
                <a:gd name="T44" fmla="*/ 61 w 114"/>
                <a:gd name="T45" fmla="*/ 2 h 163"/>
                <a:gd name="T46" fmla="*/ 61 w 114"/>
                <a:gd name="T47" fmla="*/ 3 h 163"/>
                <a:gd name="T48" fmla="*/ 61 w 114"/>
                <a:gd name="T49" fmla="*/ 3 h 163"/>
                <a:gd name="T50" fmla="*/ 62 w 114"/>
                <a:gd name="T51" fmla="*/ 6 h 163"/>
                <a:gd name="T52" fmla="*/ 62 w 114"/>
                <a:gd name="T53" fmla="*/ 7 h 163"/>
                <a:gd name="T54" fmla="*/ 66 w 114"/>
                <a:gd name="T55" fmla="*/ 10 h 163"/>
                <a:gd name="T56" fmla="*/ 74 w 114"/>
                <a:gd name="T57" fmla="*/ 11 h 163"/>
                <a:gd name="T58" fmla="*/ 74 w 114"/>
                <a:gd name="T59" fmla="*/ 11 h 163"/>
                <a:gd name="T60" fmla="*/ 82 w 114"/>
                <a:gd name="T61" fmla="*/ 11 h 163"/>
                <a:gd name="T62" fmla="*/ 86 w 114"/>
                <a:gd name="T63" fmla="*/ 13 h 163"/>
                <a:gd name="T64" fmla="*/ 88 w 114"/>
                <a:gd name="T65" fmla="*/ 15 h 163"/>
                <a:gd name="T66" fmla="*/ 88 w 114"/>
                <a:gd name="T67" fmla="*/ 15 h 163"/>
                <a:gd name="T68" fmla="*/ 88 w 114"/>
                <a:gd name="T69" fmla="*/ 17 h 163"/>
                <a:gd name="T70" fmla="*/ 91 w 114"/>
                <a:gd name="T71" fmla="*/ 21 h 163"/>
                <a:gd name="T72" fmla="*/ 93 w 114"/>
                <a:gd name="T73" fmla="*/ 24 h 163"/>
                <a:gd name="T74" fmla="*/ 96 w 114"/>
                <a:gd name="T75" fmla="*/ 26 h 163"/>
                <a:gd name="T76" fmla="*/ 96 w 114"/>
                <a:gd name="T77" fmla="*/ 26 h 163"/>
                <a:gd name="T78" fmla="*/ 100 w 114"/>
                <a:gd name="T79" fmla="*/ 26 h 163"/>
                <a:gd name="T80" fmla="*/ 102 w 114"/>
                <a:gd name="T81" fmla="*/ 30 h 163"/>
                <a:gd name="T82" fmla="*/ 105 w 114"/>
                <a:gd name="T83" fmla="*/ 33 h 163"/>
                <a:gd name="T84" fmla="*/ 106 w 114"/>
                <a:gd name="T85" fmla="*/ 37 h 163"/>
                <a:gd name="T86" fmla="*/ 106 w 114"/>
                <a:gd name="T87" fmla="*/ 37 h 163"/>
                <a:gd name="T88" fmla="*/ 108 w 114"/>
                <a:gd name="T89" fmla="*/ 39 h 163"/>
                <a:gd name="T90" fmla="*/ 110 w 114"/>
                <a:gd name="T91" fmla="*/ 44 h 163"/>
                <a:gd name="T92" fmla="*/ 113 w 114"/>
                <a:gd name="T93" fmla="*/ 50 h 163"/>
                <a:gd name="T94" fmla="*/ 114 w 114"/>
                <a:gd name="T95" fmla="*/ 52 h 163"/>
                <a:gd name="T96" fmla="*/ 113 w 114"/>
                <a:gd name="T97" fmla="*/ 53 h 163"/>
                <a:gd name="T98" fmla="*/ 113 w 114"/>
                <a:gd name="T99" fmla="*/ 53 h 163"/>
                <a:gd name="T100" fmla="*/ 83 w 114"/>
                <a:gd name="T101" fmla="*/ 81 h 163"/>
                <a:gd name="T102" fmla="*/ 83 w 114"/>
                <a:gd name="T103" fmla="*/ 81 h 163"/>
                <a:gd name="T104" fmla="*/ 78 w 114"/>
                <a:gd name="T105" fmla="*/ 87 h 163"/>
                <a:gd name="T106" fmla="*/ 69 w 114"/>
                <a:gd name="T107" fmla="*/ 100 h 163"/>
                <a:gd name="T108" fmla="*/ 57 w 114"/>
                <a:gd name="T109" fmla="*/ 122 h 163"/>
                <a:gd name="T110" fmla="*/ 57 w 114"/>
                <a:gd name="T111" fmla="*/ 122 h 163"/>
                <a:gd name="T112" fmla="*/ 56 w 114"/>
                <a:gd name="T113" fmla="*/ 131 h 163"/>
                <a:gd name="T114" fmla="*/ 56 w 114"/>
                <a:gd name="T115" fmla="*/ 145 h 163"/>
                <a:gd name="T116" fmla="*/ 57 w 114"/>
                <a:gd name="T117" fmla="*/ 163 h 163"/>
                <a:gd name="T118" fmla="*/ 0 w 114"/>
                <a:gd name="T119" fmla="*/ 14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63">
                  <a:moveTo>
                    <a:pt x="0" y="140"/>
                  </a:moveTo>
                  <a:lnTo>
                    <a:pt x="0" y="140"/>
                  </a:lnTo>
                  <a:lnTo>
                    <a:pt x="8" y="117"/>
                  </a:lnTo>
                  <a:lnTo>
                    <a:pt x="13" y="97"/>
                  </a:lnTo>
                  <a:lnTo>
                    <a:pt x="16" y="85"/>
                  </a:lnTo>
                  <a:lnTo>
                    <a:pt x="16" y="85"/>
                  </a:lnTo>
                  <a:lnTo>
                    <a:pt x="14" y="74"/>
                  </a:lnTo>
                  <a:lnTo>
                    <a:pt x="13" y="61"/>
                  </a:lnTo>
                  <a:lnTo>
                    <a:pt x="8" y="41"/>
                  </a:lnTo>
                  <a:lnTo>
                    <a:pt x="8" y="41"/>
                  </a:lnTo>
                  <a:lnTo>
                    <a:pt x="8" y="38"/>
                  </a:lnTo>
                  <a:lnTo>
                    <a:pt x="8" y="34"/>
                  </a:lnTo>
                  <a:lnTo>
                    <a:pt x="11" y="29"/>
                  </a:lnTo>
                  <a:lnTo>
                    <a:pt x="14" y="22"/>
                  </a:lnTo>
                  <a:lnTo>
                    <a:pt x="20" y="19"/>
                  </a:lnTo>
                  <a:lnTo>
                    <a:pt x="20" y="19"/>
                  </a:lnTo>
                  <a:lnTo>
                    <a:pt x="34" y="10"/>
                  </a:lnTo>
                  <a:lnTo>
                    <a:pt x="47" y="3"/>
                  </a:lnTo>
                  <a:lnTo>
                    <a:pt x="47" y="3"/>
                  </a:lnTo>
                  <a:lnTo>
                    <a:pt x="51" y="2"/>
                  </a:lnTo>
                  <a:lnTo>
                    <a:pt x="56" y="0"/>
                  </a:lnTo>
                  <a:lnTo>
                    <a:pt x="60" y="0"/>
                  </a:lnTo>
                  <a:lnTo>
                    <a:pt x="61" y="2"/>
                  </a:lnTo>
                  <a:lnTo>
                    <a:pt x="61" y="3"/>
                  </a:lnTo>
                  <a:lnTo>
                    <a:pt x="61" y="3"/>
                  </a:lnTo>
                  <a:lnTo>
                    <a:pt x="62" y="6"/>
                  </a:lnTo>
                  <a:lnTo>
                    <a:pt x="62" y="7"/>
                  </a:lnTo>
                  <a:lnTo>
                    <a:pt x="66" y="10"/>
                  </a:lnTo>
                  <a:lnTo>
                    <a:pt x="74" y="11"/>
                  </a:lnTo>
                  <a:lnTo>
                    <a:pt x="74" y="11"/>
                  </a:lnTo>
                  <a:lnTo>
                    <a:pt x="82" y="11"/>
                  </a:lnTo>
                  <a:lnTo>
                    <a:pt x="86" y="13"/>
                  </a:lnTo>
                  <a:lnTo>
                    <a:pt x="88" y="15"/>
                  </a:lnTo>
                  <a:lnTo>
                    <a:pt x="88" y="15"/>
                  </a:lnTo>
                  <a:lnTo>
                    <a:pt x="88" y="17"/>
                  </a:lnTo>
                  <a:lnTo>
                    <a:pt x="91" y="21"/>
                  </a:lnTo>
                  <a:lnTo>
                    <a:pt x="93" y="24"/>
                  </a:lnTo>
                  <a:lnTo>
                    <a:pt x="96" y="26"/>
                  </a:lnTo>
                  <a:lnTo>
                    <a:pt x="96" y="26"/>
                  </a:lnTo>
                  <a:lnTo>
                    <a:pt x="100" y="26"/>
                  </a:lnTo>
                  <a:lnTo>
                    <a:pt x="102" y="30"/>
                  </a:lnTo>
                  <a:lnTo>
                    <a:pt x="105" y="33"/>
                  </a:lnTo>
                  <a:lnTo>
                    <a:pt x="106" y="37"/>
                  </a:lnTo>
                  <a:lnTo>
                    <a:pt x="106" y="37"/>
                  </a:lnTo>
                  <a:lnTo>
                    <a:pt x="108" y="39"/>
                  </a:lnTo>
                  <a:lnTo>
                    <a:pt x="110" y="44"/>
                  </a:lnTo>
                  <a:lnTo>
                    <a:pt x="113" y="50"/>
                  </a:lnTo>
                  <a:lnTo>
                    <a:pt x="114" y="52"/>
                  </a:lnTo>
                  <a:lnTo>
                    <a:pt x="113" y="53"/>
                  </a:lnTo>
                  <a:lnTo>
                    <a:pt x="113" y="53"/>
                  </a:lnTo>
                  <a:lnTo>
                    <a:pt x="83" y="81"/>
                  </a:lnTo>
                  <a:lnTo>
                    <a:pt x="83" y="81"/>
                  </a:lnTo>
                  <a:lnTo>
                    <a:pt x="78" y="87"/>
                  </a:lnTo>
                  <a:lnTo>
                    <a:pt x="69" y="100"/>
                  </a:lnTo>
                  <a:lnTo>
                    <a:pt x="57" y="122"/>
                  </a:lnTo>
                  <a:lnTo>
                    <a:pt x="57" y="122"/>
                  </a:lnTo>
                  <a:lnTo>
                    <a:pt x="56" y="131"/>
                  </a:lnTo>
                  <a:lnTo>
                    <a:pt x="56" y="145"/>
                  </a:lnTo>
                  <a:lnTo>
                    <a:pt x="57" y="163"/>
                  </a:lnTo>
                  <a:lnTo>
                    <a:pt x="0" y="140"/>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11" name="Freeform 20">
              <a:extLst>
                <a:ext uri="{FF2B5EF4-FFF2-40B4-BE49-F238E27FC236}">
                  <a16:creationId xmlns:a16="http://schemas.microsoft.com/office/drawing/2014/main" id="{A59C8B83-3C3C-4EFE-BB81-64D46FCEDCB4}"/>
                </a:ext>
              </a:extLst>
            </p:cNvPr>
            <p:cNvSpPr>
              <a:spLocks/>
            </p:cNvSpPr>
            <p:nvPr/>
          </p:nvSpPr>
          <p:spPr bwMode="auto">
            <a:xfrm>
              <a:off x="6381750" y="2895600"/>
              <a:ext cx="314325" cy="441325"/>
            </a:xfrm>
            <a:custGeom>
              <a:avLst/>
              <a:gdLst>
                <a:gd name="T0" fmla="*/ 7 w 198"/>
                <a:gd name="T1" fmla="*/ 108 h 278"/>
                <a:gd name="T2" fmla="*/ 7 w 198"/>
                <a:gd name="T3" fmla="*/ 108 h 278"/>
                <a:gd name="T4" fmla="*/ 2 w 198"/>
                <a:gd name="T5" fmla="*/ 89 h 278"/>
                <a:gd name="T6" fmla="*/ 0 w 198"/>
                <a:gd name="T7" fmla="*/ 75 h 278"/>
                <a:gd name="T8" fmla="*/ 0 w 198"/>
                <a:gd name="T9" fmla="*/ 68 h 278"/>
                <a:gd name="T10" fmla="*/ 2 w 198"/>
                <a:gd name="T11" fmla="*/ 64 h 278"/>
                <a:gd name="T12" fmla="*/ 2 w 198"/>
                <a:gd name="T13" fmla="*/ 64 h 278"/>
                <a:gd name="T14" fmla="*/ 12 w 198"/>
                <a:gd name="T15" fmla="*/ 45 h 278"/>
                <a:gd name="T16" fmla="*/ 17 w 198"/>
                <a:gd name="T17" fmla="*/ 35 h 278"/>
                <a:gd name="T18" fmla="*/ 21 w 198"/>
                <a:gd name="T19" fmla="*/ 31 h 278"/>
                <a:gd name="T20" fmla="*/ 24 w 198"/>
                <a:gd name="T21" fmla="*/ 28 h 278"/>
                <a:gd name="T22" fmla="*/ 24 w 198"/>
                <a:gd name="T23" fmla="*/ 28 h 278"/>
                <a:gd name="T24" fmla="*/ 34 w 198"/>
                <a:gd name="T25" fmla="*/ 26 h 278"/>
                <a:gd name="T26" fmla="*/ 50 w 198"/>
                <a:gd name="T27" fmla="*/ 23 h 278"/>
                <a:gd name="T28" fmla="*/ 64 w 198"/>
                <a:gd name="T29" fmla="*/ 19 h 278"/>
                <a:gd name="T30" fmla="*/ 69 w 198"/>
                <a:gd name="T31" fmla="*/ 18 h 278"/>
                <a:gd name="T32" fmla="*/ 72 w 198"/>
                <a:gd name="T33" fmla="*/ 16 h 278"/>
                <a:gd name="T34" fmla="*/ 72 w 198"/>
                <a:gd name="T35" fmla="*/ 16 h 278"/>
                <a:gd name="T36" fmla="*/ 86 w 198"/>
                <a:gd name="T37" fmla="*/ 6 h 278"/>
                <a:gd name="T38" fmla="*/ 95 w 198"/>
                <a:gd name="T39" fmla="*/ 1 h 278"/>
                <a:gd name="T40" fmla="*/ 100 w 198"/>
                <a:gd name="T41" fmla="*/ 0 h 278"/>
                <a:gd name="T42" fmla="*/ 100 w 198"/>
                <a:gd name="T43" fmla="*/ 0 h 278"/>
                <a:gd name="T44" fmla="*/ 117 w 198"/>
                <a:gd name="T45" fmla="*/ 6 h 278"/>
                <a:gd name="T46" fmla="*/ 136 w 198"/>
                <a:gd name="T47" fmla="*/ 15 h 278"/>
                <a:gd name="T48" fmla="*/ 136 w 198"/>
                <a:gd name="T49" fmla="*/ 15 h 278"/>
                <a:gd name="T50" fmla="*/ 140 w 198"/>
                <a:gd name="T51" fmla="*/ 16 h 278"/>
                <a:gd name="T52" fmla="*/ 144 w 198"/>
                <a:gd name="T53" fmla="*/ 22 h 278"/>
                <a:gd name="T54" fmla="*/ 156 w 198"/>
                <a:gd name="T55" fmla="*/ 35 h 278"/>
                <a:gd name="T56" fmla="*/ 172 w 198"/>
                <a:gd name="T57" fmla="*/ 54 h 278"/>
                <a:gd name="T58" fmla="*/ 172 w 198"/>
                <a:gd name="T59" fmla="*/ 54 h 278"/>
                <a:gd name="T60" fmla="*/ 176 w 198"/>
                <a:gd name="T61" fmla="*/ 59 h 278"/>
                <a:gd name="T62" fmla="*/ 185 w 198"/>
                <a:gd name="T63" fmla="*/ 69 h 278"/>
                <a:gd name="T64" fmla="*/ 194 w 198"/>
                <a:gd name="T65" fmla="*/ 82 h 278"/>
                <a:gd name="T66" fmla="*/ 197 w 198"/>
                <a:gd name="T67" fmla="*/ 88 h 278"/>
                <a:gd name="T68" fmla="*/ 198 w 198"/>
                <a:gd name="T69" fmla="*/ 93 h 278"/>
                <a:gd name="T70" fmla="*/ 198 w 198"/>
                <a:gd name="T71" fmla="*/ 93 h 278"/>
                <a:gd name="T72" fmla="*/ 198 w 198"/>
                <a:gd name="T73" fmla="*/ 125 h 278"/>
                <a:gd name="T74" fmla="*/ 198 w 198"/>
                <a:gd name="T75" fmla="*/ 157 h 278"/>
                <a:gd name="T76" fmla="*/ 198 w 198"/>
                <a:gd name="T77" fmla="*/ 157 h 278"/>
                <a:gd name="T78" fmla="*/ 197 w 198"/>
                <a:gd name="T79" fmla="*/ 168 h 278"/>
                <a:gd name="T80" fmla="*/ 196 w 198"/>
                <a:gd name="T81" fmla="*/ 182 h 278"/>
                <a:gd name="T82" fmla="*/ 191 w 198"/>
                <a:gd name="T83" fmla="*/ 204 h 278"/>
                <a:gd name="T84" fmla="*/ 191 w 198"/>
                <a:gd name="T85" fmla="*/ 204 h 278"/>
                <a:gd name="T86" fmla="*/ 185 w 198"/>
                <a:gd name="T87" fmla="*/ 219 h 278"/>
                <a:gd name="T88" fmla="*/ 175 w 198"/>
                <a:gd name="T89" fmla="*/ 244 h 278"/>
                <a:gd name="T90" fmla="*/ 160 w 198"/>
                <a:gd name="T91" fmla="*/ 278 h 278"/>
                <a:gd name="T92" fmla="*/ 7 w 198"/>
                <a:gd name="T93" fmla="*/ 10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278">
                  <a:moveTo>
                    <a:pt x="7" y="108"/>
                  </a:moveTo>
                  <a:lnTo>
                    <a:pt x="7" y="108"/>
                  </a:lnTo>
                  <a:lnTo>
                    <a:pt x="2" y="89"/>
                  </a:lnTo>
                  <a:lnTo>
                    <a:pt x="0" y="75"/>
                  </a:lnTo>
                  <a:lnTo>
                    <a:pt x="0" y="68"/>
                  </a:lnTo>
                  <a:lnTo>
                    <a:pt x="2" y="64"/>
                  </a:lnTo>
                  <a:lnTo>
                    <a:pt x="2" y="64"/>
                  </a:lnTo>
                  <a:lnTo>
                    <a:pt x="12" y="45"/>
                  </a:lnTo>
                  <a:lnTo>
                    <a:pt x="17" y="35"/>
                  </a:lnTo>
                  <a:lnTo>
                    <a:pt x="21" y="31"/>
                  </a:lnTo>
                  <a:lnTo>
                    <a:pt x="24" y="28"/>
                  </a:lnTo>
                  <a:lnTo>
                    <a:pt x="24" y="28"/>
                  </a:lnTo>
                  <a:lnTo>
                    <a:pt x="34" y="26"/>
                  </a:lnTo>
                  <a:lnTo>
                    <a:pt x="50" y="23"/>
                  </a:lnTo>
                  <a:lnTo>
                    <a:pt x="64" y="19"/>
                  </a:lnTo>
                  <a:lnTo>
                    <a:pt x="69" y="18"/>
                  </a:lnTo>
                  <a:lnTo>
                    <a:pt x="72" y="16"/>
                  </a:lnTo>
                  <a:lnTo>
                    <a:pt x="72" y="16"/>
                  </a:lnTo>
                  <a:lnTo>
                    <a:pt x="86" y="6"/>
                  </a:lnTo>
                  <a:lnTo>
                    <a:pt x="95" y="1"/>
                  </a:lnTo>
                  <a:lnTo>
                    <a:pt x="100" y="0"/>
                  </a:lnTo>
                  <a:lnTo>
                    <a:pt x="100" y="0"/>
                  </a:lnTo>
                  <a:lnTo>
                    <a:pt x="117" y="6"/>
                  </a:lnTo>
                  <a:lnTo>
                    <a:pt x="136" y="15"/>
                  </a:lnTo>
                  <a:lnTo>
                    <a:pt x="136" y="15"/>
                  </a:lnTo>
                  <a:lnTo>
                    <a:pt x="140" y="16"/>
                  </a:lnTo>
                  <a:lnTo>
                    <a:pt x="144" y="22"/>
                  </a:lnTo>
                  <a:lnTo>
                    <a:pt x="156" y="35"/>
                  </a:lnTo>
                  <a:lnTo>
                    <a:pt x="172" y="54"/>
                  </a:lnTo>
                  <a:lnTo>
                    <a:pt x="172" y="54"/>
                  </a:lnTo>
                  <a:lnTo>
                    <a:pt x="176" y="59"/>
                  </a:lnTo>
                  <a:lnTo>
                    <a:pt x="185" y="69"/>
                  </a:lnTo>
                  <a:lnTo>
                    <a:pt x="194" y="82"/>
                  </a:lnTo>
                  <a:lnTo>
                    <a:pt x="197" y="88"/>
                  </a:lnTo>
                  <a:lnTo>
                    <a:pt x="198" y="93"/>
                  </a:lnTo>
                  <a:lnTo>
                    <a:pt x="198" y="93"/>
                  </a:lnTo>
                  <a:lnTo>
                    <a:pt x="198" y="125"/>
                  </a:lnTo>
                  <a:lnTo>
                    <a:pt x="198" y="157"/>
                  </a:lnTo>
                  <a:lnTo>
                    <a:pt x="198" y="157"/>
                  </a:lnTo>
                  <a:lnTo>
                    <a:pt x="197" y="168"/>
                  </a:lnTo>
                  <a:lnTo>
                    <a:pt x="196" y="182"/>
                  </a:lnTo>
                  <a:lnTo>
                    <a:pt x="191" y="204"/>
                  </a:lnTo>
                  <a:lnTo>
                    <a:pt x="191" y="204"/>
                  </a:lnTo>
                  <a:lnTo>
                    <a:pt x="185" y="219"/>
                  </a:lnTo>
                  <a:lnTo>
                    <a:pt x="175" y="244"/>
                  </a:lnTo>
                  <a:lnTo>
                    <a:pt x="160" y="278"/>
                  </a:lnTo>
                  <a:lnTo>
                    <a:pt x="7" y="108"/>
                  </a:lnTo>
                  <a:close/>
                </a:path>
              </a:pathLst>
            </a:custGeom>
            <a:solidFill>
              <a:srgbClr val="563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12" name="Freeform 21">
              <a:extLst>
                <a:ext uri="{FF2B5EF4-FFF2-40B4-BE49-F238E27FC236}">
                  <a16:creationId xmlns:a16="http://schemas.microsoft.com/office/drawing/2014/main" id="{23947996-66C2-4CF3-B706-4FE1A0F0F78D}"/>
                </a:ext>
              </a:extLst>
            </p:cNvPr>
            <p:cNvSpPr>
              <a:spLocks/>
            </p:cNvSpPr>
            <p:nvPr/>
          </p:nvSpPr>
          <p:spPr bwMode="auto">
            <a:xfrm>
              <a:off x="6124575" y="4092575"/>
              <a:ext cx="896938" cy="1919288"/>
            </a:xfrm>
            <a:custGeom>
              <a:avLst/>
              <a:gdLst>
                <a:gd name="T0" fmla="*/ 44 w 565"/>
                <a:gd name="T1" fmla="*/ 46 h 1209"/>
                <a:gd name="T2" fmla="*/ 16 w 565"/>
                <a:gd name="T3" fmla="*/ 113 h 1209"/>
                <a:gd name="T4" fmla="*/ 0 w 565"/>
                <a:gd name="T5" fmla="*/ 164 h 1209"/>
                <a:gd name="T6" fmla="*/ 10 w 565"/>
                <a:gd name="T7" fmla="*/ 376 h 1209"/>
                <a:gd name="T8" fmla="*/ 22 w 565"/>
                <a:gd name="T9" fmla="*/ 455 h 1209"/>
                <a:gd name="T10" fmla="*/ 37 w 565"/>
                <a:gd name="T11" fmla="*/ 545 h 1209"/>
                <a:gd name="T12" fmla="*/ 45 w 565"/>
                <a:gd name="T13" fmla="*/ 734 h 1209"/>
                <a:gd name="T14" fmla="*/ 55 w 565"/>
                <a:gd name="T15" fmla="*/ 884 h 1209"/>
                <a:gd name="T16" fmla="*/ 71 w 565"/>
                <a:gd name="T17" fmla="*/ 925 h 1209"/>
                <a:gd name="T18" fmla="*/ 76 w 565"/>
                <a:gd name="T19" fmla="*/ 1103 h 1209"/>
                <a:gd name="T20" fmla="*/ 94 w 565"/>
                <a:gd name="T21" fmla="*/ 1130 h 1209"/>
                <a:gd name="T22" fmla="*/ 94 w 565"/>
                <a:gd name="T23" fmla="*/ 1159 h 1209"/>
                <a:gd name="T24" fmla="*/ 81 w 565"/>
                <a:gd name="T25" fmla="*/ 1178 h 1209"/>
                <a:gd name="T26" fmla="*/ 82 w 565"/>
                <a:gd name="T27" fmla="*/ 1187 h 1209"/>
                <a:gd name="T28" fmla="*/ 107 w 565"/>
                <a:gd name="T29" fmla="*/ 1202 h 1209"/>
                <a:gd name="T30" fmla="*/ 159 w 565"/>
                <a:gd name="T31" fmla="*/ 1203 h 1209"/>
                <a:gd name="T32" fmla="*/ 175 w 565"/>
                <a:gd name="T33" fmla="*/ 1194 h 1209"/>
                <a:gd name="T34" fmla="*/ 179 w 565"/>
                <a:gd name="T35" fmla="*/ 1181 h 1209"/>
                <a:gd name="T36" fmla="*/ 188 w 565"/>
                <a:gd name="T37" fmla="*/ 1152 h 1209"/>
                <a:gd name="T38" fmla="*/ 191 w 565"/>
                <a:gd name="T39" fmla="*/ 1125 h 1209"/>
                <a:gd name="T40" fmla="*/ 199 w 565"/>
                <a:gd name="T41" fmla="*/ 1064 h 1209"/>
                <a:gd name="T42" fmla="*/ 195 w 565"/>
                <a:gd name="T43" fmla="*/ 909 h 1209"/>
                <a:gd name="T44" fmla="*/ 192 w 565"/>
                <a:gd name="T45" fmla="*/ 743 h 1209"/>
                <a:gd name="T46" fmla="*/ 199 w 565"/>
                <a:gd name="T47" fmla="*/ 594 h 1209"/>
                <a:gd name="T48" fmla="*/ 214 w 565"/>
                <a:gd name="T49" fmla="*/ 501 h 1209"/>
                <a:gd name="T50" fmla="*/ 225 w 565"/>
                <a:gd name="T51" fmla="*/ 419 h 1209"/>
                <a:gd name="T52" fmla="*/ 223 w 565"/>
                <a:gd name="T53" fmla="*/ 371 h 1209"/>
                <a:gd name="T54" fmla="*/ 239 w 565"/>
                <a:gd name="T55" fmla="*/ 395 h 1209"/>
                <a:gd name="T56" fmla="*/ 258 w 565"/>
                <a:gd name="T57" fmla="*/ 438 h 1209"/>
                <a:gd name="T58" fmla="*/ 285 w 565"/>
                <a:gd name="T59" fmla="*/ 553 h 1209"/>
                <a:gd name="T60" fmla="*/ 311 w 565"/>
                <a:gd name="T61" fmla="*/ 647 h 1209"/>
                <a:gd name="T62" fmla="*/ 342 w 565"/>
                <a:gd name="T63" fmla="*/ 695 h 1209"/>
                <a:gd name="T64" fmla="*/ 358 w 565"/>
                <a:gd name="T65" fmla="*/ 757 h 1209"/>
                <a:gd name="T66" fmla="*/ 371 w 565"/>
                <a:gd name="T67" fmla="*/ 849 h 1209"/>
                <a:gd name="T68" fmla="*/ 367 w 565"/>
                <a:gd name="T69" fmla="*/ 931 h 1209"/>
                <a:gd name="T70" fmla="*/ 363 w 565"/>
                <a:gd name="T71" fmla="*/ 994 h 1209"/>
                <a:gd name="T72" fmla="*/ 343 w 565"/>
                <a:gd name="T73" fmla="*/ 1026 h 1209"/>
                <a:gd name="T74" fmla="*/ 319 w 565"/>
                <a:gd name="T75" fmla="*/ 1068 h 1209"/>
                <a:gd name="T76" fmla="*/ 323 w 565"/>
                <a:gd name="T77" fmla="*/ 1083 h 1209"/>
                <a:gd name="T78" fmla="*/ 364 w 565"/>
                <a:gd name="T79" fmla="*/ 1117 h 1209"/>
                <a:gd name="T80" fmla="*/ 380 w 565"/>
                <a:gd name="T81" fmla="*/ 1116 h 1209"/>
                <a:gd name="T82" fmla="*/ 400 w 565"/>
                <a:gd name="T83" fmla="*/ 1128 h 1209"/>
                <a:gd name="T84" fmla="*/ 416 w 565"/>
                <a:gd name="T85" fmla="*/ 1153 h 1209"/>
                <a:gd name="T86" fmla="*/ 456 w 565"/>
                <a:gd name="T87" fmla="*/ 1192 h 1209"/>
                <a:gd name="T88" fmla="*/ 495 w 565"/>
                <a:gd name="T89" fmla="*/ 1206 h 1209"/>
                <a:gd name="T90" fmla="*/ 522 w 565"/>
                <a:gd name="T91" fmla="*/ 1207 h 1209"/>
                <a:gd name="T92" fmla="*/ 563 w 565"/>
                <a:gd name="T93" fmla="*/ 1201 h 1209"/>
                <a:gd name="T94" fmla="*/ 561 w 565"/>
                <a:gd name="T95" fmla="*/ 1171 h 1209"/>
                <a:gd name="T96" fmla="*/ 541 w 565"/>
                <a:gd name="T97" fmla="*/ 1154 h 1209"/>
                <a:gd name="T98" fmla="*/ 510 w 565"/>
                <a:gd name="T99" fmla="*/ 1126 h 1209"/>
                <a:gd name="T100" fmla="*/ 487 w 565"/>
                <a:gd name="T101" fmla="*/ 1079 h 1209"/>
                <a:gd name="T102" fmla="*/ 487 w 565"/>
                <a:gd name="T103" fmla="*/ 940 h 1209"/>
                <a:gd name="T104" fmla="*/ 515 w 565"/>
                <a:gd name="T105" fmla="*/ 712 h 1209"/>
                <a:gd name="T106" fmla="*/ 514 w 565"/>
                <a:gd name="T107" fmla="*/ 655 h 1209"/>
                <a:gd name="T108" fmla="*/ 488 w 565"/>
                <a:gd name="T109" fmla="*/ 512 h 1209"/>
                <a:gd name="T110" fmla="*/ 460 w 565"/>
                <a:gd name="T111" fmla="*/ 375 h 1209"/>
                <a:gd name="T112" fmla="*/ 440 w 565"/>
                <a:gd name="T113" fmla="*/ 300 h 1209"/>
                <a:gd name="T114" fmla="*/ 424 w 565"/>
                <a:gd name="T115" fmla="*/ 257 h 1209"/>
                <a:gd name="T116" fmla="*/ 420 w 565"/>
                <a:gd name="T117" fmla="*/ 218 h 1209"/>
                <a:gd name="T118" fmla="*/ 421 w 565"/>
                <a:gd name="T119" fmla="*/ 191 h 1209"/>
                <a:gd name="T120" fmla="*/ 406 w 565"/>
                <a:gd name="T121" fmla="*/ 116 h 1209"/>
                <a:gd name="T122" fmla="*/ 390 w 565"/>
                <a:gd name="T123" fmla="*/ 76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5" h="1209">
                  <a:moveTo>
                    <a:pt x="62" y="0"/>
                  </a:moveTo>
                  <a:lnTo>
                    <a:pt x="62" y="0"/>
                  </a:lnTo>
                  <a:lnTo>
                    <a:pt x="51" y="24"/>
                  </a:lnTo>
                  <a:lnTo>
                    <a:pt x="44" y="46"/>
                  </a:lnTo>
                  <a:lnTo>
                    <a:pt x="38" y="63"/>
                  </a:lnTo>
                  <a:lnTo>
                    <a:pt x="38" y="63"/>
                  </a:lnTo>
                  <a:lnTo>
                    <a:pt x="29" y="84"/>
                  </a:lnTo>
                  <a:lnTo>
                    <a:pt x="16" y="113"/>
                  </a:lnTo>
                  <a:lnTo>
                    <a:pt x="5" y="143"/>
                  </a:lnTo>
                  <a:lnTo>
                    <a:pt x="1" y="155"/>
                  </a:lnTo>
                  <a:lnTo>
                    <a:pt x="0" y="164"/>
                  </a:lnTo>
                  <a:lnTo>
                    <a:pt x="0" y="164"/>
                  </a:lnTo>
                  <a:lnTo>
                    <a:pt x="0" y="200"/>
                  </a:lnTo>
                  <a:lnTo>
                    <a:pt x="3" y="265"/>
                  </a:lnTo>
                  <a:lnTo>
                    <a:pt x="7" y="341"/>
                  </a:lnTo>
                  <a:lnTo>
                    <a:pt x="10" y="376"/>
                  </a:lnTo>
                  <a:lnTo>
                    <a:pt x="14" y="407"/>
                  </a:lnTo>
                  <a:lnTo>
                    <a:pt x="14" y="407"/>
                  </a:lnTo>
                  <a:lnTo>
                    <a:pt x="16" y="433"/>
                  </a:lnTo>
                  <a:lnTo>
                    <a:pt x="22" y="455"/>
                  </a:lnTo>
                  <a:lnTo>
                    <a:pt x="29" y="491"/>
                  </a:lnTo>
                  <a:lnTo>
                    <a:pt x="32" y="508"/>
                  </a:lnTo>
                  <a:lnTo>
                    <a:pt x="36" y="526"/>
                  </a:lnTo>
                  <a:lnTo>
                    <a:pt x="37" y="545"/>
                  </a:lnTo>
                  <a:lnTo>
                    <a:pt x="38" y="569"/>
                  </a:lnTo>
                  <a:lnTo>
                    <a:pt x="38" y="569"/>
                  </a:lnTo>
                  <a:lnTo>
                    <a:pt x="40" y="641"/>
                  </a:lnTo>
                  <a:lnTo>
                    <a:pt x="45" y="734"/>
                  </a:lnTo>
                  <a:lnTo>
                    <a:pt x="51" y="866"/>
                  </a:lnTo>
                  <a:lnTo>
                    <a:pt x="51" y="866"/>
                  </a:lnTo>
                  <a:lnTo>
                    <a:pt x="53" y="875"/>
                  </a:lnTo>
                  <a:lnTo>
                    <a:pt x="55" y="884"/>
                  </a:lnTo>
                  <a:lnTo>
                    <a:pt x="62" y="902"/>
                  </a:lnTo>
                  <a:lnTo>
                    <a:pt x="68" y="916"/>
                  </a:lnTo>
                  <a:lnTo>
                    <a:pt x="71" y="925"/>
                  </a:lnTo>
                  <a:lnTo>
                    <a:pt x="71" y="925"/>
                  </a:lnTo>
                  <a:lnTo>
                    <a:pt x="73" y="1009"/>
                  </a:lnTo>
                  <a:lnTo>
                    <a:pt x="75" y="1097"/>
                  </a:lnTo>
                  <a:lnTo>
                    <a:pt x="75" y="1097"/>
                  </a:lnTo>
                  <a:lnTo>
                    <a:pt x="76" y="1103"/>
                  </a:lnTo>
                  <a:lnTo>
                    <a:pt x="77" y="1108"/>
                  </a:lnTo>
                  <a:lnTo>
                    <a:pt x="82" y="1117"/>
                  </a:lnTo>
                  <a:lnTo>
                    <a:pt x="94" y="1130"/>
                  </a:lnTo>
                  <a:lnTo>
                    <a:pt x="94" y="1130"/>
                  </a:lnTo>
                  <a:lnTo>
                    <a:pt x="95" y="1136"/>
                  </a:lnTo>
                  <a:lnTo>
                    <a:pt x="95" y="1144"/>
                  </a:lnTo>
                  <a:lnTo>
                    <a:pt x="95" y="1153"/>
                  </a:lnTo>
                  <a:lnTo>
                    <a:pt x="94" y="1159"/>
                  </a:lnTo>
                  <a:lnTo>
                    <a:pt x="94" y="1159"/>
                  </a:lnTo>
                  <a:lnTo>
                    <a:pt x="90" y="1166"/>
                  </a:lnTo>
                  <a:lnTo>
                    <a:pt x="85" y="1171"/>
                  </a:lnTo>
                  <a:lnTo>
                    <a:pt x="81" y="1178"/>
                  </a:lnTo>
                  <a:lnTo>
                    <a:pt x="81" y="1181"/>
                  </a:lnTo>
                  <a:lnTo>
                    <a:pt x="81" y="1184"/>
                  </a:lnTo>
                  <a:lnTo>
                    <a:pt x="81" y="1184"/>
                  </a:lnTo>
                  <a:lnTo>
                    <a:pt x="82" y="1187"/>
                  </a:lnTo>
                  <a:lnTo>
                    <a:pt x="85" y="1189"/>
                  </a:lnTo>
                  <a:lnTo>
                    <a:pt x="93" y="1196"/>
                  </a:lnTo>
                  <a:lnTo>
                    <a:pt x="102" y="1201"/>
                  </a:lnTo>
                  <a:lnTo>
                    <a:pt x="107" y="1202"/>
                  </a:lnTo>
                  <a:lnTo>
                    <a:pt x="111" y="1203"/>
                  </a:lnTo>
                  <a:lnTo>
                    <a:pt x="111" y="1203"/>
                  </a:lnTo>
                  <a:lnTo>
                    <a:pt x="134" y="1203"/>
                  </a:lnTo>
                  <a:lnTo>
                    <a:pt x="159" y="1203"/>
                  </a:lnTo>
                  <a:lnTo>
                    <a:pt x="159" y="1203"/>
                  </a:lnTo>
                  <a:lnTo>
                    <a:pt x="165" y="1201"/>
                  </a:lnTo>
                  <a:lnTo>
                    <a:pt x="173" y="1197"/>
                  </a:lnTo>
                  <a:lnTo>
                    <a:pt x="175" y="1194"/>
                  </a:lnTo>
                  <a:lnTo>
                    <a:pt x="178" y="1191"/>
                  </a:lnTo>
                  <a:lnTo>
                    <a:pt x="179" y="1187"/>
                  </a:lnTo>
                  <a:lnTo>
                    <a:pt x="179" y="1181"/>
                  </a:lnTo>
                  <a:lnTo>
                    <a:pt x="179" y="1181"/>
                  </a:lnTo>
                  <a:lnTo>
                    <a:pt x="181" y="1172"/>
                  </a:lnTo>
                  <a:lnTo>
                    <a:pt x="184" y="1163"/>
                  </a:lnTo>
                  <a:lnTo>
                    <a:pt x="187" y="1156"/>
                  </a:lnTo>
                  <a:lnTo>
                    <a:pt x="188" y="1152"/>
                  </a:lnTo>
                  <a:lnTo>
                    <a:pt x="188" y="1147"/>
                  </a:lnTo>
                  <a:lnTo>
                    <a:pt x="188" y="1147"/>
                  </a:lnTo>
                  <a:lnTo>
                    <a:pt x="188" y="1136"/>
                  </a:lnTo>
                  <a:lnTo>
                    <a:pt x="191" y="1125"/>
                  </a:lnTo>
                  <a:lnTo>
                    <a:pt x="195" y="1108"/>
                  </a:lnTo>
                  <a:lnTo>
                    <a:pt x="195" y="1108"/>
                  </a:lnTo>
                  <a:lnTo>
                    <a:pt x="197" y="1094"/>
                  </a:lnTo>
                  <a:lnTo>
                    <a:pt x="199" y="1064"/>
                  </a:lnTo>
                  <a:lnTo>
                    <a:pt x="200" y="1030"/>
                  </a:lnTo>
                  <a:lnTo>
                    <a:pt x="200" y="998"/>
                  </a:lnTo>
                  <a:lnTo>
                    <a:pt x="200" y="998"/>
                  </a:lnTo>
                  <a:lnTo>
                    <a:pt x="195" y="909"/>
                  </a:lnTo>
                  <a:lnTo>
                    <a:pt x="192" y="858"/>
                  </a:lnTo>
                  <a:lnTo>
                    <a:pt x="191" y="822"/>
                  </a:lnTo>
                  <a:lnTo>
                    <a:pt x="191" y="822"/>
                  </a:lnTo>
                  <a:lnTo>
                    <a:pt x="192" y="743"/>
                  </a:lnTo>
                  <a:lnTo>
                    <a:pt x="194" y="697"/>
                  </a:lnTo>
                  <a:lnTo>
                    <a:pt x="195" y="658"/>
                  </a:lnTo>
                  <a:lnTo>
                    <a:pt x="195" y="658"/>
                  </a:lnTo>
                  <a:lnTo>
                    <a:pt x="199" y="594"/>
                  </a:lnTo>
                  <a:lnTo>
                    <a:pt x="199" y="570"/>
                  </a:lnTo>
                  <a:lnTo>
                    <a:pt x="200" y="557"/>
                  </a:lnTo>
                  <a:lnTo>
                    <a:pt x="200" y="557"/>
                  </a:lnTo>
                  <a:lnTo>
                    <a:pt x="214" y="501"/>
                  </a:lnTo>
                  <a:lnTo>
                    <a:pt x="226" y="446"/>
                  </a:lnTo>
                  <a:lnTo>
                    <a:pt x="226" y="446"/>
                  </a:lnTo>
                  <a:lnTo>
                    <a:pt x="226" y="434"/>
                  </a:lnTo>
                  <a:lnTo>
                    <a:pt x="225" y="419"/>
                  </a:lnTo>
                  <a:lnTo>
                    <a:pt x="221" y="393"/>
                  </a:lnTo>
                  <a:lnTo>
                    <a:pt x="221" y="393"/>
                  </a:lnTo>
                  <a:lnTo>
                    <a:pt x="222" y="381"/>
                  </a:lnTo>
                  <a:lnTo>
                    <a:pt x="223" y="371"/>
                  </a:lnTo>
                  <a:lnTo>
                    <a:pt x="223" y="371"/>
                  </a:lnTo>
                  <a:lnTo>
                    <a:pt x="225" y="372"/>
                  </a:lnTo>
                  <a:lnTo>
                    <a:pt x="228" y="377"/>
                  </a:lnTo>
                  <a:lnTo>
                    <a:pt x="239" y="395"/>
                  </a:lnTo>
                  <a:lnTo>
                    <a:pt x="250" y="419"/>
                  </a:lnTo>
                  <a:lnTo>
                    <a:pt x="256" y="429"/>
                  </a:lnTo>
                  <a:lnTo>
                    <a:pt x="258" y="438"/>
                  </a:lnTo>
                  <a:lnTo>
                    <a:pt x="258" y="438"/>
                  </a:lnTo>
                  <a:lnTo>
                    <a:pt x="272" y="496"/>
                  </a:lnTo>
                  <a:lnTo>
                    <a:pt x="280" y="531"/>
                  </a:lnTo>
                  <a:lnTo>
                    <a:pt x="285" y="553"/>
                  </a:lnTo>
                  <a:lnTo>
                    <a:pt x="285" y="553"/>
                  </a:lnTo>
                  <a:lnTo>
                    <a:pt x="289" y="574"/>
                  </a:lnTo>
                  <a:lnTo>
                    <a:pt x="297" y="602"/>
                  </a:lnTo>
                  <a:lnTo>
                    <a:pt x="311" y="647"/>
                  </a:lnTo>
                  <a:lnTo>
                    <a:pt x="311" y="647"/>
                  </a:lnTo>
                  <a:lnTo>
                    <a:pt x="314" y="653"/>
                  </a:lnTo>
                  <a:lnTo>
                    <a:pt x="318" y="660"/>
                  </a:lnTo>
                  <a:lnTo>
                    <a:pt x="331" y="678"/>
                  </a:lnTo>
                  <a:lnTo>
                    <a:pt x="342" y="695"/>
                  </a:lnTo>
                  <a:lnTo>
                    <a:pt x="346" y="703"/>
                  </a:lnTo>
                  <a:lnTo>
                    <a:pt x="347" y="708"/>
                  </a:lnTo>
                  <a:lnTo>
                    <a:pt x="347" y="708"/>
                  </a:lnTo>
                  <a:lnTo>
                    <a:pt x="358" y="757"/>
                  </a:lnTo>
                  <a:lnTo>
                    <a:pt x="365" y="788"/>
                  </a:lnTo>
                  <a:lnTo>
                    <a:pt x="368" y="808"/>
                  </a:lnTo>
                  <a:lnTo>
                    <a:pt x="368" y="808"/>
                  </a:lnTo>
                  <a:lnTo>
                    <a:pt x="371" y="849"/>
                  </a:lnTo>
                  <a:lnTo>
                    <a:pt x="372" y="876"/>
                  </a:lnTo>
                  <a:lnTo>
                    <a:pt x="372" y="893"/>
                  </a:lnTo>
                  <a:lnTo>
                    <a:pt x="372" y="893"/>
                  </a:lnTo>
                  <a:lnTo>
                    <a:pt x="367" y="931"/>
                  </a:lnTo>
                  <a:lnTo>
                    <a:pt x="363" y="964"/>
                  </a:lnTo>
                  <a:lnTo>
                    <a:pt x="363" y="964"/>
                  </a:lnTo>
                  <a:lnTo>
                    <a:pt x="363" y="982"/>
                  </a:lnTo>
                  <a:lnTo>
                    <a:pt x="363" y="994"/>
                  </a:lnTo>
                  <a:lnTo>
                    <a:pt x="362" y="1000"/>
                  </a:lnTo>
                  <a:lnTo>
                    <a:pt x="362" y="1000"/>
                  </a:lnTo>
                  <a:lnTo>
                    <a:pt x="355" y="1009"/>
                  </a:lnTo>
                  <a:lnTo>
                    <a:pt x="343" y="1026"/>
                  </a:lnTo>
                  <a:lnTo>
                    <a:pt x="325" y="1052"/>
                  </a:lnTo>
                  <a:lnTo>
                    <a:pt x="325" y="1052"/>
                  </a:lnTo>
                  <a:lnTo>
                    <a:pt x="322" y="1059"/>
                  </a:lnTo>
                  <a:lnTo>
                    <a:pt x="319" y="1068"/>
                  </a:lnTo>
                  <a:lnTo>
                    <a:pt x="319" y="1072"/>
                  </a:lnTo>
                  <a:lnTo>
                    <a:pt x="319" y="1075"/>
                  </a:lnTo>
                  <a:lnTo>
                    <a:pt x="320" y="1079"/>
                  </a:lnTo>
                  <a:lnTo>
                    <a:pt x="323" y="1083"/>
                  </a:lnTo>
                  <a:lnTo>
                    <a:pt x="323" y="1083"/>
                  </a:lnTo>
                  <a:lnTo>
                    <a:pt x="346" y="1103"/>
                  </a:lnTo>
                  <a:lnTo>
                    <a:pt x="359" y="1113"/>
                  </a:lnTo>
                  <a:lnTo>
                    <a:pt x="364" y="1117"/>
                  </a:lnTo>
                  <a:lnTo>
                    <a:pt x="368" y="1118"/>
                  </a:lnTo>
                  <a:lnTo>
                    <a:pt x="368" y="1118"/>
                  </a:lnTo>
                  <a:lnTo>
                    <a:pt x="373" y="1117"/>
                  </a:lnTo>
                  <a:lnTo>
                    <a:pt x="380" y="1116"/>
                  </a:lnTo>
                  <a:lnTo>
                    <a:pt x="384" y="1114"/>
                  </a:lnTo>
                  <a:lnTo>
                    <a:pt x="387" y="1113"/>
                  </a:lnTo>
                  <a:lnTo>
                    <a:pt x="387" y="1113"/>
                  </a:lnTo>
                  <a:lnTo>
                    <a:pt x="400" y="1128"/>
                  </a:lnTo>
                  <a:lnTo>
                    <a:pt x="408" y="1140"/>
                  </a:lnTo>
                  <a:lnTo>
                    <a:pt x="415" y="1149"/>
                  </a:lnTo>
                  <a:lnTo>
                    <a:pt x="415" y="1149"/>
                  </a:lnTo>
                  <a:lnTo>
                    <a:pt x="416" y="1153"/>
                  </a:lnTo>
                  <a:lnTo>
                    <a:pt x="421" y="1159"/>
                  </a:lnTo>
                  <a:lnTo>
                    <a:pt x="433" y="1172"/>
                  </a:lnTo>
                  <a:lnTo>
                    <a:pt x="446" y="1184"/>
                  </a:lnTo>
                  <a:lnTo>
                    <a:pt x="456" y="1192"/>
                  </a:lnTo>
                  <a:lnTo>
                    <a:pt x="456" y="1192"/>
                  </a:lnTo>
                  <a:lnTo>
                    <a:pt x="466" y="1196"/>
                  </a:lnTo>
                  <a:lnTo>
                    <a:pt x="481" y="1202"/>
                  </a:lnTo>
                  <a:lnTo>
                    <a:pt x="495" y="1206"/>
                  </a:lnTo>
                  <a:lnTo>
                    <a:pt x="503" y="1207"/>
                  </a:lnTo>
                  <a:lnTo>
                    <a:pt x="508" y="1209"/>
                  </a:lnTo>
                  <a:lnTo>
                    <a:pt x="508" y="1209"/>
                  </a:lnTo>
                  <a:lnTo>
                    <a:pt x="522" y="1207"/>
                  </a:lnTo>
                  <a:lnTo>
                    <a:pt x="537" y="1205"/>
                  </a:lnTo>
                  <a:lnTo>
                    <a:pt x="561" y="1202"/>
                  </a:lnTo>
                  <a:lnTo>
                    <a:pt x="561" y="1202"/>
                  </a:lnTo>
                  <a:lnTo>
                    <a:pt x="563" y="1201"/>
                  </a:lnTo>
                  <a:lnTo>
                    <a:pt x="565" y="1198"/>
                  </a:lnTo>
                  <a:lnTo>
                    <a:pt x="565" y="1188"/>
                  </a:lnTo>
                  <a:lnTo>
                    <a:pt x="563" y="1178"/>
                  </a:lnTo>
                  <a:lnTo>
                    <a:pt x="561" y="1171"/>
                  </a:lnTo>
                  <a:lnTo>
                    <a:pt x="561" y="1171"/>
                  </a:lnTo>
                  <a:lnTo>
                    <a:pt x="558" y="1167"/>
                  </a:lnTo>
                  <a:lnTo>
                    <a:pt x="554" y="1163"/>
                  </a:lnTo>
                  <a:lnTo>
                    <a:pt x="541" y="1154"/>
                  </a:lnTo>
                  <a:lnTo>
                    <a:pt x="527" y="1145"/>
                  </a:lnTo>
                  <a:lnTo>
                    <a:pt x="518" y="1138"/>
                  </a:lnTo>
                  <a:lnTo>
                    <a:pt x="518" y="1138"/>
                  </a:lnTo>
                  <a:lnTo>
                    <a:pt x="510" y="1126"/>
                  </a:lnTo>
                  <a:lnTo>
                    <a:pt x="500" y="1109"/>
                  </a:lnTo>
                  <a:lnTo>
                    <a:pt x="491" y="1091"/>
                  </a:lnTo>
                  <a:lnTo>
                    <a:pt x="487" y="1079"/>
                  </a:lnTo>
                  <a:lnTo>
                    <a:pt x="487" y="1079"/>
                  </a:lnTo>
                  <a:lnTo>
                    <a:pt x="486" y="1059"/>
                  </a:lnTo>
                  <a:lnTo>
                    <a:pt x="486" y="1021"/>
                  </a:lnTo>
                  <a:lnTo>
                    <a:pt x="487" y="940"/>
                  </a:lnTo>
                  <a:lnTo>
                    <a:pt x="487" y="940"/>
                  </a:lnTo>
                  <a:lnTo>
                    <a:pt x="488" y="918"/>
                  </a:lnTo>
                  <a:lnTo>
                    <a:pt x="491" y="889"/>
                  </a:lnTo>
                  <a:lnTo>
                    <a:pt x="500" y="819"/>
                  </a:lnTo>
                  <a:lnTo>
                    <a:pt x="515" y="712"/>
                  </a:lnTo>
                  <a:lnTo>
                    <a:pt x="515" y="712"/>
                  </a:lnTo>
                  <a:lnTo>
                    <a:pt x="515" y="699"/>
                  </a:lnTo>
                  <a:lnTo>
                    <a:pt x="515" y="686"/>
                  </a:lnTo>
                  <a:lnTo>
                    <a:pt x="514" y="655"/>
                  </a:lnTo>
                  <a:lnTo>
                    <a:pt x="512" y="628"/>
                  </a:lnTo>
                  <a:lnTo>
                    <a:pt x="509" y="610"/>
                  </a:lnTo>
                  <a:lnTo>
                    <a:pt x="509" y="610"/>
                  </a:lnTo>
                  <a:lnTo>
                    <a:pt x="488" y="512"/>
                  </a:lnTo>
                  <a:lnTo>
                    <a:pt x="474" y="446"/>
                  </a:lnTo>
                  <a:lnTo>
                    <a:pt x="465" y="403"/>
                  </a:lnTo>
                  <a:lnTo>
                    <a:pt x="465" y="403"/>
                  </a:lnTo>
                  <a:lnTo>
                    <a:pt x="460" y="375"/>
                  </a:lnTo>
                  <a:lnTo>
                    <a:pt x="453" y="342"/>
                  </a:lnTo>
                  <a:lnTo>
                    <a:pt x="446" y="315"/>
                  </a:lnTo>
                  <a:lnTo>
                    <a:pt x="443" y="305"/>
                  </a:lnTo>
                  <a:lnTo>
                    <a:pt x="440" y="300"/>
                  </a:lnTo>
                  <a:lnTo>
                    <a:pt x="440" y="300"/>
                  </a:lnTo>
                  <a:lnTo>
                    <a:pt x="435" y="291"/>
                  </a:lnTo>
                  <a:lnTo>
                    <a:pt x="431" y="278"/>
                  </a:lnTo>
                  <a:lnTo>
                    <a:pt x="424" y="257"/>
                  </a:lnTo>
                  <a:lnTo>
                    <a:pt x="424" y="257"/>
                  </a:lnTo>
                  <a:lnTo>
                    <a:pt x="422" y="247"/>
                  </a:lnTo>
                  <a:lnTo>
                    <a:pt x="421" y="234"/>
                  </a:lnTo>
                  <a:lnTo>
                    <a:pt x="420" y="218"/>
                  </a:lnTo>
                  <a:lnTo>
                    <a:pt x="421" y="206"/>
                  </a:lnTo>
                  <a:lnTo>
                    <a:pt x="421" y="206"/>
                  </a:lnTo>
                  <a:lnTo>
                    <a:pt x="421" y="200"/>
                  </a:lnTo>
                  <a:lnTo>
                    <a:pt x="421" y="191"/>
                  </a:lnTo>
                  <a:lnTo>
                    <a:pt x="417" y="166"/>
                  </a:lnTo>
                  <a:lnTo>
                    <a:pt x="408" y="128"/>
                  </a:lnTo>
                  <a:lnTo>
                    <a:pt x="408" y="128"/>
                  </a:lnTo>
                  <a:lnTo>
                    <a:pt x="406" y="116"/>
                  </a:lnTo>
                  <a:lnTo>
                    <a:pt x="399" y="100"/>
                  </a:lnTo>
                  <a:lnTo>
                    <a:pt x="394" y="85"/>
                  </a:lnTo>
                  <a:lnTo>
                    <a:pt x="390" y="76"/>
                  </a:lnTo>
                  <a:lnTo>
                    <a:pt x="390" y="76"/>
                  </a:lnTo>
                  <a:lnTo>
                    <a:pt x="380" y="19"/>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13" name="Freeform 22">
              <a:extLst>
                <a:ext uri="{FF2B5EF4-FFF2-40B4-BE49-F238E27FC236}">
                  <a16:creationId xmlns:a16="http://schemas.microsoft.com/office/drawing/2014/main" id="{8CB4612A-BB3E-43D7-93C1-BDD8BAC5A410}"/>
                </a:ext>
              </a:extLst>
            </p:cNvPr>
            <p:cNvSpPr>
              <a:spLocks/>
            </p:cNvSpPr>
            <p:nvPr/>
          </p:nvSpPr>
          <p:spPr bwMode="auto">
            <a:xfrm>
              <a:off x="6378575" y="2940050"/>
              <a:ext cx="295275" cy="482600"/>
            </a:xfrm>
            <a:custGeom>
              <a:avLst/>
              <a:gdLst>
                <a:gd name="T0" fmla="*/ 186 w 186"/>
                <a:gd name="T1" fmla="*/ 148 h 304"/>
                <a:gd name="T2" fmla="*/ 185 w 186"/>
                <a:gd name="T3" fmla="*/ 137 h 304"/>
                <a:gd name="T4" fmla="*/ 186 w 186"/>
                <a:gd name="T5" fmla="*/ 128 h 304"/>
                <a:gd name="T6" fmla="*/ 182 w 186"/>
                <a:gd name="T7" fmla="*/ 70 h 304"/>
                <a:gd name="T8" fmla="*/ 181 w 186"/>
                <a:gd name="T9" fmla="*/ 66 h 304"/>
                <a:gd name="T10" fmla="*/ 168 w 186"/>
                <a:gd name="T11" fmla="*/ 43 h 304"/>
                <a:gd name="T12" fmla="*/ 150 w 186"/>
                <a:gd name="T13" fmla="*/ 21 h 304"/>
                <a:gd name="T14" fmla="*/ 145 w 186"/>
                <a:gd name="T15" fmla="*/ 17 h 304"/>
                <a:gd name="T16" fmla="*/ 120 w 186"/>
                <a:gd name="T17" fmla="*/ 5 h 304"/>
                <a:gd name="T18" fmla="*/ 97 w 186"/>
                <a:gd name="T19" fmla="*/ 0 h 304"/>
                <a:gd name="T20" fmla="*/ 88 w 186"/>
                <a:gd name="T21" fmla="*/ 1 h 304"/>
                <a:gd name="T22" fmla="*/ 67 w 186"/>
                <a:gd name="T23" fmla="*/ 10 h 304"/>
                <a:gd name="T24" fmla="*/ 61 w 186"/>
                <a:gd name="T25" fmla="*/ 14 h 304"/>
                <a:gd name="T26" fmla="*/ 46 w 186"/>
                <a:gd name="T27" fmla="*/ 21 h 304"/>
                <a:gd name="T28" fmla="*/ 30 w 186"/>
                <a:gd name="T29" fmla="*/ 27 h 304"/>
                <a:gd name="T30" fmla="*/ 26 w 186"/>
                <a:gd name="T31" fmla="*/ 30 h 304"/>
                <a:gd name="T32" fmla="*/ 14 w 186"/>
                <a:gd name="T33" fmla="*/ 44 h 304"/>
                <a:gd name="T34" fmla="*/ 4 w 186"/>
                <a:gd name="T35" fmla="*/ 60 h 304"/>
                <a:gd name="T36" fmla="*/ 1 w 186"/>
                <a:gd name="T37" fmla="*/ 69 h 304"/>
                <a:gd name="T38" fmla="*/ 0 w 186"/>
                <a:gd name="T39" fmla="*/ 85 h 304"/>
                <a:gd name="T40" fmla="*/ 6 w 186"/>
                <a:gd name="T41" fmla="*/ 110 h 304"/>
                <a:gd name="T42" fmla="*/ 5 w 186"/>
                <a:gd name="T43" fmla="*/ 118 h 304"/>
                <a:gd name="T44" fmla="*/ 0 w 186"/>
                <a:gd name="T45" fmla="*/ 138 h 304"/>
                <a:gd name="T46" fmla="*/ 0 w 186"/>
                <a:gd name="T47" fmla="*/ 144 h 304"/>
                <a:gd name="T48" fmla="*/ 0 w 186"/>
                <a:gd name="T49" fmla="*/ 150 h 304"/>
                <a:gd name="T50" fmla="*/ 6 w 186"/>
                <a:gd name="T51" fmla="*/ 163 h 304"/>
                <a:gd name="T52" fmla="*/ 8 w 186"/>
                <a:gd name="T53" fmla="*/ 166 h 304"/>
                <a:gd name="T54" fmla="*/ 13 w 186"/>
                <a:gd name="T55" fmla="*/ 182 h 304"/>
                <a:gd name="T56" fmla="*/ 21 w 186"/>
                <a:gd name="T57" fmla="*/ 201 h 304"/>
                <a:gd name="T58" fmla="*/ 23 w 186"/>
                <a:gd name="T59" fmla="*/ 206 h 304"/>
                <a:gd name="T60" fmla="*/ 32 w 186"/>
                <a:gd name="T61" fmla="*/ 208 h 304"/>
                <a:gd name="T62" fmla="*/ 37 w 186"/>
                <a:gd name="T63" fmla="*/ 210 h 304"/>
                <a:gd name="T64" fmla="*/ 41 w 186"/>
                <a:gd name="T65" fmla="*/ 217 h 304"/>
                <a:gd name="T66" fmla="*/ 40 w 186"/>
                <a:gd name="T67" fmla="*/ 234 h 304"/>
                <a:gd name="T68" fmla="*/ 37 w 186"/>
                <a:gd name="T69" fmla="*/ 242 h 304"/>
                <a:gd name="T70" fmla="*/ 31 w 186"/>
                <a:gd name="T71" fmla="*/ 252 h 304"/>
                <a:gd name="T72" fmla="*/ 32 w 186"/>
                <a:gd name="T73" fmla="*/ 281 h 304"/>
                <a:gd name="T74" fmla="*/ 130 w 186"/>
                <a:gd name="T75" fmla="*/ 296 h 304"/>
                <a:gd name="T76" fmla="*/ 150 w 186"/>
                <a:gd name="T77" fmla="*/ 283 h 304"/>
                <a:gd name="T78" fmla="*/ 167 w 186"/>
                <a:gd name="T79" fmla="*/ 268 h 304"/>
                <a:gd name="T80" fmla="*/ 168 w 186"/>
                <a:gd name="T81" fmla="*/ 264 h 304"/>
                <a:gd name="T82" fmla="*/ 178 w 186"/>
                <a:gd name="T83" fmla="*/ 193 h 304"/>
                <a:gd name="T84" fmla="*/ 178 w 186"/>
                <a:gd name="T85" fmla="*/ 180 h 304"/>
                <a:gd name="T86" fmla="*/ 181 w 186"/>
                <a:gd name="T87" fmla="*/ 169 h 304"/>
                <a:gd name="T88" fmla="*/ 183 w 186"/>
                <a:gd name="T89" fmla="*/ 166 h 304"/>
                <a:gd name="T90" fmla="*/ 186 w 186"/>
                <a:gd name="T91" fmla="*/ 154 h 304"/>
                <a:gd name="T92" fmla="*/ 186 w 186"/>
                <a:gd name="T93" fmla="*/ 14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304">
                  <a:moveTo>
                    <a:pt x="186" y="148"/>
                  </a:moveTo>
                  <a:lnTo>
                    <a:pt x="186" y="148"/>
                  </a:lnTo>
                  <a:lnTo>
                    <a:pt x="185" y="141"/>
                  </a:lnTo>
                  <a:lnTo>
                    <a:pt x="185" y="137"/>
                  </a:lnTo>
                  <a:lnTo>
                    <a:pt x="186" y="128"/>
                  </a:lnTo>
                  <a:lnTo>
                    <a:pt x="186" y="128"/>
                  </a:lnTo>
                  <a:lnTo>
                    <a:pt x="185" y="100"/>
                  </a:lnTo>
                  <a:lnTo>
                    <a:pt x="182" y="70"/>
                  </a:lnTo>
                  <a:lnTo>
                    <a:pt x="182" y="70"/>
                  </a:lnTo>
                  <a:lnTo>
                    <a:pt x="181" y="66"/>
                  </a:lnTo>
                  <a:lnTo>
                    <a:pt x="178" y="60"/>
                  </a:lnTo>
                  <a:lnTo>
                    <a:pt x="168" y="43"/>
                  </a:lnTo>
                  <a:lnTo>
                    <a:pt x="156" y="27"/>
                  </a:lnTo>
                  <a:lnTo>
                    <a:pt x="150" y="21"/>
                  </a:lnTo>
                  <a:lnTo>
                    <a:pt x="145" y="17"/>
                  </a:lnTo>
                  <a:lnTo>
                    <a:pt x="145" y="17"/>
                  </a:lnTo>
                  <a:lnTo>
                    <a:pt x="133" y="10"/>
                  </a:lnTo>
                  <a:lnTo>
                    <a:pt x="120" y="5"/>
                  </a:lnTo>
                  <a:lnTo>
                    <a:pt x="106" y="1"/>
                  </a:lnTo>
                  <a:lnTo>
                    <a:pt x="97" y="0"/>
                  </a:lnTo>
                  <a:lnTo>
                    <a:pt x="97" y="0"/>
                  </a:lnTo>
                  <a:lnTo>
                    <a:pt x="88" y="1"/>
                  </a:lnTo>
                  <a:lnTo>
                    <a:pt x="77" y="5"/>
                  </a:lnTo>
                  <a:lnTo>
                    <a:pt x="67" y="10"/>
                  </a:lnTo>
                  <a:lnTo>
                    <a:pt x="61" y="14"/>
                  </a:lnTo>
                  <a:lnTo>
                    <a:pt x="61" y="14"/>
                  </a:lnTo>
                  <a:lnTo>
                    <a:pt x="55" y="18"/>
                  </a:lnTo>
                  <a:lnTo>
                    <a:pt x="46" y="21"/>
                  </a:lnTo>
                  <a:lnTo>
                    <a:pt x="37" y="23"/>
                  </a:lnTo>
                  <a:lnTo>
                    <a:pt x="30" y="27"/>
                  </a:lnTo>
                  <a:lnTo>
                    <a:pt x="30" y="27"/>
                  </a:lnTo>
                  <a:lnTo>
                    <a:pt x="26" y="30"/>
                  </a:lnTo>
                  <a:lnTo>
                    <a:pt x="22" y="34"/>
                  </a:lnTo>
                  <a:lnTo>
                    <a:pt x="14" y="44"/>
                  </a:lnTo>
                  <a:lnTo>
                    <a:pt x="4" y="60"/>
                  </a:lnTo>
                  <a:lnTo>
                    <a:pt x="4" y="60"/>
                  </a:lnTo>
                  <a:lnTo>
                    <a:pt x="2" y="63"/>
                  </a:lnTo>
                  <a:lnTo>
                    <a:pt x="1" y="69"/>
                  </a:lnTo>
                  <a:lnTo>
                    <a:pt x="0" y="85"/>
                  </a:lnTo>
                  <a:lnTo>
                    <a:pt x="0" y="85"/>
                  </a:lnTo>
                  <a:lnTo>
                    <a:pt x="4" y="100"/>
                  </a:lnTo>
                  <a:lnTo>
                    <a:pt x="6" y="110"/>
                  </a:lnTo>
                  <a:lnTo>
                    <a:pt x="6" y="110"/>
                  </a:lnTo>
                  <a:lnTo>
                    <a:pt x="5" y="118"/>
                  </a:lnTo>
                  <a:lnTo>
                    <a:pt x="2" y="128"/>
                  </a:lnTo>
                  <a:lnTo>
                    <a:pt x="0" y="138"/>
                  </a:lnTo>
                  <a:lnTo>
                    <a:pt x="0" y="144"/>
                  </a:lnTo>
                  <a:lnTo>
                    <a:pt x="0" y="144"/>
                  </a:lnTo>
                  <a:lnTo>
                    <a:pt x="0" y="150"/>
                  </a:lnTo>
                  <a:lnTo>
                    <a:pt x="0" y="150"/>
                  </a:lnTo>
                  <a:lnTo>
                    <a:pt x="2" y="158"/>
                  </a:lnTo>
                  <a:lnTo>
                    <a:pt x="6" y="163"/>
                  </a:lnTo>
                  <a:lnTo>
                    <a:pt x="6" y="163"/>
                  </a:lnTo>
                  <a:lnTo>
                    <a:pt x="8" y="166"/>
                  </a:lnTo>
                  <a:lnTo>
                    <a:pt x="9" y="171"/>
                  </a:lnTo>
                  <a:lnTo>
                    <a:pt x="13" y="182"/>
                  </a:lnTo>
                  <a:lnTo>
                    <a:pt x="17" y="195"/>
                  </a:lnTo>
                  <a:lnTo>
                    <a:pt x="21" y="201"/>
                  </a:lnTo>
                  <a:lnTo>
                    <a:pt x="23" y="206"/>
                  </a:lnTo>
                  <a:lnTo>
                    <a:pt x="23" y="206"/>
                  </a:lnTo>
                  <a:lnTo>
                    <a:pt x="28" y="207"/>
                  </a:lnTo>
                  <a:lnTo>
                    <a:pt x="32" y="208"/>
                  </a:lnTo>
                  <a:lnTo>
                    <a:pt x="32" y="208"/>
                  </a:lnTo>
                  <a:lnTo>
                    <a:pt x="37" y="210"/>
                  </a:lnTo>
                  <a:lnTo>
                    <a:pt x="40" y="212"/>
                  </a:lnTo>
                  <a:lnTo>
                    <a:pt x="41" y="217"/>
                  </a:lnTo>
                  <a:lnTo>
                    <a:pt x="41" y="224"/>
                  </a:lnTo>
                  <a:lnTo>
                    <a:pt x="40" y="234"/>
                  </a:lnTo>
                  <a:lnTo>
                    <a:pt x="37" y="242"/>
                  </a:lnTo>
                  <a:lnTo>
                    <a:pt x="37" y="242"/>
                  </a:lnTo>
                  <a:lnTo>
                    <a:pt x="36" y="246"/>
                  </a:lnTo>
                  <a:lnTo>
                    <a:pt x="31" y="252"/>
                  </a:lnTo>
                  <a:lnTo>
                    <a:pt x="19" y="266"/>
                  </a:lnTo>
                  <a:lnTo>
                    <a:pt x="32" y="281"/>
                  </a:lnTo>
                  <a:lnTo>
                    <a:pt x="72" y="304"/>
                  </a:lnTo>
                  <a:lnTo>
                    <a:pt x="130" y="296"/>
                  </a:lnTo>
                  <a:lnTo>
                    <a:pt x="130" y="296"/>
                  </a:lnTo>
                  <a:lnTo>
                    <a:pt x="150" y="283"/>
                  </a:lnTo>
                  <a:lnTo>
                    <a:pt x="163" y="272"/>
                  </a:lnTo>
                  <a:lnTo>
                    <a:pt x="167" y="268"/>
                  </a:lnTo>
                  <a:lnTo>
                    <a:pt x="168" y="264"/>
                  </a:lnTo>
                  <a:lnTo>
                    <a:pt x="168" y="264"/>
                  </a:lnTo>
                  <a:lnTo>
                    <a:pt x="173" y="229"/>
                  </a:lnTo>
                  <a:lnTo>
                    <a:pt x="178" y="193"/>
                  </a:lnTo>
                  <a:lnTo>
                    <a:pt x="178" y="193"/>
                  </a:lnTo>
                  <a:lnTo>
                    <a:pt x="178" y="180"/>
                  </a:lnTo>
                  <a:lnTo>
                    <a:pt x="178" y="175"/>
                  </a:lnTo>
                  <a:lnTo>
                    <a:pt x="181" y="169"/>
                  </a:lnTo>
                  <a:lnTo>
                    <a:pt x="181" y="169"/>
                  </a:lnTo>
                  <a:lnTo>
                    <a:pt x="183" y="166"/>
                  </a:lnTo>
                  <a:lnTo>
                    <a:pt x="186" y="160"/>
                  </a:lnTo>
                  <a:lnTo>
                    <a:pt x="186" y="154"/>
                  </a:lnTo>
                  <a:lnTo>
                    <a:pt x="186" y="148"/>
                  </a:lnTo>
                  <a:lnTo>
                    <a:pt x="186" y="148"/>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14" name="Freeform 23">
              <a:extLst>
                <a:ext uri="{FF2B5EF4-FFF2-40B4-BE49-F238E27FC236}">
                  <a16:creationId xmlns:a16="http://schemas.microsoft.com/office/drawing/2014/main" id="{F3B0A063-0191-4122-AC5A-5E68E1010DB1}"/>
                </a:ext>
              </a:extLst>
            </p:cNvPr>
            <p:cNvSpPr>
              <a:spLocks/>
            </p:cNvSpPr>
            <p:nvPr/>
          </p:nvSpPr>
          <p:spPr bwMode="auto">
            <a:xfrm>
              <a:off x="5946775" y="2640013"/>
              <a:ext cx="1257300" cy="1527175"/>
            </a:xfrm>
            <a:custGeom>
              <a:avLst/>
              <a:gdLst>
                <a:gd name="T0" fmla="*/ 59 w 792"/>
                <a:gd name="T1" fmla="*/ 0 h 962"/>
                <a:gd name="T2" fmla="*/ 70 w 792"/>
                <a:gd name="T3" fmla="*/ 20 h 962"/>
                <a:gd name="T4" fmla="*/ 101 w 792"/>
                <a:gd name="T5" fmla="*/ 102 h 962"/>
                <a:gd name="T6" fmla="*/ 170 w 792"/>
                <a:gd name="T7" fmla="*/ 249 h 962"/>
                <a:gd name="T8" fmla="*/ 201 w 792"/>
                <a:gd name="T9" fmla="*/ 318 h 962"/>
                <a:gd name="T10" fmla="*/ 219 w 792"/>
                <a:gd name="T11" fmla="*/ 388 h 962"/>
                <a:gd name="T12" fmla="*/ 232 w 792"/>
                <a:gd name="T13" fmla="*/ 401 h 962"/>
                <a:gd name="T14" fmla="*/ 256 w 792"/>
                <a:gd name="T15" fmla="*/ 414 h 962"/>
                <a:gd name="T16" fmla="*/ 298 w 792"/>
                <a:gd name="T17" fmla="*/ 428 h 962"/>
                <a:gd name="T18" fmla="*/ 304 w 792"/>
                <a:gd name="T19" fmla="*/ 426 h 962"/>
                <a:gd name="T20" fmla="*/ 365 w 792"/>
                <a:gd name="T21" fmla="*/ 455 h 962"/>
                <a:gd name="T22" fmla="*/ 392 w 792"/>
                <a:gd name="T23" fmla="*/ 461 h 962"/>
                <a:gd name="T24" fmla="*/ 418 w 792"/>
                <a:gd name="T25" fmla="*/ 449 h 962"/>
                <a:gd name="T26" fmla="*/ 449 w 792"/>
                <a:gd name="T27" fmla="*/ 440 h 962"/>
                <a:gd name="T28" fmla="*/ 463 w 792"/>
                <a:gd name="T29" fmla="*/ 445 h 962"/>
                <a:gd name="T30" fmla="*/ 489 w 792"/>
                <a:gd name="T31" fmla="*/ 443 h 962"/>
                <a:gd name="T32" fmla="*/ 518 w 792"/>
                <a:gd name="T33" fmla="*/ 428 h 962"/>
                <a:gd name="T34" fmla="*/ 546 w 792"/>
                <a:gd name="T35" fmla="*/ 405 h 962"/>
                <a:gd name="T36" fmla="*/ 551 w 792"/>
                <a:gd name="T37" fmla="*/ 392 h 962"/>
                <a:gd name="T38" fmla="*/ 600 w 792"/>
                <a:gd name="T39" fmla="*/ 296 h 962"/>
                <a:gd name="T40" fmla="*/ 651 w 792"/>
                <a:gd name="T41" fmla="*/ 215 h 962"/>
                <a:gd name="T42" fmla="*/ 665 w 792"/>
                <a:gd name="T43" fmla="*/ 181 h 962"/>
                <a:gd name="T44" fmla="*/ 731 w 792"/>
                <a:gd name="T45" fmla="*/ 55 h 962"/>
                <a:gd name="T46" fmla="*/ 792 w 792"/>
                <a:gd name="T47" fmla="*/ 77 h 962"/>
                <a:gd name="T48" fmla="*/ 777 w 792"/>
                <a:gd name="T49" fmla="*/ 127 h 962"/>
                <a:gd name="T50" fmla="*/ 757 w 792"/>
                <a:gd name="T51" fmla="*/ 203 h 962"/>
                <a:gd name="T52" fmla="*/ 726 w 792"/>
                <a:gd name="T53" fmla="*/ 287 h 962"/>
                <a:gd name="T54" fmla="*/ 708 w 792"/>
                <a:gd name="T55" fmla="*/ 338 h 962"/>
                <a:gd name="T56" fmla="*/ 682 w 792"/>
                <a:gd name="T57" fmla="*/ 391 h 962"/>
                <a:gd name="T58" fmla="*/ 625 w 792"/>
                <a:gd name="T59" fmla="*/ 507 h 962"/>
                <a:gd name="T60" fmla="*/ 580 w 792"/>
                <a:gd name="T61" fmla="*/ 630 h 962"/>
                <a:gd name="T62" fmla="*/ 537 w 792"/>
                <a:gd name="T63" fmla="*/ 809 h 962"/>
                <a:gd name="T64" fmla="*/ 499 w 792"/>
                <a:gd name="T65" fmla="*/ 939 h 962"/>
                <a:gd name="T66" fmla="*/ 488 w 792"/>
                <a:gd name="T67" fmla="*/ 951 h 962"/>
                <a:gd name="T68" fmla="*/ 421 w 792"/>
                <a:gd name="T69" fmla="*/ 960 h 962"/>
                <a:gd name="T70" fmla="*/ 250 w 792"/>
                <a:gd name="T71" fmla="*/ 960 h 962"/>
                <a:gd name="T72" fmla="*/ 192 w 792"/>
                <a:gd name="T73" fmla="*/ 938 h 962"/>
                <a:gd name="T74" fmla="*/ 145 w 792"/>
                <a:gd name="T75" fmla="*/ 912 h 962"/>
                <a:gd name="T76" fmla="*/ 128 w 792"/>
                <a:gd name="T77" fmla="*/ 837 h 962"/>
                <a:gd name="T78" fmla="*/ 127 w 792"/>
                <a:gd name="T79" fmla="*/ 748 h 962"/>
                <a:gd name="T80" fmla="*/ 128 w 792"/>
                <a:gd name="T81" fmla="*/ 620 h 962"/>
                <a:gd name="T82" fmla="*/ 137 w 792"/>
                <a:gd name="T83" fmla="*/ 581 h 962"/>
                <a:gd name="T84" fmla="*/ 93 w 792"/>
                <a:gd name="T85" fmla="*/ 475 h 962"/>
                <a:gd name="T86" fmla="*/ 66 w 792"/>
                <a:gd name="T87" fmla="*/ 384 h 962"/>
                <a:gd name="T88" fmla="*/ 52 w 792"/>
                <a:gd name="T89" fmla="*/ 317 h 962"/>
                <a:gd name="T90" fmla="*/ 39 w 792"/>
                <a:gd name="T91" fmla="*/ 198 h 962"/>
                <a:gd name="T92" fmla="*/ 16 w 792"/>
                <a:gd name="T93" fmla="*/ 128 h 962"/>
                <a:gd name="T94" fmla="*/ 9 w 792"/>
                <a:gd name="T95" fmla="*/ 88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962">
                  <a:moveTo>
                    <a:pt x="0" y="29"/>
                  </a:moveTo>
                  <a:lnTo>
                    <a:pt x="0" y="29"/>
                  </a:lnTo>
                  <a:lnTo>
                    <a:pt x="59" y="0"/>
                  </a:lnTo>
                  <a:lnTo>
                    <a:pt x="59" y="0"/>
                  </a:lnTo>
                  <a:lnTo>
                    <a:pt x="61" y="0"/>
                  </a:lnTo>
                  <a:lnTo>
                    <a:pt x="62" y="2"/>
                  </a:lnTo>
                  <a:lnTo>
                    <a:pt x="66" y="8"/>
                  </a:lnTo>
                  <a:lnTo>
                    <a:pt x="70" y="20"/>
                  </a:lnTo>
                  <a:lnTo>
                    <a:pt x="74" y="33"/>
                  </a:lnTo>
                  <a:lnTo>
                    <a:pt x="74" y="33"/>
                  </a:lnTo>
                  <a:lnTo>
                    <a:pt x="83" y="58"/>
                  </a:lnTo>
                  <a:lnTo>
                    <a:pt x="101" y="102"/>
                  </a:lnTo>
                  <a:lnTo>
                    <a:pt x="119" y="146"/>
                  </a:lnTo>
                  <a:lnTo>
                    <a:pt x="132" y="174"/>
                  </a:lnTo>
                  <a:lnTo>
                    <a:pt x="132" y="174"/>
                  </a:lnTo>
                  <a:lnTo>
                    <a:pt x="170" y="249"/>
                  </a:lnTo>
                  <a:lnTo>
                    <a:pt x="190" y="293"/>
                  </a:lnTo>
                  <a:lnTo>
                    <a:pt x="198" y="309"/>
                  </a:lnTo>
                  <a:lnTo>
                    <a:pt x="201" y="318"/>
                  </a:lnTo>
                  <a:lnTo>
                    <a:pt x="201" y="318"/>
                  </a:lnTo>
                  <a:lnTo>
                    <a:pt x="209" y="352"/>
                  </a:lnTo>
                  <a:lnTo>
                    <a:pt x="216" y="383"/>
                  </a:lnTo>
                  <a:lnTo>
                    <a:pt x="216" y="383"/>
                  </a:lnTo>
                  <a:lnTo>
                    <a:pt x="219" y="388"/>
                  </a:lnTo>
                  <a:lnTo>
                    <a:pt x="223" y="393"/>
                  </a:lnTo>
                  <a:lnTo>
                    <a:pt x="228" y="399"/>
                  </a:lnTo>
                  <a:lnTo>
                    <a:pt x="232" y="401"/>
                  </a:lnTo>
                  <a:lnTo>
                    <a:pt x="232" y="401"/>
                  </a:lnTo>
                  <a:lnTo>
                    <a:pt x="242" y="408"/>
                  </a:lnTo>
                  <a:lnTo>
                    <a:pt x="250" y="413"/>
                  </a:lnTo>
                  <a:lnTo>
                    <a:pt x="256" y="414"/>
                  </a:lnTo>
                  <a:lnTo>
                    <a:pt x="256" y="414"/>
                  </a:lnTo>
                  <a:lnTo>
                    <a:pt x="265" y="417"/>
                  </a:lnTo>
                  <a:lnTo>
                    <a:pt x="278" y="419"/>
                  </a:lnTo>
                  <a:lnTo>
                    <a:pt x="290" y="424"/>
                  </a:lnTo>
                  <a:lnTo>
                    <a:pt x="298" y="428"/>
                  </a:lnTo>
                  <a:lnTo>
                    <a:pt x="298" y="428"/>
                  </a:lnTo>
                  <a:lnTo>
                    <a:pt x="303" y="433"/>
                  </a:lnTo>
                  <a:lnTo>
                    <a:pt x="304" y="436"/>
                  </a:lnTo>
                  <a:lnTo>
                    <a:pt x="304" y="426"/>
                  </a:lnTo>
                  <a:lnTo>
                    <a:pt x="304" y="426"/>
                  </a:lnTo>
                  <a:lnTo>
                    <a:pt x="329" y="439"/>
                  </a:lnTo>
                  <a:lnTo>
                    <a:pt x="349" y="449"/>
                  </a:lnTo>
                  <a:lnTo>
                    <a:pt x="365" y="455"/>
                  </a:lnTo>
                  <a:lnTo>
                    <a:pt x="365" y="455"/>
                  </a:lnTo>
                  <a:lnTo>
                    <a:pt x="374" y="458"/>
                  </a:lnTo>
                  <a:lnTo>
                    <a:pt x="381" y="459"/>
                  </a:lnTo>
                  <a:lnTo>
                    <a:pt x="392" y="461"/>
                  </a:lnTo>
                  <a:lnTo>
                    <a:pt x="392" y="461"/>
                  </a:lnTo>
                  <a:lnTo>
                    <a:pt x="396" y="459"/>
                  </a:lnTo>
                  <a:lnTo>
                    <a:pt x="402" y="457"/>
                  </a:lnTo>
                  <a:lnTo>
                    <a:pt x="418" y="449"/>
                  </a:lnTo>
                  <a:lnTo>
                    <a:pt x="439" y="437"/>
                  </a:lnTo>
                  <a:lnTo>
                    <a:pt x="439" y="437"/>
                  </a:lnTo>
                  <a:lnTo>
                    <a:pt x="445" y="439"/>
                  </a:lnTo>
                  <a:lnTo>
                    <a:pt x="449" y="440"/>
                  </a:lnTo>
                  <a:lnTo>
                    <a:pt x="453" y="443"/>
                  </a:lnTo>
                  <a:lnTo>
                    <a:pt x="453" y="443"/>
                  </a:lnTo>
                  <a:lnTo>
                    <a:pt x="457" y="444"/>
                  </a:lnTo>
                  <a:lnTo>
                    <a:pt x="463" y="445"/>
                  </a:lnTo>
                  <a:lnTo>
                    <a:pt x="471" y="446"/>
                  </a:lnTo>
                  <a:lnTo>
                    <a:pt x="479" y="445"/>
                  </a:lnTo>
                  <a:lnTo>
                    <a:pt x="479" y="445"/>
                  </a:lnTo>
                  <a:lnTo>
                    <a:pt x="489" y="443"/>
                  </a:lnTo>
                  <a:lnTo>
                    <a:pt x="499" y="437"/>
                  </a:lnTo>
                  <a:lnTo>
                    <a:pt x="510" y="432"/>
                  </a:lnTo>
                  <a:lnTo>
                    <a:pt x="518" y="428"/>
                  </a:lnTo>
                  <a:lnTo>
                    <a:pt x="518" y="428"/>
                  </a:lnTo>
                  <a:lnTo>
                    <a:pt x="521" y="427"/>
                  </a:lnTo>
                  <a:lnTo>
                    <a:pt x="525" y="424"/>
                  </a:lnTo>
                  <a:lnTo>
                    <a:pt x="537" y="415"/>
                  </a:lnTo>
                  <a:lnTo>
                    <a:pt x="546" y="405"/>
                  </a:lnTo>
                  <a:lnTo>
                    <a:pt x="549" y="401"/>
                  </a:lnTo>
                  <a:lnTo>
                    <a:pt x="550" y="397"/>
                  </a:lnTo>
                  <a:lnTo>
                    <a:pt x="550" y="397"/>
                  </a:lnTo>
                  <a:lnTo>
                    <a:pt x="551" y="392"/>
                  </a:lnTo>
                  <a:lnTo>
                    <a:pt x="554" y="383"/>
                  </a:lnTo>
                  <a:lnTo>
                    <a:pt x="567" y="356"/>
                  </a:lnTo>
                  <a:lnTo>
                    <a:pt x="584" y="325"/>
                  </a:lnTo>
                  <a:lnTo>
                    <a:pt x="600" y="296"/>
                  </a:lnTo>
                  <a:lnTo>
                    <a:pt x="600" y="296"/>
                  </a:lnTo>
                  <a:lnTo>
                    <a:pt x="637" y="241"/>
                  </a:lnTo>
                  <a:lnTo>
                    <a:pt x="637" y="241"/>
                  </a:lnTo>
                  <a:lnTo>
                    <a:pt x="651" y="215"/>
                  </a:lnTo>
                  <a:lnTo>
                    <a:pt x="657" y="199"/>
                  </a:lnTo>
                  <a:lnTo>
                    <a:pt x="661" y="189"/>
                  </a:lnTo>
                  <a:lnTo>
                    <a:pt x="661" y="189"/>
                  </a:lnTo>
                  <a:lnTo>
                    <a:pt x="665" y="181"/>
                  </a:lnTo>
                  <a:lnTo>
                    <a:pt x="673" y="165"/>
                  </a:lnTo>
                  <a:lnTo>
                    <a:pt x="696" y="119"/>
                  </a:lnTo>
                  <a:lnTo>
                    <a:pt x="731" y="55"/>
                  </a:lnTo>
                  <a:lnTo>
                    <a:pt x="731" y="55"/>
                  </a:lnTo>
                  <a:lnTo>
                    <a:pt x="758" y="64"/>
                  </a:lnTo>
                  <a:lnTo>
                    <a:pt x="777" y="70"/>
                  </a:lnTo>
                  <a:lnTo>
                    <a:pt x="792" y="77"/>
                  </a:lnTo>
                  <a:lnTo>
                    <a:pt x="792" y="77"/>
                  </a:lnTo>
                  <a:lnTo>
                    <a:pt x="784" y="99"/>
                  </a:lnTo>
                  <a:lnTo>
                    <a:pt x="780" y="115"/>
                  </a:lnTo>
                  <a:lnTo>
                    <a:pt x="777" y="127"/>
                  </a:lnTo>
                  <a:lnTo>
                    <a:pt x="777" y="127"/>
                  </a:lnTo>
                  <a:lnTo>
                    <a:pt x="775" y="140"/>
                  </a:lnTo>
                  <a:lnTo>
                    <a:pt x="770" y="162"/>
                  </a:lnTo>
                  <a:lnTo>
                    <a:pt x="757" y="203"/>
                  </a:lnTo>
                  <a:lnTo>
                    <a:pt x="757" y="203"/>
                  </a:lnTo>
                  <a:lnTo>
                    <a:pt x="740" y="247"/>
                  </a:lnTo>
                  <a:lnTo>
                    <a:pt x="730" y="272"/>
                  </a:lnTo>
                  <a:lnTo>
                    <a:pt x="727" y="281"/>
                  </a:lnTo>
                  <a:lnTo>
                    <a:pt x="726" y="287"/>
                  </a:lnTo>
                  <a:lnTo>
                    <a:pt x="726" y="287"/>
                  </a:lnTo>
                  <a:lnTo>
                    <a:pt x="724" y="294"/>
                  </a:lnTo>
                  <a:lnTo>
                    <a:pt x="721" y="305"/>
                  </a:lnTo>
                  <a:lnTo>
                    <a:pt x="708" y="338"/>
                  </a:lnTo>
                  <a:lnTo>
                    <a:pt x="693" y="370"/>
                  </a:lnTo>
                  <a:lnTo>
                    <a:pt x="687" y="383"/>
                  </a:lnTo>
                  <a:lnTo>
                    <a:pt x="682" y="391"/>
                  </a:lnTo>
                  <a:lnTo>
                    <a:pt x="682" y="391"/>
                  </a:lnTo>
                  <a:lnTo>
                    <a:pt x="677" y="400"/>
                  </a:lnTo>
                  <a:lnTo>
                    <a:pt x="668" y="417"/>
                  </a:lnTo>
                  <a:lnTo>
                    <a:pt x="646" y="462"/>
                  </a:lnTo>
                  <a:lnTo>
                    <a:pt x="625" y="507"/>
                  </a:lnTo>
                  <a:lnTo>
                    <a:pt x="613" y="534"/>
                  </a:lnTo>
                  <a:lnTo>
                    <a:pt x="613" y="534"/>
                  </a:lnTo>
                  <a:lnTo>
                    <a:pt x="593" y="593"/>
                  </a:lnTo>
                  <a:lnTo>
                    <a:pt x="580" y="630"/>
                  </a:lnTo>
                  <a:lnTo>
                    <a:pt x="572" y="656"/>
                  </a:lnTo>
                  <a:lnTo>
                    <a:pt x="572" y="656"/>
                  </a:lnTo>
                  <a:lnTo>
                    <a:pt x="552" y="737"/>
                  </a:lnTo>
                  <a:lnTo>
                    <a:pt x="537" y="809"/>
                  </a:lnTo>
                  <a:lnTo>
                    <a:pt x="537" y="809"/>
                  </a:lnTo>
                  <a:lnTo>
                    <a:pt x="518" y="878"/>
                  </a:lnTo>
                  <a:lnTo>
                    <a:pt x="505" y="924"/>
                  </a:lnTo>
                  <a:lnTo>
                    <a:pt x="499" y="939"/>
                  </a:lnTo>
                  <a:lnTo>
                    <a:pt x="497" y="947"/>
                  </a:lnTo>
                  <a:lnTo>
                    <a:pt x="497" y="947"/>
                  </a:lnTo>
                  <a:lnTo>
                    <a:pt x="493" y="948"/>
                  </a:lnTo>
                  <a:lnTo>
                    <a:pt x="488" y="951"/>
                  </a:lnTo>
                  <a:lnTo>
                    <a:pt x="468" y="955"/>
                  </a:lnTo>
                  <a:lnTo>
                    <a:pt x="444" y="957"/>
                  </a:lnTo>
                  <a:lnTo>
                    <a:pt x="421" y="960"/>
                  </a:lnTo>
                  <a:lnTo>
                    <a:pt x="421" y="960"/>
                  </a:lnTo>
                  <a:lnTo>
                    <a:pt x="384" y="961"/>
                  </a:lnTo>
                  <a:lnTo>
                    <a:pt x="331" y="962"/>
                  </a:lnTo>
                  <a:lnTo>
                    <a:pt x="281" y="961"/>
                  </a:lnTo>
                  <a:lnTo>
                    <a:pt x="250" y="960"/>
                  </a:lnTo>
                  <a:lnTo>
                    <a:pt x="250" y="960"/>
                  </a:lnTo>
                  <a:lnTo>
                    <a:pt x="240" y="957"/>
                  </a:lnTo>
                  <a:lnTo>
                    <a:pt x="225" y="952"/>
                  </a:lnTo>
                  <a:lnTo>
                    <a:pt x="192" y="938"/>
                  </a:lnTo>
                  <a:lnTo>
                    <a:pt x="159" y="922"/>
                  </a:lnTo>
                  <a:lnTo>
                    <a:pt x="149" y="916"/>
                  </a:lnTo>
                  <a:lnTo>
                    <a:pt x="145" y="912"/>
                  </a:lnTo>
                  <a:lnTo>
                    <a:pt x="145" y="912"/>
                  </a:lnTo>
                  <a:lnTo>
                    <a:pt x="143" y="903"/>
                  </a:lnTo>
                  <a:lnTo>
                    <a:pt x="136" y="881"/>
                  </a:lnTo>
                  <a:lnTo>
                    <a:pt x="130" y="852"/>
                  </a:lnTo>
                  <a:lnTo>
                    <a:pt x="128" y="837"/>
                  </a:lnTo>
                  <a:lnTo>
                    <a:pt x="127" y="823"/>
                  </a:lnTo>
                  <a:lnTo>
                    <a:pt x="127" y="823"/>
                  </a:lnTo>
                  <a:lnTo>
                    <a:pt x="126" y="788"/>
                  </a:lnTo>
                  <a:lnTo>
                    <a:pt x="127" y="748"/>
                  </a:lnTo>
                  <a:lnTo>
                    <a:pt x="128" y="687"/>
                  </a:lnTo>
                  <a:lnTo>
                    <a:pt x="128" y="687"/>
                  </a:lnTo>
                  <a:lnTo>
                    <a:pt x="128" y="643"/>
                  </a:lnTo>
                  <a:lnTo>
                    <a:pt x="128" y="620"/>
                  </a:lnTo>
                  <a:lnTo>
                    <a:pt x="130" y="611"/>
                  </a:lnTo>
                  <a:lnTo>
                    <a:pt x="131" y="605"/>
                  </a:lnTo>
                  <a:lnTo>
                    <a:pt x="131" y="605"/>
                  </a:lnTo>
                  <a:lnTo>
                    <a:pt x="137" y="581"/>
                  </a:lnTo>
                  <a:lnTo>
                    <a:pt x="141" y="564"/>
                  </a:lnTo>
                  <a:lnTo>
                    <a:pt x="141" y="564"/>
                  </a:lnTo>
                  <a:lnTo>
                    <a:pt x="113" y="514"/>
                  </a:lnTo>
                  <a:lnTo>
                    <a:pt x="93" y="475"/>
                  </a:lnTo>
                  <a:lnTo>
                    <a:pt x="86" y="459"/>
                  </a:lnTo>
                  <a:lnTo>
                    <a:pt x="82" y="449"/>
                  </a:lnTo>
                  <a:lnTo>
                    <a:pt x="82" y="449"/>
                  </a:lnTo>
                  <a:lnTo>
                    <a:pt x="66" y="384"/>
                  </a:lnTo>
                  <a:lnTo>
                    <a:pt x="56" y="344"/>
                  </a:lnTo>
                  <a:lnTo>
                    <a:pt x="53" y="329"/>
                  </a:lnTo>
                  <a:lnTo>
                    <a:pt x="52" y="317"/>
                  </a:lnTo>
                  <a:lnTo>
                    <a:pt x="52" y="317"/>
                  </a:lnTo>
                  <a:lnTo>
                    <a:pt x="51" y="293"/>
                  </a:lnTo>
                  <a:lnTo>
                    <a:pt x="47" y="256"/>
                  </a:lnTo>
                  <a:lnTo>
                    <a:pt x="43" y="221"/>
                  </a:lnTo>
                  <a:lnTo>
                    <a:pt x="39" y="198"/>
                  </a:lnTo>
                  <a:lnTo>
                    <a:pt x="39" y="198"/>
                  </a:lnTo>
                  <a:lnTo>
                    <a:pt x="33" y="179"/>
                  </a:lnTo>
                  <a:lnTo>
                    <a:pt x="24" y="153"/>
                  </a:lnTo>
                  <a:lnTo>
                    <a:pt x="16" y="128"/>
                  </a:lnTo>
                  <a:lnTo>
                    <a:pt x="13" y="118"/>
                  </a:lnTo>
                  <a:lnTo>
                    <a:pt x="12" y="109"/>
                  </a:lnTo>
                  <a:lnTo>
                    <a:pt x="12" y="109"/>
                  </a:lnTo>
                  <a:lnTo>
                    <a:pt x="9" y="88"/>
                  </a:lnTo>
                  <a:lnTo>
                    <a:pt x="6" y="62"/>
                  </a:lnTo>
                  <a:lnTo>
                    <a:pt x="0" y="29"/>
                  </a:lnTo>
                  <a:lnTo>
                    <a:pt x="0" y="2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15" name="Freeform 24">
              <a:extLst>
                <a:ext uri="{FF2B5EF4-FFF2-40B4-BE49-F238E27FC236}">
                  <a16:creationId xmlns:a16="http://schemas.microsoft.com/office/drawing/2014/main" id="{0E87FAC6-4E99-4617-AE82-09CA902847C8}"/>
                </a:ext>
              </a:extLst>
            </p:cNvPr>
            <p:cNvSpPr>
              <a:spLocks/>
            </p:cNvSpPr>
            <p:nvPr/>
          </p:nvSpPr>
          <p:spPr bwMode="auto">
            <a:xfrm>
              <a:off x="6450013" y="3378200"/>
              <a:ext cx="165100" cy="827088"/>
            </a:xfrm>
            <a:custGeom>
              <a:avLst/>
              <a:gdLst>
                <a:gd name="T0" fmla="*/ 66 w 104"/>
                <a:gd name="T1" fmla="*/ 0 h 521"/>
                <a:gd name="T2" fmla="*/ 66 w 104"/>
                <a:gd name="T3" fmla="*/ 0 h 521"/>
                <a:gd name="T4" fmla="*/ 53 w 104"/>
                <a:gd name="T5" fmla="*/ 24 h 521"/>
                <a:gd name="T6" fmla="*/ 44 w 104"/>
                <a:gd name="T7" fmla="*/ 42 h 521"/>
                <a:gd name="T8" fmla="*/ 39 w 104"/>
                <a:gd name="T9" fmla="*/ 51 h 521"/>
                <a:gd name="T10" fmla="*/ 39 w 104"/>
                <a:gd name="T11" fmla="*/ 51 h 521"/>
                <a:gd name="T12" fmla="*/ 40 w 104"/>
                <a:gd name="T13" fmla="*/ 55 h 521"/>
                <a:gd name="T14" fmla="*/ 44 w 104"/>
                <a:gd name="T15" fmla="*/ 62 h 521"/>
                <a:gd name="T16" fmla="*/ 48 w 104"/>
                <a:gd name="T17" fmla="*/ 69 h 521"/>
                <a:gd name="T18" fmla="*/ 48 w 104"/>
                <a:gd name="T19" fmla="*/ 69 h 521"/>
                <a:gd name="T20" fmla="*/ 36 w 104"/>
                <a:gd name="T21" fmla="*/ 122 h 521"/>
                <a:gd name="T22" fmla="*/ 29 w 104"/>
                <a:gd name="T23" fmla="*/ 169 h 521"/>
                <a:gd name="T24" fmla="*/ 25 w 104"/>
                <a:gd name="T25" fmla="*/ 191 h 521"/>
                <a:gd name="T26" fmla="*/ 23 w 104"/>
                <a:gd name="T27" fmla="*/ 209 h 521"/>
                <a:gd name="T28" fmla="*/ 23 w 104"/>
                <a:gd name="T29" fmla="*/ 209 h 521"/>
                <a:gd name="T30" fmla="*/ 18 w 104"/>
                <a:gd name="T31" fmla="*/ 261 h 521"/>
                <a:gd name="T32" fmla="*/ 10 w 104"/>
                <a:gd name="T33" fmla="*/ 333 h 521"/>
                <a:gd name="T34" fmla="*/ 3 w 104"/>
                <a:gd name="T35" fmla="*/ 399 h 521"/>
                <a:gd name="T36" fmla="*/ 0 w 104"/>
                <a:gd name="T37" fmla="*/ 438 h 521"/>
                <a:gd name="T38" fmla="*/ 0 w 104"/>
                <a:gd name="T39" fmla="*/ 438 h 521"/>
                <a:gd name="T40" fmla="*/ 0 w 104"/>
                <a:gd name="T41" fmla="*/ 447 h 521"/>
                <a:gd name="T42" fmla="*/ 3 w 104"/>
                <a:gd name="T43" fmla="*/ 459 h 521"/>
                <a:gd name="T44" fmla="*/ 12 w 104"/>
                <a:gd name="T45" fmla="*/ 483 h 521"/>
                <a:gd name="T46" fmla="*/ 21 w 104"/>
                <a:gd name="T47" fmla="*/ 506 h 521"/>
                <a:gd name="T48" fmla="*/ 26 w 104"/>
                <a:gd name="T49" fmla="*/ 519 h 521"/>
                <a:gd name="T50" fmla="*/ 26 w 104"/>
                <a:gd name="T51" fmla="*/ 519 h 521"/>
                <a:gd name="T52" fmla="*/ 27 w 104"/>
                <a:gd name="T53" fmla="*/ 521 h 521"/>
                <a:gd name="T54" fmla="*/ 30 w 104"/>
                <a:gd name="T55" fmla="*/ 521 h 521"/>
                <a:gd name="T56" fmla="*/ 38 w 104"/>
                <a:gd name="T57" fmla="*/ 518 h 521"/>
                <a:gd name="T58" fmla="*/ 48 w 104"/>
                <a:gd name="T59" fmla="*/ 512 h 521"/>
                <a:gd name="T60" fmla="*/ 61 w 104"/>
                <a:gd name="T61" fmla="*/ 503 h 521"/>
                <a:gd name="T62" fmla="*/ 73 w 104"/>
                <a:gd name="T63" fmla="*/ 492 h 521"/>
                <a:gd name="T64" fmla="*/ 84 w 104"/>
                <a:gd name="T65" fmla="*/ 479 h 521"/>
                <a:gd name="T66" fmla="*/ 88 w 104"/>
                <a:gd name="T67" fmla="*/ 473 h 521"/>
                <a:gd name="T68" fmla="*/ 92 w 104"/>
                <a:gd name="T69" fmla="*/ 465 h 521"/>
                <a:gd name="T70" fmla="*/ 95 w 104"/>
                <a:gd name="T71" fmla="*/ 457 h 521"/>
                <a:gd name="T72" fmla="*/ 96 w 104"/>
                <a:gd name="T73" fmla="*/ 450 h 521"/>
                <a:gd name="T74" fmla="*/ 96 w 104"/>
                <a:gd name="T75" fmla="*/ 450 h 521"/>
                <a:gd name="T76" fmla="*/ 98 w 104"/>
                <a:gd name="T77" fmla="*/ 430 h 521"/>
                <a:gd name="T78" fmla="*/ 100 w 104"/>
                <a:gd name="T79" fmla="*/ 404 h 521"/>
                <a:gd name="T80" fmla="*/ 102 w 104"/>
                <a:gd name="T81" fmla="*/ 344 h 521"/>
                <a:gd name="T82" fmla="*/ 104 w 104"/>
                <a:gd name="T83" fmla="*/ 256 h 521"/>
                <a:gd name="T84" fmla="*/ 104 w 104"/>
                <a:gd name="T85" fmla="*/ 256 h 521"/>
                <a:gd name="T86" fmla="*/ 102 w 104"/>
                <a:gd name="T87" fmla="*/ 172 h 521"/>
                <a:gd name="T88" fmla="*/ 101 w 104"/>
                <a:gd name="T89" fmla="*/ 120 h 521"/>
                <a:gd name="T90" fmla="*/ 100 w 104"/>
                <a:gd name="T91" fmla="*/ 91 h 521"/>
                <a:gd name="T92" fmla="*/ 100 w 104"/>
                <a:gd name="T93" fmla="*/ 91 h 521"/>
                <a:gd name="T94" fmla="*/ 98 w 104"/>
                <a:gd name="T95" fmla="*/ 82 h 521"/>
                <a:gd name="T96" fmla="*/ 96 w 104"/>
                <a:gd name="T97" fmla="*/ 76 h 521"/>
                <a:gd name="T98" fmla="*/ 93 w 104"/>
                <a:gd name="T99" fmla="*/ 71 h 521"/>
                <a:gd name="T100" fmla="*/ 104 w 104"/>
                <a:gd name="T101" fmla="*/ 47 h 521"/>
                <a:gd name="T102" fmla="*/ 79 w 104"/>
                <a:gd name="T103" fmla="*/ 0 h 521"/>
                <a:gd name="T104" fmla="*/ 66 w 104"/>
                <a:gd name="T105"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1">
                  <a:moveTo>
                    <a:pt x="66" y="0"/>
                  </a:moveTo>
                  <a:lnTo>
                    <a:pt x="66" y="0"/>
                  </a:lnTo>
                  <a:lnTo>
                    <a:pt x="53" y="24"/>
                  </a:lnTo>
                  <a:lnTo>
                    <a:pt x="44" y="42"/>
                  </a:lnTo>
                  <a:lnTo>
                    <a:pt x="39" y="51"/>
                  </a:lnTo>
                  <a:lnTo>
                    <a:pt x="39" y="51"/>
                  </a:lnTo>
                  <a:lnTo>
                    <a:pt x="40" y="55"/>
                  </a:lnTo>
                  <a:lnTo>
                    <a:pt x="44" y="62"/>
                  </a:lnTo>
                  <a:lnTo>
                    <a:pt x="48" y="69"/>
                  </a:lnTo>
                  <a:lnTo>
                    <a:pt x="48" y="69"/>
                  </a:lnTo>
                  <a:lnTo>
                    <a:pt x="36" y="122"/>
                  </a:lnTo>
                  <a:lnTo>
                    <a:pt x="29" y="169"/>
                  </a:lnTo>
                  <a:lnTo>
                    <a:pt x="25" y="191"/>
                  </a:lnTo>
                  <a:lnTo>
                    <a:pt x="23" y="209"/>
                  </a:lnTo>
                  <a:lnTo>
                    <a:pt x="23" y="209"/>
                  </a:lnTo>
                  <a:lnTo>
                    <a:pt x="18" y="261"/>
                  </a:lnTo>
                  <a:lnTo>
                    <a:pt x="10" y="333"/>
                  </a:lnTo>
                  <a:lnTo>
                    <a:pt x="3" y="399"/>
                  </a:lnTo>
                  <a:lnTo>
                    <a:pt x="0" y="438"/>
                  </a:lnTo>
                  <a:lnTo>
                    <a:pt x="0" y="438"/>
                  </a:lnTo>
                  <a:lnTo>
                    <a:pt x="0" y="447"/>
                  </a:lnTo>
                  <a:lnTo>
                    <a:pt x="3" y="459"/>
                  </a:lnTo>
                  <a:lnTo>
                    <a:pt x="12" y="483"/>
                  </a:lnTo>
                  <a:lnTo>
                    <a:pt x="21" y="506"/>
                  </a:lnTo>
                  <a:lnTo>
                    <a:pt x="26" y="519"/>
                  </a:lnTo>
                  <a:lnTo>
                    <a:pt x="26" y="519"/>
                  </a:lnTo>
                  <a:lnTo>
                    <a:pt x="27" y="521"/>
                  </a:lnTo>
                  <a:lnTo>
                    <a:pt x="30" y="521"/>
                  </a:lnTo>
                  <a:lnTo>
                    <a:pt x="38" y="518"/>
                  </a:lnTo>
                  <a:lnTo>
                    <a:pt x="48" y="512"/>
                  </a:lnTo>
                  <a:lnTo>
                    <a:pt x="61" y="503"/>
                  </a:lnTo>
                  <a:lnTo>
                    <a:pt x="73" y="492"/>
                  </a:lnTo>
                  <a:lnTo>
                    <a:pt x="84" y="479"/>
                  </a:lnTo>
                  <a:lnTo>
                    <a:pt x="88" y="473"/>
                  </a:lnTo>
                  <a:lnTo>
                    <a:pt x="92" y="465"/>
                  </a:lnTo>
                  <a:lnTo>
                    <a:pt x="95" y="457"/>
                  </a:lnTo>
                  <a:lnTo>
                    <a:pt x="96" y="450"/>
                  </a:lnTo>
                  <a:lnTo>
                    <a:pt x="96" y="450"/>
                  </a:lnTo>
                  <a:lnTo>
                    <a:pt x="98" y="430"/>
                  </a:lnTo>
                  <a:lnTo>
                    <a:pt x="100" y="404"/>
                  </a:lnTo>
                  <a:lnTo>
                    <a:pt x="102" y="344"/>
                  </a:lnTo>
                  <a:lnTo>
                    <a:pt x="104" y="256"/>
                  </a:lnTo>
                  <a:lnTo>
                    <a:pt x="104" y="256"/>
                  </a:lnTo>
                  <a:lnTo>
                    <a:pt x="102" y="172"/>
                  </a:lnTo>
                  <a:lnTo>
                    <a:pt x="101" y="120"/>
                  </a:lnTo>
                  <a:lnTo>
                    <a:pt x="100" y="91"/>
                  </a:lnTo>
                  <a:lnTo>
                    <a:pt x="100" y="91"/>
                  </a:lnTo>
                  <a:lnTo>
                    <a:pt x="98" y="82"/>
                  </a:lnTo>
                  <a:lnTo>
                    <a:pt x="96" y="76"/>
                  </a:lnTo>
                  <a:lnTo>
                    <a:pt x="93" y="71"/>
                  </a:lnTo>
                  <a:lnTo>
                    <a:pt x="104" y="47"/>
                  </a:lnTo>
                  <a:lnTo>
                    <a:pt x="79"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16" name="Freeform 25">
              <a:extLst>
                <a:ext uri="{FF2B5EF4-FFF2-40B4-BE49-F238E27FC236}">
                  <a16:creationId xmlns:a16="http://schemas.microsoft.com/office/drawing/2014/main" id="{C578F927-04B4-4353-B4E6-559E8D7F458D}"/>
                </a:ext>
              </a:extLst>
            </p:cNvPr>
            <p:cNvSpPr>
              <a:spLocks/>
            </p:cNvSpPr>
            <p:nvPr/>
          </p:nvSpPr>
          <p:spPr bwMode="auto">
            <a:xfrm>
              <a:off x="6499225" y="2932113"/>
              <a:ext cx="195263" cy="288925"/>
            </a:xfrm>
            <a:custGeom>
              <a:avLst/>
              <a:gdLst>
                <a:gd name="T0" fmla="*/ 65 w 123"/>
                <a:gd name="T1" fmla="*/ 133 h 182"/>
                <a:gd name="T2" fmla="*/ 73 w 123"/>
                <a:gd name="T3" fmla="*/ 124 h 182"/>
                <a:gd name="T4" fmla="*/ 73 w 123"/>
                <a:gd name="T5" fmla="*/ 124 h 182"/>
                <a:gd name="T6" fmla="*/ 75 w 123"/>
                <a:gd name="T7" fmla="*/ 114 h 182"/>
                <a:gd name="T8" fmla="*/ 76 w 123"/>
                <a:gd name="T9" fmla="*/ 106 h 182"/>
                <a:gd name="T10" fmla="*/ 80 w 123"/>
                <a:gd name="T11" fmla="*/ 98 h 182"/>
                <a:gd name="T12" fmla="*/ 80 w 123"/>
                <a:gd name="T13" fmla="*/ 98 h 182"/>
                <a:gd name="T14" fmla="*/ 83 w 123"/>
                <a:gd name="T15" fmla="*/ 96 h 182"/>
                <a:gd name="T16" fmla="*/ 87 w 123"/>
                <a:gd name="T17" fmla="*/ 96 h 182"/>
                <a:gd name="T18" fmla="*/ 89 w 123"/>
                <a:gd name="T19" fmla="*/ 97 h 182"/>
                <a:gd name="T20" fmla="*/ 93 w 123"/>
                <a:gd name="T21" fmla="*/ 99 h 182"/>
                <a:gd name="T22" fmla="*/ 98 w 123"/>
                <a:gd name="T23" fmla="*/ 105 h 182"/>
                <a:gd name="T24" fmla="*/ 100 w 123"/>
                <a:gd name="T25" fmla="*/ 109 h 182"/>
                <a:gd name="T26" fmla="*/ 101 w 123"/>
                <a:gd name="T27" fmla="*/ 111 h 182"/>
                <a:gd name="T28" fmla="*/ 101 w 123"/>
                <a:gd name="T29" fmla="*/ 111 h 182"/>
                <a:gd name="T30" fmla="*/ 101 w 123"/>
                <a:gd name="T31" fmla="*/ 149 h 182"/>
                <a:gd name="T32" fmla="*/ 102 w 123"/>
                <a:gd name="T33" fmla="*/ 182 h 182"/>
                <a:gd name="T34" fmla="*/ 102 w 123"/>
                <a:gd name="T35" fmla="*/ 182 h 182"/>
                <a:gd name="T36" fmla="*/ 102 w 123"/>
                <a:gd name="T37" fmla="*/ 182 h 182"/>
                <a:gd name="T38" fmla="*/ 104 w 123"/>
                <a:gd name="T39" fmla="*/ 182 h 182"/>
                <a:gd name="T40" fmla="*/ 106 w 123"/>
                <a:gd name="T41" fmla="*/ 180 h 182"/>
                <a:gd name="T42" fmla="*/ 113 w 123"/>
                <a:gd name="T43" fmla="*/ 169 h 182"/>
                <a:gd name="T44" fmla="*/ 123 w 123"/>
                <a:gd name="T45" fmla="*/ 151 h 182"/>
                <a:gd name="T46" fmla="*/ 117 w 123"/>
                <a:gd name="T47" fmla="*/ 96 h 182"/>
                <a:gd name="T48" fmla="*/ 110 w 123"/>
                <a:gd name="T49" fmla="*/ 58 h 182"/>
                <a:gd name="T50" fmla="*/ 93 w 123"/>
                <a:gd name="T51" fmla="*/ 34 h 182"/>
                <a:gd name="T52" fmla="*/ 65 w 123"/>
                <a:gd name="T53" fmla="*/ 9 h 182"/>
                <a:gd name="T54" fmla="*/ 30 w 123"/>
                <a:gd name="T55" fmla="*/ 0 h 182"/>
                <a:gd name="T56" fmla="*/ 0 w 123"/>
                <a:gd name="T57" fmla="*/ 5 h 182"/>
                <a:gd name="T58" fmla="*/ 0 w 123"/>
                <a:gd name="T59" fmla="*/ 5 h 182"/>
                <a:gd name="T60" fmla="*/ 9 w 123"/>
                <a:gd name="T61" fmla="*/ 9 h 182"/>
                <a:gd name="T62" fmla="*/ 25 w 123"/>
                <a:gd name="T63" fmla="*/ 15 h 182"/>
                <a:gd name="T64" fmla="*/ 25 w 123"/>
                <a:gd name="T65" fmla="*/ 15 h 182"/>
                <a:gd name="T66" fmla="*/ 35 w 123"/>
                <a:gd name="T67" fmla="*/ 23 h 182"/>
                <a:gd name="T68" fmla="*/ 47 w 123"/>
                <a:gd name="T69" fmla="*/ 34 h 182"/>
                <a:gd name="T70" fmla="*/ 57 w 123"/>
                <a:gd name="T71" fmla="*/ 45 h 182"/>
                <a:gd name="T72" fmla="*/ 60 w 123"/>
                <a:gd name="T73" fmla="*/ 50 h 182"/>
                <a:gd name="T74" fmla="*/ 61 w 123"/>
                <a:gd name="T75" fmla="*/ 53 h 182"/>
                <a:gd name="T76" fmla="*/ 61 w 123"/>
                <a:gd name="T77" fmla="*/ 53 h 182"/>
                <a:gd name="T78" fmla="*/ 65 w 123"/>
                <a:gd name="T79" fmla="*/ 133 h 182"/>
                <a:gd name="T80" fmla="*/ 65 w 123"/>
                <a:gd name="T81" fmla="*/ 13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82">
                  <a:moveTo>
                    <a:pt x="65" y="133"/>
                  </a:moveTo>
                  <a:lnTo>
                    <a:pt x="73" y="124"/>
                  </a:lnTo>
                  <a:lnTo>
                    <a:pt x="73" y="124"/>
                  </a:lnTo>
                  <a:lnTo>
                    <a:pt x="75" y="114"/>
                  </a:lnTo>
                  <a:lnTo>
                    <a:pt x="76" y="106"/>
                  </a:lnTo>
                  <a:lnTo>
                    <a:pt x="80" y="98"/>
                  </a:lnTo>
                  <a:lnTo>
                    <a:pt x="80" y="98"/>
                  </a:lnTo>
                  <a:lnTo>
                    <a:pt x="83" y="96"/>
                  </a:lnTo>
                  <a:lnTo>
                    <a:pt x="87" y="96"/>
                  </a:lnTo>
                  <a:lnTo>
                    <a:pt x="89" y="97"/>
                  </a:lnTo>
                  <a:lnTo>
                    <a:pt x="93" y="99"/>
                  </a:lnTo>
                  <a:lnTo>
                    <a:pt x="98" y="105"/>
                  </a:lnTo>
                  <a:lnTo>
                    <a:pt x="100" y="109"/>
                  </a:lnTo>
                  <a:lnTo>
                    <a:pt x="101" y="111"/>
                  </a:lnTo>
                  <a:lnTo>
                    <a:pt x="101" y="111"/>
                  </a:lnTo>
                  <a:lnTo>
                    <a:pt x="101" y="149"/>
                  </a:lnTo>
                  <a:lnTo>
                    <a:pt x="102" y="182"/>
                  </a:lnTo>
                  <a:lnTo>
                    <a:pt x="102" y="182"/>
                  </a:lnTo>
                  <a:lnTo>
                    <a:pt x="102" y="182"/>
                  </a:lnTo>
                  <a:lnTo>
                    <a:pt x="104" y="182"/>
                  </a:lnTo>
                  <a:lnTo>
                    <a:pt x="106" y="180"/>
                  </a:lnTo>
                  <a:lnTo>
                    <a:pt x="113" y="169"/>
                  </a:lnTo>
                  <a:lnTo>
                    <a:pt x="123" y="151"/>
                  </a:lnTo>
                  <a:lnTo>
                    <a:pt x="117" y="96"/>
                  </a:lnTo>
                  <a:lnTo>
                    <a:pt x="110" y="58"/>
                  </a:lnTo>
                  <a:lnTo>
                    <a:pt x="93" y="34"/>
                  </a:lnTo>
                  <a:lnTo>
                    <a:pt x="65" y="9"/>
                  </a:lnTo>
                  <a:lnTo>
                    <a:pt x="30" y="0"/>
                  </a:lnTo>
                  <a:lnTo>
                    <a:pt x="0" y="5"/>
                  </a:lnTo>
                  <a:lnTo>
                    <a:pt x="0" y="5"/>
                  </a:lnTo>
                  <a:lnTo>
                    <a:pt x="9" y="9"/>
                  </a:lnTo>
                  <a:lnTo>
                    <a:pt x="25" y="15"/>
                  </a:lnTo>
                  <a:lnTo>
                    <a:pt x="25" y="15"/>
                  </a:lnTo>
                  <a:lnTo>
                    <a:pt x="35" y="23"/>
                  </a:lnTo>
                  <a:lnTo>
                    <a:pt x="47" y="34"/>
                  </a:lnTo>
                  <a:lnTo>
                    <a:pt x="57" y="45"/>
                  </a:lnTo>
                  <a:lnTo>
                    <a:pt x="60" y="50"/>
                  </a:lnTo>
                  <a:lnTo>
                    <a:pt x="61" y="53"/>
                  </a:lnTo>
                  <a:lnTo>
                    <a:pt x="61" y="53"/>
                  </a:lnTo>
                  <a:lnTo>
                    <a:pt x="65" y="133"/>
                  </a:lnTo>
                  <a:lnTo>
                    <a:pt x="65" y="133"/>
                  </a:lnTo>
                  <a:close/>
                </a:path>
              </a:pathLst>
            </a:custGeom>
            <a:solidFill>
              <a:srgbClr val="563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grpSp>
      <p:sp>
        <p:nvSpPr>
          <p:cNvPr id="30" name="Oval">
            <a:extLst>
              <a:ext uri="{FF2B5EF4-FFF2-40B4-BE49-F238E27FC236}">
                <a16:creationId xmlns:a16="http://schemas.microsoft.com/office/drawing/2014/main" id="{A2B78317-C962-4BCF-ADFC-A7D34EFE46EE}"/>
              </a:ext>
            </a:extLst>
          </p:cNvPr>
          <p:cNvSpPr/>
          <p:nvPr/>
        </p:nvSpPr>
        <p:spPr>
          <a:xfrm>
            <a:off x="3648374" y="4845639"/>
            <a:ext cx="1527011" cy="420922"/>
          </a:xfrm>
          <a:prstGeom prst="ellipse">
            <a:avLst/>
          </a:prstGeom>
          <a:solidFill>
            <a:schemeClr val="tx1">
              <a:lumMod val="95000"/>
              <a:lumOff val="5000"/>
            </a:schemeClr>
          </a:solidFill>
          <a:ln w="12700">
            <a:miter lim="400000"/>
          </a:ln>
        </p:spPr>
        <p:txBody>
          <a:bodyPr lIns="28575" tIns="28575" rIns="28575" bIns="28575" anchor="ctr"/>
          <a:lstStyle/>
          <a:p>
            <a:pPr>
              <a:defRPr sz="3000">
                <a:solidFill>
                  <a:srgbClr val="FFFFFF"/>
                </a:solidFill>
              </a:defRPr>
            </a:pPr>
            <a:endParaRPr sz="2250" dirty="0">
              <a:solidFill>
                <a:srgbClr val="FFFFFF"/>
              </a:solidFill>
              <a:latin typeface="Calibri" panose="020F0502020204030204"/>
            </a:endParaRPr>
          </a:p>
        </p:txBody>
      </p:sp>
      <p:sp>
        <p:nvSpPr>
          <p:cNvPr id="31" name="Oval">
            <a:extLst>
              <a:ext uri="{FF2B5EF4-FFF2-40B4-BE49-F238E27FC236}">
                <a16:creationId xmlns:a16="http://schemas.microsoft.com/office/drawing/2014/main" id="{B6297115-35F7-4D16-ACFA-4AE399D05ADB}"/>
              </a:ext>
            </a:extLst>
          </p:cNvPr>
          <p:cNvSpPr/>
          <p:nvPr/>
        </p:nvSpPr>
        <p:spPr>
          <a:xfrm>
            <a:off x="4980377" y="4666583"/>
            <a:ext cx="1527011" cy="420922"/>
          </a:xfrm>
          <a:prstGeom prst="ellipse">
            <a:avLst/>
          </a:prstGeom>
          <a:solidFill>
            <a:schemeClr val="tx1">
              <a:lumMod val="95000"/>
              <a:lumOff val="5000"/>
            </a:schemeClr>
          </a:solidFill>
          <a:ln w="12700">
            <a:miter lim="400000"/>
          </a:ln>
        </p:spPr>
        <p:txBody>
          <a:bodyPr lIns="28575" tIns="28575" rIns="28575" bIns="28575" anchor="ctr"/>
          <a:lstStyle/>
          <a:p>
            <a:pPr>
              <a:defRPr sz="3000">
                <a:solidFill>
                  <a:srgbClr val="FFFFFF"/>
                </a:solidFill>
              </a:defRPr>
            </a:pPr>
            <a:endParaRPr sz="2250" dirty="0">
              <a:solidFill>
                <a:srgbClr val="FFFFFF"/>
              </a:solidFill>
              <a:latin typeface="Calibri" panose="020F0502020204030204"/>
            </a:endParaRPr>
          </a:p>
        </p:txBody>
      </p:sp>
      <p:sp>
        <p:nvSpPr>
          <p:cNvPr id="32" name="Oval">
            <a:extLst>
              <a:ext uri="{FF2B5EF4-FFF2-40B4-BE49-F238E27FC236}">
                <a16:creationId xmlns:a16="http://schemas.microsoft.com/office/drawing/2014/main" id="{A244F6BC-532C-4514-8095-B965BF42BAFC}"/>
              </a:ext>
            </a:extLst>
          </p:cNvPr>
          <p:cNvSpPr/>
          <p:nvPr/>
        </p:nvSpPr>
        <p:spPr>
          <a:xfrm>
            <a:off x="6312381" y="4487525"/>
            <a:ext cx="1527011" cy="420922"/>
          </a:xfrm>
          <a:prstGeom prst="ellipse">
            <a:avLst/>
          </a:prstGeom>
          <a:solidFill>
            <a:schemeClr val="tx1">
              <a:lumMod val="95000"/>
              <a:lumOff val="5000"/>
            </a:schemeClr>
          </a:solidFill>
          <a:ln w="12700">
            <a:miter lim="400000"/>
          </a:ln>
        </p:spPr>
        <p:txBody>
          <a:bodyPr lIns="28575" tIns="28575" rIns="28575" bIns="28575" anchor="ctr"/>
          <a:lstStyle/>
          <a:p>
            <a:pPr>
              <a:defRPr sz="3000">
                <a:solidFill>
                  <a:srgbClr val="FFFFFF"/>
                </a:solidFill>
              </a:defRPr>
            </a:pPr>
            <a:endParaRPr sz="2250" dirty="0">
              <a:solidFill>
                <a:srgbClr val="FFFFFF"/>
              </a:solidFill>
              <a:latin typeface="Calibri" panose="020F0502020204030204"/>
            </a:endParaRPr>
          </a:p>
        </p:txBody>
      </p:sp>
      <p:sp>
        <p:nvSpPr>
          <p:cNvPr id="33" name="Oval">
            <a:extLst>
              <a:ext uri="{FF2B5EF4-FFF2-40B4-BE49-F238E27FC236}">
                <a16:creationId xmlns:a16="http://schemas.microsoft.com/office/drawing/2014/main" id="{CF61E51D-2E24-40D0-BC2C-72E5D3E3C16D}"/>
              </a:ext>
            </a:extLst>
          </p:cNvPr>
          <p:cNvSpPr/>
          <p:nvPr/>
        </p:nvSpPr>
        <p:spPr>
          <a:xfrm>
            <a:off x="7644382" y="4308469"/>
            <a:ext cx="1527011" cy="420922"/>
          </a:xfrm>
          <a:prstGeom prst="ellipse">
            <a:avLst/>
          </a:prstGeom>
          <a:solidFill>
            <a:schemeClr val="tx1">
              <a:lumMod val="95000"/>
              <a:lumOff val="5000"/>
            </a:schemeClr>
          </a:solidFill>
          <a:ln w="12700">
            <a:miter lim="400000"/>
          </a:ln>
        </p:spPr>
        <p:txBody>
          <a:bodyPr lIns="28575" tIns="28575" rIns="28575" bIns="28575" anchor="ctr"/>
          <a:lstStyle/>
          <a:p>
            <a:pPr>
              <a:defRPr sz="3000">
                <a:solidFill>
                  <a:srgbClr val="FFFFFF"/>
                </a:solidFill>
              </a:defRPr>
            </a:pPr>
            <a:endParaRPr sz="2250" dirty="0">
              <a:solidFill>
                <a:srgbClr val="FFFFFF"/>
              </a:solidFill>
              <a:latin typeface="Calibri" panose="020F0502020204030204"/>
            </a:endParaRPr>
          </a:p>
        </p:txBody>
      </p:sp>
      <p:sp>
        <p:nvSpPr>
          <p:cNvPr id="34" name="Cylinder 77">
            <a:extLst>
              <a:ext uri="{FF2B5EF4-FFF2-40B4-BE49-F238E27FC236}">
                <a16:creationId xmlns:a16="http://schemas.microsoft.com/office/drawing/2014/main" id="{A4E57181-D92E-40DB-BBE3-E7C5D82CCF52}"/>
              </a:ext>
            </a:extLst>
          </p:cNvPr>
          <p:cNvSpPr/>
          <p:nvPr/>
        </p:nvSpPr>
        <p:spPr>
          <a:xfrm>
            <a:off x="7365869" y="2637770"/>
            <a:ext cx="1523067" cy="1997951"/>
          </a:xfrm>
          <a:prstGeom prst="can">
            <a:avLst>
              <a:gd name="adj" fmla="val 27994"/>
            </a:avLst>
          </a:prstGeom>
          <a:gradFill flip="none" rotWithShape="1">
            <a:gsLst>
              <a:gs pos="0">
                <a:srgbClr val="004976"/>
              </a:gs>
              <a:gs pos="34000">
                <a:srgbClr val="1AA8FE"/>
              </a:gs>
              <a:gs pos="100000">
                <a:srgbClr val="1AA8FE"/>
              </a:gs>
            </a:gsLst>
            <a:lin ang="0" scaled="0"/>
            <a:tileRect/>
          </a:gradFill>
          <a:ln>
            <a:noFill/>
          </a:ln>
        </p:spPr>
        <p:txBody>
          <a:bodyPr rot="0" spcFirstLastPara="0" vertOverflow="overflow" horzOverflow="overflow" vert="horz" wrap="square" lIns="68580" tIns="548640" rIns="68580" bIns="0" numCol="1" spcCol="0" rtlCol="0" fromWordArt="0" anchor="b" anchorCtr="0" forceAA="0" compatLnSpc="1">
            <a:prstTxWarp prst="textNoShape">
              <a:avLst/>
            </a:prstTxWarp>
            <a:noAutofit/>
          </a:bodyPr>
          <a:lstStyle/>
          <a:p>
            <a:pPr algn="ctr"/>
            <a:r>
              <a:rPr lang="en-US" sz="4000" b="1" dirty="0">
                <a:solidFill>
                  <a:prstClr val="white"/>
                </a:solidFill>
                <a:effectLst>
                  <a:outerShdw blurRad="38100" dist="38100" dir="2700000" algn="tl">
                    <a:srgbClr val="000000">
                      <a:alpha val="43137"/>
                    </a:srgbClr>
                  </a:outerShdw>
                </a:effectLst>
                <a:latin typeface="Calibri" panose="020F0502020204030204"/>
              </a:rPr>
              <a:t>04</a:t>
            </a:r>
          </a:p>
        </p:txBody>
      </p:sp>
      <p:sp>
        <p:nvSpPr>
          <p:cNvPr id="35" name="Cylinder 78">
            <a:extLst>
              <a:ext uri="{FF2B5EF4-FFF2-40B4-BE49-F238E27FC236}">
                <a16:creationId xmlns:a16="http://schemas.microsoft.com/office/drawing/2014/main" id="{761883D6-ED17-4623-A173-3D4340967E6A}"/>
              </a:ext>
            </a:extLst>
          </p:cNvPr>
          <p:cNvSpPr/>
          <p:nvPr/>
        </p:nvSpPr>
        <p:spPr>
          <a:xfrm>
            <a:off x="6095999" y="3186332"/>
            <a:ext cx="1523067" cy="1615213"/>
          </a:xfrm>
          <a:prstGeom prst="can">
            <a:avLst>
              <a:gd name="adj" fmla="val 29407"/>
            </a:avLst>
          </a:prstGeom>
          <a:gradFill flip="none" rotWithShape="1">
            <a:gsLst>
              <a:gs pos="0">
                <a:schemeClr val="accent4">
                  <a:lumMod val="50000"/>
                </a:schemeClr>
              </a:gs>
              <a:gs pos="34000">
                <a:schemeClr val="accent4"/>
              </a:gs>
              <a:gs pos="100000">
                <a:schemeClr val="accent4"/>
              </a:gs>
            </a:gsLst>
            <a:lin ang="0" scaled="0"/>
            <a:tileRect/>
          </a:gradFill>
          <a:ln>
            <a:noFill/>
          </a:ln>
        </p:spPr>
        <p:txBody>
          <a:bodyPr rot="0" spcFirstLastPara="0" vertOverflow="overflow" horzOverflow="overflow" vert="horz" wrap="square" lIns="68580" tIns="548640" rIns="68580" bIns="0" numCol="1" spcCol="0" rtlCol="0" fromWordArt="0" anchor="b" anchorCtr="0" forceAA="0" compatLnSpc="1">
            <a:prstTxWarp prst="textNoShape">
              <a:avLst/>
            </a:prstTxWarp>
            <a:noAutofit/>
          </a:bodyPr>
          <a:lstStyle/>
          <a:p>
            <a:pPr algn="ctr"/>
            <a:r>
              <a:rPr lang="en-US" sz="3200" b="1" dirty="0">
                <a:solidFill>
                  <a:prstClr val="white"/>
                </a:solidFill>
                <a:effectLst>
                  <a:outerShdw blurRad="38100" dist="38100" dir="2700000" algn="tl">
                    <a:srgbClr val="000000">
                      <a:alpha val="43137"/>
                    </a:srgbClr>
                  </a:outerShdw>
                </a:effectLst>
                <a:latin typeface="Calibri" panose="020F0502020204030204"/>
              </a:rPr>
              <a:t>03</a:t>
            </a:r>
          </a:p>
        </p:txBody>
      </p:sp>
      <p:sp>
        <p:nvSpPr>
          <p:cNvPr id="36" name="Cylinder 79">
            <a:extLst>
              <a:ext uri="{FF2B5EF4-FFF2-40B4-BE49-F238E27FC236}">
                <a16:creationId xmlns:a16="http://schemas.microsoft.com/office/drawing/2014/main" id="{7E3EA63A-DE76-4F20-B315-C8CEFDF245AA}"/>
              </a:ext>
            </a:extLst>
          </p:cNvPr>
          <p:cNvSpPr/>
          <p:nvPr/>
        </p:nvSpPr>
        <p:spPr>
          <a:xfrm>
            <a:off x="4828275" y="3708676"/>
            <a:ext cx="1523067" cy="1267655"/>
          </a:xfrm>
          <a:prstGeom prst="can">
            <a:avLst>
              <a:gd name="adj" fmla="val 33206"/>
            </a:avLst>
          </a:prstGeom>
          <a:gradFill flip="none" rotWithShape="1">
            <a:gsLst>
              <a:gs pos="0">
                <a:srgbClr val="3C444A"/>
              </a:gs>
              <a:gs pos="34000">
                <a:srgbClr val="6F7E89"/>
              </a:gs>
              <a:gs pos="100000">
                <a:srgbClr val="6F7E89"/>
              </a:gs>
            </a:gsLst>
            <a:lin ang="0" scaled="0"/>
            <a:tileRect/>
          </a:gradFill>
          <a:ln>
            <a:noFill/>
          </a:ln>
        </p:spPr>
        <p:txBody>
          <a:bodyPr rot="0" spcFirstLastPara="0" vertOverflow="overflow" horzOverflow="overflow" vert="horz" wrap="square" lIns="68580" tIns="548640" rIns="68580" bIns="0" numCol="1" spcCol="0" rtlCol="0" fromWordArt="0" anchor="b" anchorCtr="0" forceAA="0" compatLnSpc="1">
            <a:prstTxWarp prst="textNoShape">
              <a:avLst/>
            </a:prstTxWarp>
            <a:noAutofit/>
          </a:bodyPr>
          <a:lstStyle/>
          <a:p>
            <a:pPr algn="ctr"/>
            <a:r>
              <a:rPr lang="en-US" sz="2400" b="1" dirty="0">
                <a:solidFill>
                  <a:prstClr val="white"/>
                </a:solidFill>
                <a:effectLst>
                  <a:outerShdw blurRad="38100" dist="38100" dir="2700000" algn="tl">
                    <a:srgbClr val="000000">
                      <a:alpha val="43137"/>
                    </a:srgbClr>
                  </a:outerShdw>
                </a:effectLst>
                <a:latin typeface="Calibri" panose="020F0502020204030204"/>
              </a:rPr>
              <a:t>02</a:t>
            </a:r>
          </a:p>
        </p:txBody>
      </p:sp>
      <p:sp>
        <p:nvSpPr>
          <p:cNvPr id="37" name="Cylinder 80">
            <a:extLst>
              <a:ext uri="{FF2B5EF4-FFF2-40B4-BE49-F238E27FC236}">
                <a16:creationId xmlns:a16="http://schemas.microsoft.com/office/drawing/2014/main" id="{17D67B6D-DBD2-40D7-8CF7-5F4457D83175}"/>
              </a:ext>
            </a:extLst>
          </p:cNvPr>
          <p:cNvSpPr/>
          <p:nvPr/>
        </p:nvSpPr>
        <p:spPr>
          <a:xfrm>
            <a:off x="3520607" y="4277567"/>
            <a:ext cx="1523067" cy="894643"/>
          </a:xfrm>
          <a:prstGeom prst="can">
            <a:avLst>
              <a:gd name="adj" fmla="val 44237"/>
            </a:avLst>
          </a:prstGeom>
          <a:gradFill flip="none" rotWithShape="1">
            <a:gsLst>
              <a:gs pos="0">
                <a:srgbClr val="8E0000"/>
              </a:gs>
              <a:gs pos="34000">
                <a:srgbClr val="C00000"/>
              </a:gs>
              <a:gs pos="100000">
                <a:srgbClr val="C00000"/>
              </a:gs>
            </a:gsLst>
            <a:lin ang="0" scaled="0"/>
            <a:tileRect/>
          </a:gradFill>
          <a:ln>
            <a:noFill/>
          </a:ln>
        </p:spPr>
        <p:txBody>
          <a:bodyPr vert="horz" wrap="square" lIns="68580" tIns="640080" rIns="68580" bIns="0" numCol="1" anchor="b" anchorCtr="0" compatLnSpc="1">
            <a:prstTxWarp prst="textNoShape">
              <a:avLst/>
            </a:prstTxWarp>
          </a:bodyPr>
          <a:lstStyle/>
          <a:p>
            <a:pPr algn="ctr"/>
            <a:r>
              <a:rPr lang="en-US" sz="2000" b="1" dirty="0">
                <a:solidFill>
                  <a:prstClr val="white"/>
                </a:solidFill>
                <a:effectLst>
                  <a:outerShdw blurRad="38100" dist="38100" dir="2700000" algn="tl">
                    <a:srgbClr val="000000">
                      <a:alpha val="43137"/>
                    </a:srgbClr>
                  </a:outerShdw>
                </a:effectLst>
                <a:latin typeface="Calibri" panose="020F0502020204030204"/>
              </a:rPr>
              <a:t>01</a:t>
            </a:r>
          </a:p>
        </p:txBody>
      </p:sp>
      <p:sp>
        <p:nvSpPr>
          <p:cNvPr id="38" name="Shape">
            <a:extLst>
              <a:ext uri="{FF2B5EF4-FFF2-40B4-BE49-F238E27FC236}">
                <a16:creationId xmlns:a16="http://schemas.microsoft.com/office/drawing/2014/main" id="{0B412366-A403-46AB-B4DF-1CBE2CF60F6A}"/>
              </a:ext>
            </a:extLst>
          </p:cNvPr>
          <p:cNvSpPr/>
          <p:nvPr/>
        </p:nvSpPr>
        <p:spPr>
          <a:xfrm>
            <a:off x="4828274" y="4098450"/>
            <a:ext cx="1354268" cy="265858"/>
          </a:xfrm>
          <a:custGeom>
            <a:avLst/>
            <a:gdLst/>
            <a:ahLst/>
            <a:cxnLst>
              <a:cxn ang="0">
                <a:pos x="wd2" y="hd2"/>
              </a:cxn>
              <a:cxn ang="5400000">
                <a:pos x="wd2" y="hd2"/>
              </a:cxn>
              <a:cxn ang="10800000">
                <a:pos x="wd2" y="hd2"/>
              </a:cxn>
              <a:cxn ang="16200000">
                <a:pos x="wd2" y="hd2"/>
              </a:cxn>
            </a:cxnLst>
            <a:rect l="0" t="0" r="r" b="b"/>
            <a:pathLst>
              <a:path w="21484" h="21600" extrusionOk="0">
                <a:moveTo>
                  <a:pt x="21247" y="9191"/>
                </a:moveTo>
                <a:lnTo>
                  <a:pt x="18033" y="8928"/>
                </a:lnTo>
                <a:lnTo>
                  <a:pt x="19134" y="13079"/>
                </a:lnTo>
                <a:cubicBezTo>
                  <a:pt x="17971" y="13924"/>
                  <a:pt x="16805" y="14652"/>
                  <a:pt x="15638" y="15119"/>
                </a:cubicBezTo>
                <a:cubicBezTo>
                  <a:pt x="13801" y="15905"/>
                  <a:pt x="11961" y="15891"/>
                  <a:pt x="10118" y="15424"/>
                </a:cubicBezTo>
                <a:cubicBezTo>
                  <a:pt x="8278" y="15017"/>
                  <a:pt x="6444" y="14055"/>
                  <a:pt x="4638" y="12322"/>
                </a:cubicBezTo>
                <a:cubicBezTo>
                  <a:pt x="3736" y="11448"/>
                  <a:pt x="2841" y="10298"/>
                  <a:pt x="1987" y="8608"/>
                </a:cubicBezTo>
                <a:cubicBezTo>
                  <a:pt x="1561" y="7778"/>
                  <a:pt x="1143" y="6817"/>
                  <a:pt x="764" y="5506"/>
                </a:cubicBezTo>
                <a:cubicBezTo>
                  <a:pt x="406" y="4180"/>
                  <a:pt x="36" y="2447"/>
                  <a:pt x="2" y="0"/>
                </a:cubicBezTo>
                <a:cubicBezTo>
                  <a:pt x="-29" y="2491"/>
                  <a:pt x="324" y="4588"/>
                  <a:pt x="676" y="6103"/>
                </a:cubicBezTo>
                <a:cubicBezTo>
                  <a:pt x="1043" y="7647"/>
                  <a:pt x="1456" y="8841"/>
                  <a:pt x="1879" y="9890"/>
                </a:cubicBezTo>
                <a:cubicBezTo>
                  <a:pt x="2735" y="11900"/>
                  <a:pt x="3637" y="13298"/>
                  <a:pt x="4544" y="14449"/>
                </a:cubicBezTo>
                <a:cubicBezTo>
                  <a:pt x="6364" y="16735"/>
                  <a:pt x="8230" y="17784"/>
                  <a:pt x="10093" y="18265"/>
                </a:cubicBezTo>
                <a:cubicBezTo>
                  <a:pt x="11034" y="18468"/>
                  <a:pt x="11941" y="18498"/>
                  <a:pt x="12891" y="18439"/>
                </a:cubicBezTo>
                <a:cubicBezTo>
                  <a:pt x="13827" y="18279"/>
                  <a:pt x="14760" y="17930"/>
                  <a:pt x="15684" y="17289"/>
                </a:cubicBezTo>
                <a:cubicBezTo>
                  <a:pt x="16608" y="16677"/>
                  <a:pt x="17527" y="15890"/>
                  <a:pt x="18440" y="14973"/>
                </a:cubicBezTo>
                <a:cubicBezTo>
                  <a:pt x="18716" y="14667"/>
                  <a:pt x="18991" y="14317"/>
                  <a:pt x="19264" y="13997"/>
                </a:cubicBezTo>
                <a:cubicBezTo>
                  <a:pt x="19273" y="14216"/>
                  <a:pt x="19276" y="14434"/>
                  <a:pt x="19262" y="14652"/>
                </a:cubicBezTo>
                <a:lnTo>
                  <a:pt x="18755" y="21600"/>
                </a:lnTo>
                <a:lnTo>
                  <a:pt x="21392" y="11390"/>
                </a:lnTo>
                <a:cubicBezTo>
                  <a:pt x="21571" y="10705"/>
                  <a:pt x="21474" y="9220"/>
                  <a:pt x="21247" y="9191"/>
                </a:cubicBezTo>
                <a:close/>
              </a:path>
            </a:pathLst>
          </a:cu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endParaRPr sz="1350" dirty="0">
              <a:solidFill>
                <a:prstClr val="black"/>
              </a:solidFill>
              <a:latin typeface="Calibri" panose="020F0502020204030204"/>
            </a:endParaRPr>
          </a:p>
        </p:txBody>
      </p:sp>
      <p:sp>
        <p:nvSpPr>
          <p:cNvPr id="39" name="Shape">
            <a:extLst>
              <a:ext uri="{FF2B5EF4-FFF2-40B4-BE49-F238E27FC236}">
                <a16:creationId xmlns:a16="http://schemas.microsoft.com/office/drawing/2014/main" id="{606BED63-4D70-4433-9E13-44116D316EC4}"/>
              </a:ext>
            </a:extLst>
          </p:cNvPr>
          <p:cNvSpPr/>
          <p:nvPr/>
        </p:nvSpPr>
        <p:spPr>
          <a:xfrm>
            <a:off x="3471860" y="4555797"/>
            <a:ext cx="1354268" cy="265858"/>
          </a:xfrm>
          <a:custGeom>
            <a:avLst/>
            <a:gdLst/>
            <a:ahLst/>
            <a:cxnLst>
              <a:cxn ang="0">
                <a:pos x="wd2" y="hd2"/>
              </a:cxn>
              <a:cxn ang="5400000">
                <a:pos x="wd2" y="hd2"/>
              </a:cxn>
              <a:cxn ang="10800000">
                <a:pos x="wd2" y="hd2"/>
              </a:cxn>
              <a:cxn ang="16200000">
                <a:pos x="wd2" y="hd2"/>
              </a:cxn>
            </a:cxnLst>
            <a:rect l="0" t="0" r="r" b="b"/>
            <a:pathLst>
              <a:path w="21484" h="21600" extrusionOk="0">
                <a:moveTo>
                  <a:pt x="21247" y="9191"/>
                </a:moveTo>
                <a:lnTo>
                  <a:pt x="18033" y="8928"/>
                </a:lnTo>
                <a:lnTo>
                  <a:pt x="19134" y="13079"/>
                </a:lnTo>
                <a:cubicBezTo>
                  <a:pt x="17971" y="13924"/>
                  <a:pt x="16805" y="14652"/>
                  <a:pt x="15638" y="15119"/>
                </a:cubicBezTo>
                <a:cubicBezTo>
                  <a:pt x="13801" y="15905"/>
                  <a:pt x="11961" y="15891"/>
                  <a:pt x="10118" y="15424"/>
                </a:cubicBezTo>
                <a:cubicBezTo>
                  <a:pt x="8278" y="15017"/>
                  <a:pt x="6444" y="14055"/>
                  <a:pt x="4638" y="12322"/>
                </a:cubicBezTo>
                <a:cubicBezTo>
                  <a:pt x="3736" y="11448"/>
                  <a:pt x="2841" y="10298"/>
                  <a:pt x="1987" y="8608"/>
                </a:cubicBezTo>
                <a:cubicBezTo>
                  <a:pt x="1561" y="7778"/>
                  <a:pt x="1143" y="6817"/>
                  <a:pt x="764" y="5506"/>
                </a:cubicBezTo>
                <a:cubicBezTo>
                  <a:pt x="406" y="4180"/>
                  <a:pt x="36" y="2447"/>
                  <a:pt x="2" y="0"/>
                </a:cubicBezTo>
                <a:cubicBezTo>
                  <a:pt x="-29" y="2491"/>
                  <a:pt x="324" y="4588"/>
                  <a:pt x="676" y="6103"/>
                </a:cubicBezTo>
                <a:cubicBezTo>
                  <a:pt x="1043" y="7647"/>
                  <a:pt x="1456" y="8841"/>
                  <a:pt x="1879" y="9890"/>
                </a:cubicBezTo>
                <a:cubicBezTo>
                  <a:pt x="2735" y="11900"/>
                  <a:pt x="3637" y="13298"/>
                  <a:pt x="4544" y="14449"/>
                </a:cubicBezTo>
                <a:cubicBezTo>
                  <a:pt x="6364" y="16735"/>
                  <a:pt x="8230" y="17784"/>
                  <a:pt x="10093" y="18265"/>
                </a:cubicBezTo>
                <a:cubicBezTo>
                  <a:pt x="11034" y="18468"/>
                  <a:pt x="11941" y="18498"/>
                  <a:pt x="12891" y="18439"/>
                </a:cubicBezTo>
                <a:cubicBezTo>
                  <a:pt x="13827" y="18279"/>
                  <a:pt x="14760" y="17930"/>
                  <a:pt x="15684" y="17289"/>
                </a:cubicBezTo>
                <a:cubicBezTo>
                  <a:pt x="16608" y="16677"/>
                  <a:pt x="17527" y="15890"/>
                  <a:pt x="18440" y="14973"/>
                </a:cubicBezTo>
                <a:cubicBezTo>
                  <a:pt x="18716" y="14667"/>
                  <a:pt x="18991" y="14317"/>
                  <a:pt x="19264" y="13997"/>
                </a:cubicBezTo>
                <a:cubicBezTo>
                  <a:pt x="19273" y="14216"/>
                  <a:pt x="19276" y="14434"/>
                  <a:pt x="19262" y="14652"/>
                </a:cubicBezTo>
                <a:lnTo>
                  <a:pt x="18755" y="21600"/>
                </a:lnTo>
                <a:lnTo>
                  <a:pt x="21392" y="11390"/>
                </a:lnTo>
                <a:cubicBezTo>
                  <a:pt x="21571" y="10705"/>
                  <a:pt x="21474" y="9220"/>
                  <a:pt x="21247" y="9191"/>
                </a:cubicBezTo>
                <a:close/>
              </a:path>
            </a:pathLst>
          </a:cu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endParaRPr sz="1350" dirty="0">
              <a:solidFill>
                <a:prstClr val="black"/>
              </a:solidFill>
              <a:latin typeface="Calibri" panose="020F0502020204030204"/>
            </a:endParaRPr>
          </a:p>
        </p:txBody>
      </p:sp>
      <p:sp>
        <p:nvSpPr>
          <p:cNvPr id="40" name="Shape">
            <a:extLst>
              <a:ext uri="{FF2B5EF4-FFF2-40B4-BE49-F238E27FC236}">
                <a16:creationId xmlns:a16="http://schemas.microsoft.com/office/drawing/2014/main" id="{5799559A-BB04-4799-99AF-8B80E7C6B742}"/>
              </a:ext>
            </a:extLst>
          </p:cNvPr>
          <p:cNvSpPr/>
          <p:nvPr/>
        </p:nvSpPr>
        <p:spPr>
          <a:xfrm>
            <a:off x="6096000" y="3628903"/>
            <a:ext cx="1354268" cy="265858"/>
          </a:xfrm>
          <a:custGeom>
            <a:avLst/>
            <a:gdLst/>
            <a:ahLst/>
            <a:cxnLst>
              <a:cxn ang="0">
                <a:pos x="wd2" y="hd2"/>
              </a:cxn>
              <a:cxn ang="5400000">
                <a:pos x="wd2" y="hd2"/>
              </a:cxn>
              <a:cxn ang="10800000">
                <a:pos x="wd2" y="hd2"/>
              </a:cxn>
              <a:cxn ang="16200000">
                <a:pos x="wd2" y="hd2"/>
              </a:cxn>
            </a:cxnLst>
            <a:rect l="0" t="0" r="r" b="b"/>
            <a:pathLst>
              <a:path w="21484" h="21600" extrusionOk="0">
                <a:moveTo>
                  <a:pt x="21247" y="9191"/>
                </a:moveTo>
                <a:lnTo>
                  <a:pt x="18033" y="8928"/>
                </a:lnTo>
                <a:lnTo>
                  <a:pt x="19134" y="13079"/>
                </a:lnTo>
                <a:cubicBezTo>
                  <a:pt x="17971" y="13924"/>
                  <a:pt x="16805" y="14652"/>
                  <a:pt x="15638" y="15119"/>
                </a:cubicBezTo>
                <a:cubicBezTo>
                  <a:pt x="13801" y="15905"/>
                  <a:pt x="11961" y="15891"/>
                  <a:pt x="10118" y="15424"/>
                </a:cubicBezTo>
                <a:cubicBezTo>
                  <a:pt x="8278" y="15017"/>
                  <a:pt x="6444" y="14055"/>
                  <a:pt x="4638" y="12322"/>
                </a:cubicBezTo>
                <a:cubicBezTo>
                  <a:pt x="3736" y="11448"/>
                  <a:pt x="2841" y="10298"/>
                  <a:pt x="1987" y="8608"/>
                </a:cubicBezTo>
                <a:cubicBezTo>
                  <a:pt x="1561" y="7778"/>
                  <a:pt x="1143" y="6817"/>
                  <a:pt x="764" y="5506"/>
                </a:cubicBezTo>
                <a:cubicBezTo>
                  <a:pt x="406" y="4180"/>
                  <a:pt x="36" y="2447"/>
                  <a:pt x="2" y="0"/>
                </a:cubicBezTo>
                <a:cubicBezTo>
                  <a:pt x="-29" y="2491"/>
                  <a:pt x="324" y="4588"/>
                  <a:pt x="676" y="6103"/>
                </a:cubicBezTo>
                <a:cubicBezTo>
                  <a:pt x="1043" y="7647"/>
                  <a:pt x="1456" y="8841"/>
                  <a:pt x="1879" y="9890"/>
                </a:cubicBezTo>
                <a:cubicBezTo>
                  <a:pt x="2735" y="11900"/>
                  <a:pt x="3637" y="13298"/>
                  <a:pt x="4544" y="14449"/>
                </a:cubicBezTo>
                <a:cubicBezTo>
                  <a:pt x="6364" y="16735"/>
                  <a:pt x="8230" y="17784"/>
                  <a:pt x="10093" y="18265"/>
                </a:cubicBezTo>
                <a:cubicBezTo>
                  <a:pt x="11034" y="18468"/>
                  <a:pt x="11941" y="18498"/>
                  <a:pt x="12891" y="18439"/>
                </a:cubicBezTo>
                <a:cubicBezTo>
                  <a:pt x="13827" y="18279"/>
                  <a:pt x="14760" y="17930"/>
                  <a:pt x="15684" y="17289"/>
                </a:cubicBezTo>
                <a:cubicBezTo>
                  <a:pt x="16608" y="16677"/>
                  <a:pt x="17527" y="15890"/>
                  <a:pt x="18440" y="14973"/>
                </a:cubicBezTo>
                <a:cubicBezTo>
                  <a:pt x="18716" y="14667"/>
                  <a:pt x="18991" y="14317"/>
                  <a:pt x="19264" y="13997"/>
                </a:cubicBezTo>
                <a:cubicBezTo>
                  <a:pt x="19273" y="14216"/>
                  <a:pt x="19276" y="14434"/>
                  <a:pt x="19262" y="14652"/>
                </a:cubicBezTo>
                <a:lnTo>
                  <a:pt x="18755" y="21600"/>
                </a:lnTo>
                <a:lnTo>
                  <a:pt x="21392" y="11390"/>
                </a:lnTo>
                <a:cubicBezTo>
                  <a:pt x="21571" y="10705"/>
                  <a:pt x="21474" y="9220"/>
                  <a:pt x="21247" y="9191"/>
                </a:cubicBezTo>
                <a:close/>
              </a:path>
            </a:pathLst>
          </a:cu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endParaRPr sz="1350" dirty="0">
              <a:solidFill>
                <a:prstClr val="black"/>
              </a:solidFill>
              <a:latin typeface="Calibri" panose="020F0502020204030204"/>
            </a:endParaRPr>
          </a:p>
        </p:txBody>
      </p:sp>
      <p:sp>
        <p:nvSpPr>
          <p:cNvPr id="41" name="Shape">
            <a:extLst>
              <a:ext uri="{FF2B5EF4-FFF2-40B4-BE49-F238E27FC236}">
                <a16:creationId xmlns:a16="http://schemas.microsoft.com/office/drawing/2014/main" id="{C2A3FCA7-A2FD-4453-88FD-62653CFCDD59}"/>
              </a:ext>
            </a:extLst>
          </p:cNvPr>
          <p:cNvSpPr/>
          <p:nvPr/>
        </p:nvSpPr>
        <p:spPr>
          <a:xfrm>
            <a:off x="7365868" y="3098627"/>
            <a:ext cx="1354268" cy="265858"/>
          </a:xfrm>
          <a:custGeom>
            <a:avLst/>
            <a:gdLst/>
            <a:ahLst/>
            <a:cxnLst>
              <a:cxn ang="0">
                <a:pos x="wd2" y="hd2"/>
              </a:cxn>
              <a:cxn ang="5400000">
                <a:pos x="wd2" y="hd2"/>
              </a:cxn>
              <a:cxn ang="10800000">
                <a:pos x="wd2" y="hd2"/>
              </a:cxn>
              <a:cxn ang="16200000">
                <a:pos x="wd2" y="hd2"/>
              </a:cxn>
            </a:cxnLst>
            <a:rect l="0" t="0" r="r" b="b"/>
            <a:pathLst>
              <a:path w="21484" h="21600" extrusionOk="0">
                <a:moveTo>
                  <a:pt x="21247" y="9191"/>
                </a:moveTo>
                <a:lnTo>
                  <a:pt x="18033" y="8928"/>
                </a:lnTo>
                <a:lnTo>
                  <a:pt x="19134" y="13079"/>
                </a:lnTo>
                <a:cubicBezTo>
                  <a:pt x="17971" y="13924"/>
                  <a:pt x="16805" y="14652"/>
                  <a:pt x="15638" y="15119"/>
                </a:cubicBezTo>
                <a:cubicBezTo>
                  <a:pt x="13801" y="15905"/>
                  <a:pt x="11961" y="15891"/>
                  <a:pt x="10118" y="15424"/>
                </a:cubicBezTo>
                <a:cubicBezTo>
                  <a:pt x="8278" y="15017"/>
                  <a:pt x="6444" y="14055"/>
                  <a:pt x="4638" y="12322"/>
                </a:cubicBezTo>
                <a:cubicBezTo>
                  <a:pt x="3736" y="11448"/>
                  <a:pt x="2841" y="10298"/>
                  <a:pt x="1987" y="8608"/>
                </a:cubicBezTo>
                <a:cubicBezTo>
                  <a:pt x="1561" y="7778"/>
                  <a:pt x="1143" y="6817"/>
                  <a:pt x="764" y="5506"/>
                </a:cubicBezTo>
                <a:cubicBezTo>
                  <a:pt x="406" y="4180"/>
                  <a:pt x="36" y="2447"/>
                  <a:pt x="2" y="0"/>
                </a:cubicBezTo>
                <a:cubicBezTo>
                  <a:pt x="-29" y="2491"/>
                  <a:pt x="324" y="4588"/>
                  <a:pt x="676" y="6103"/>
                </a:cubicBezTo>
                <a:cubicBezTo>
                  <a:pt x="1043" y="7647"/>
                  <a:pt x="1456" y="8841"/>
                  <a:pt x="1879" y="9890"/>
                </a:cubicBezTo>
                <a:cubicBezTo>
                  <a:pt x="2735" y="11900"/>
                  <a:pt x="3637" y="13298"/>
                  <a:pt x="4544" y="14449"/>
                </a:cubicBezTo>
                <a:cubicBezTo>
                  <a:pt x="6364" y="16735"/>
                  <a:pt x="8230" y="17784"/>
                  <a:pt x="10093" y="18265"/>
                </a:cubicBezTo>
                <a:cubicBezTo>
                  <a:pt x="11034" y="18468"/>
                  <a:pt x="11941" y="18498"/>
                  <a:pt x="12891" y="18439"/>
                </a:cubicBezTo>
                <a:cubicBezTo>
                  <a:pt x="13827" y="18279"/>
                  <a:pt x="14760" y="17930"/>
                  <a:pt x="15684" y="17289"/>
                </a:cubicBezTo>
                <a:cubicBezTo>
                  <a:pt x="16608" y="16677"/>
                  <a:pt x="17527" y="15890"/>
                  <a:pt x="18440" y="14973"/>
                </a:cubicBezTo>
                <a:cubicBezTo>
                  <a:pt x="18716" y="14667"/>
                  <a:pt x="18991" y="14317"/>
                  <a:pt x="19264" y="13997"/>
                </a:cubicBezTo>
                <a:cubicBezTo>
                  <a:pt x="19273" y="14216"/>
                  <a:pt x="19276" y="14434"/>
                  <a:pt x="19262" y="14652"/>
                </a:cubicBezTo>
                <a:lnTo>
                  <a:pt x="18755" y="21600"/>
                </a:lnTo>
                <a:lnTo>
                  <a:pt x="21392" y="11390"/>
                </a:lnTo>
                <a:cubicBezTo>
                  <a:pt x="21571" y="10705"/>
                  <a:pt x="21474" y="9220"/>
                  <a:pt x="21247" y="9191"/>
                </a:cubicBezTo>
                <a:close/>
              </a:path>
            </a:pathLst>
          </a:cu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endParaRPr sz="1350" dirty="0">
              <a:solidFill>
                <a:prstClr val="black"/>
              </a:solidFill>
              <a:latin typeface="Calibri" panose="020F0502020204030204"/>
            </a:endParaRPr>
          </a:p>
        </p:txBody>
      </p:sp>
      <p:sp>
        <p:nvSpPr>
          <p:cNvPr id="50" name="Título 1">
            <a:extLst>
              <a:ext uri="{FF2B5EF4-FFF2-40B4-BE49-F238E27FC236}">
                <a16:creationId xmlns:a16="http://schemas.microsoft.com/office/drawing/2014/main" id="{5F6BF81E-4C35-4684-8C1E-CA1F371FBD0D}"/>
              </a:ext>
            </a:extLst>
          </p:cNvPr>
          <p:cNvSpPr>
            <a:spLocks noGrp="1"/>
          </p:cNvSpPr>
          <p:nvPr>
            <p:ph type="title"/>
          </p:nvPr>
        </p:nvSpPr>
        <p:spPr>
          <a:xfrm>
            <a:off x="1832907" y="278973"/>
            <a:ext cx="6395605" cy="715529"/>
          </a:xfrm>
        </p:spPr>
        <p:txBody>
          <a:bodyPr>
            <a:normAutofit/>
          </a:bodyPr>
          <a:lstStyle/>
          <a:p>
            <a:r>
              <a:rPr lang="es-ES" sz="2800" b="1" dirty="0">
                <a:solidFill>
                  <a:srgbClr val="746163"/>
                </a:solidFill>
                <a:latin typeface="+mn-lt"/>
              </a:rPr>
              <a:t>Unidades de Formación </a:t>
            </a:r>
            <a:endParaRPr lang="es-CO" sz="2800" b="1" dirty="0">
              <a:solidFill>
                <a:srgbClr val="746163"/>
              </a:solidFill>
              <a:latin typeface="+mn-lt"/>
            </a:endParaRPr>
          </a:p>
        </p:txBody>
      </p:sp>
      <p:sp>
        <p:nvSpPr>
          <p:cNvPr id="51" name="Oval">
            <a:extLst>
              <a:ext uri="{FF2B5EF4-FFF2-40B4-BE49-F238E27FC236}">
                <a16:creationId xmlns:a16="http://schemas.microsoft.com/office/drawing/2014/main" id="{79A78D54-13C5-4F4D-90CC-F23495A38274}"/>
              </a:ext>
            </a:extLst>
          </p:cNvPr>
          <p:cNvSpPr/>
          <p:nvPr/>
        </p:nvSpPr>
        <p:spPr>
          <a:xfrm>
            <a:off x="9042407" y="4096630"/>
            <a:ext cx="1527011" cy="420922"/>
          </a:xfrm>
          <a:prstGeom prst="ellipse">
            <a:avLst/>
          </a:prstGeom>
          <a:solidFill>
            <a:schemeClr val="tx1">
              <a:lumMod val="95000"/>
              <a:lumOff val="5000"/>
            </a:schemeClr>
          </a:solidFill>
          <a:ln w="12700">
            <a:miter lim="400000"/>
          </a:ln>
        </p:spPr>
        <p:txBody>
          <a:bodyPr lIns="28575" tIns="28575" rIns="28575" bIns="28575" anchor="ctr"/>
          <a:lstStyle/>
          <a:p>
            <a:pPr>
              <a:defRPr sz="3000">
                <a:solidFill>
                  <a:srgbClr val="FFFFFF"/>
                </a:solidFill>
              </a:defRPr>
            </a:pPr>
            <a:endParaRPr sz="2250" dirty="0">
              <a:solidFill>
                <a:srgbClr val="FFFFFF"/>
              </a:solidFill>
              <a:latin typeface="Calibri" panose="020F0502020204030204"/>
            </a:endParaRPr>
          </a:p>
        </p:txBody>
      </p:sp>
      <p:sp>
        <p:nvSpPr>
          <p:cNvPr id="52" name="Cylinder 77">
            <a:extLst>
              <a:ext uri="{FF2B5EF4-FFF2-40B4-BE49-F238E27FC236}">
                <a16:creationId xmlns:a16="http://schemas.microsoft.com/office/drawing/2014/main" id="{BD49F620-7675-4F05-9544-7B5BCC6CE8BB}"/>
              </a:ext>
            </a:extLst>
          </p:cNvPr>
          <p:cNvSpPr/>
          <p:nvPr/>
        </p:nvSpPr>
        <p:spPr>
          <a:xfrm>
            <a:off x="8842017" y="2412271"/>
            <a:ext cx="1523067" cy="1997951"/>
          </a:xfrm>
          <a:prstGeom prst="can">
            <a:avLst>
              <a:gd name="adj" fmla="val 27994"/>
            </a:avLst>
          </a:prstGeom>
          <a:solidFill>
            <a:schemeClr val="accent6"/>
          </a:solidFill>
          <a:ln>
            <a:noFill/>
          </a:ln>
        </p:spPr>
        <p:txBody>
          <a:bodyPr rot="0" spcFirstLastPara="0" vertOverflow="overflow" horzOverflow="overflow" vert="horz" wrap="square" lIns="68580" tIns="548640" rIns="68580" bIns="0" numCol="1" spcCol="0" rtlCol="0" fromWordArt="0" anchor="b" anchorCtr="0" forceAA="0" compatLnSpc="1">
            <a:prstTxWarp prst="textNoShape">
              <a:avLst/>
            </a:prstTxWarp>
            <a:noAutofit/>
          </a:bodyPr>
          <a:lstStyle/>
          <a:p>
            <a:pPr algn="ctr"/>
            <a:r>
              <a:rPr lang="en-US" sz="4000" b="1" dirty="0">
                <a:solidFill>
                  <a:prstClr val="white"/>
                </a:solidFill>
                <a:effectLst>
                  <a:outerShdw blurRad="38100" dist="38100" dir="2700000" algn="tl">
                    <a:srgbClr val="000000">
                      <a:alpha val="43137"/>
                    </a:srgbClr>
                  </a:outerShdw>
                </a:effectLst>
                <a:latin typeface="Calibri" panose="020F0502020204030204"/>
              </a:rPr>
              <a:t>05</a:t>
            </a:r>
          </a:p>
        </p:txBody>
      </p:sp>
      <p:sp>
        <p:nvSpPr>
          <p:cNvPr id="53" name="Shape">
            <a:extLst>
              <a:ext uri="{FF2B5EF4-FFF2-40B4-BE49-F238E27FC236}">
                <a16:creationId xmlns:a16="http://schemas.microsoft.com/office/drawing/2014/main" id="{FF606AC1-4E64-4EFB-B63B-56B623549816}"/>
              </a:ext>
            </a:extLst>
          </p:cNvPr>
          <p:cNvSpPr/>
          <p:nvPr/>
        </p:nvSpPr>
        <p:spPr>
          <a:xfrm>
            <a:off x="8759445" y="2907164"/>
            <a:ext cx="1354268" cy="265858"/>
          </a:xfrm>
          <a:custGeom>
            <a:avLst/>
            <a:gdLst/>
            <a:ahLst/>
            <a:cxnLst>
              <a:cxn ang="0">
                <a:pos x="wd2" y="hd2"/>
              </a:cxn>
              <a:cxn ang="5400000">
                <a:pos x="wd2" y="hd2"/>
              </a:cxn>
              <a:cxn ang="10800000">
                <a:pos x="wd2" y="hd2"/>
              </a:cxn>
              <a:cxn ang="16200000">
                <a:pos x="wd2" y="hd2"/>
              </a:cxn>
            </a:cxnLst>
            <a:rect l="0" t="0" r="r" b="b"/>
            <a:pathLst>
              <a:path w="21484" h="21600" extrusionOk="0">
                <a:moveTo>
                  <a:pt x="21247" y="9191"/>
                </a:moveTo>
                <a:lnTo>
                  <a:pt x="18033" y="8928"/>
                </a:lnTo>
                <a:lnTo>
                  <a:pt x="19134" y="13079"/>
                </a:lnTo>
                <a:cubicBezTo>
                  <a:pt x="17971" y="13924"/>
                  <a:pt x="16805" y="14652"/>
                  <a:pt x="15638" y="15119"/>
                </a:cubicBezTo>
                <a:cubicBezTo>
                  <a:pt x="13801" y="15905"/>
                  <a:pt x="11961" y="15891"/>
                  <a:pt x="10118" y="15424"/>
                </a:cubicBezTo>
                <a:cubicBezTo>
                  <a:pt x="8278" y="15017"/>
                  <a:pt x="6444" y="14055"/>
                  <a:pt x="4638" y="12322"/>
                </a:cubicBezTo>
                <a:cubicBezTo>
                  <a:pt x="3736" y="11448"/>
                  <a:pt x="2841" y="10298"/>
                  <a:pt x="1987" y="8608"/>
                </a:cubicBezTo>
                <a:cubicBezTo>
                  <a:pt x="1561" y="7778"/>
                  <a:pt x="1143" y="6817"/>
                  <a:pt x="764" y="5506"/>
                </a:cubicBezTo>
                <a:cubicBezTo>
                  <a:pt x="406" y="4180"/>
                  <a:pt x="36" y="2447"/>
                  <a:pt x="2" y="0"/>
                </a:cubicBezTo>
                <a:cubicBezTo>
                  <a:pt x="-29" y="2491"/>
                  <a:pt x="324" y="4588"/>
                  <a:pt x="676" y="6103"/>
                </a:cubicBezTo>
                <a:cubicBezTo>
                  <a:pt x="1043" y="7647"/>
                  <a:pt x="1456" y="8841"/>
                  <a:pt x="1879" y="9890"/>
                </a:cubicBezTo>
                <a:cubicBezTo>
                  <a:pt x="2735" y="11900"/>
                  <a:pt x="3637" y="13298"/>
                  <a:pt x="4544" y="14449"/>
                </a:cubicBezTo>
                <a:cubicBezTo>
                  <a:pt x="6364" y="16735"/>
                  <a:pt x="8230" y="17784"/>
                  <a:pt x="10093" y="18265"/>
                </a:cubicBezTo>
                <a:cubicBezTo>
                  <a:pt x="11034" y="18468"/>
                  <a:pt x="11941" y="18498"/>
                  <a:pt x="12891" y="18439"/>
                </a:cubicBezTo>
                <a:cubicBezTo>
                  <a:pt x="13827" y="18279"/>
                  <a:pt x="14760" y="17930"/>
                  <a:pt x="15684" y="17289"/>
                </a:cubicBezTo>
                <a:cubicBezTo>
                  <a:pt x="16608" y="16677"/>
                  <a:pt x="17527" y="15890"/>
                  <a:pt x="18440" y="14973"/>
                </a:cubicBezTo>
                <a:cubicBezTo>
                  <a:pt x="18716" y="14667"/>
                  <a:pt x="18991" y="14317"/>
                  <a:pt x="19264" y="13997"/>
                </a:cubicBezTo>
                <a:cubicBezTo>
                  <a:pt x="19273" y="14216"/>
                  <a:pt x="19276" y="14434"/>
                  <a:pt x="19262" y="14652"/>
                </a:cubicBezTo>
                <a:lnTo>
                  <a:pt x="18755" y="21600"/>
                </a:lnTo>
                <a:lnTo>
                  <a:pt x="21392" y="11390"/>
                </a:lnTo>
                <a:cubicBezTo>
                  <a:pt x="21571" y="10705"/>
                  <a:pt x="21474" y="9220"/>
                  <a:pt x="21247" y="9191"/>
                </a:cubicBezTo>
                <a:close/>
              </a:path>
            </a:pathLst>
          </a:cu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endParaRPr sz="1350" dirty="0">
              <a:solidFill>
                <a:prstClr val="black"/>
              </a:solidFill>
              <a:latin typeface="Calibri" panose="020F0502020204030204"/>
            </a:endParaRPr>
          </a:p>
        </p:txBody>
      </p:sp>
      <p:sp>
        <p:nvSpPr>
          <p:cNvPr id="54" name="CuadroTexto 53">
            <a:extLst>
              <a:ext uri="{FF2B5EF4-FFF2-40B4-BE49-F238E27FC236}">
                <a16:creationId xmlns:a16="http://schemas.microsoft.com/office/drawing/2014/main" id="{7D7BA4BB-94B5-4C3E-A459-91F90B0359B4}"/>
              </a:ext>
            </a:extLst>
          </p:cNvPr>
          <p:cNvSpPr txBox="1"/>
          <p:nvPr/>
        </p:nvSpPr>
        <p:spPr>
          <a:xfrm>
            <a:off x="1953088" y="2149159"/>
            <a:ext cx="1782919" cy="600164"/>
          </a:xfrm>
          <a:prstGeom prst="rect">
            <a:avLst/>
          </a:prstGeom>
          <a:noFill/>
        </p:spPr>
        <p:txBody>
          <a:bodyPr wrap="square">
            <a:spAutoFit/>
          </a:bodyPr>
          <a:lstStyle/>
          <a:p>
            <a:pPr algn="ctr"/>
            <a:r>
              <a:rPr lang="es-CO" sz="1100" dirty="0">
                <a:solidFill>
                  <a:srgbClr val="E7E6E6">
                    <a:lumMod val="50000"/>
                  </a:srgbClr>
                </a:solidFill>
                <a:latin typeface="Calibri" panose="020F0502020204030204"/>
              </a:rPr>
              <a:t>Unidad 0: INDUCCIÓN E INSCRIPCIÓN</a:t>
            </a:r>
          </a:p>
          <a:p>
            <a:pPr algn="ctr"/>
            <a:r>
              <a:rPr lang="es-CO" sz="1100" dirty="0">
                <a:solidFill>
                  <a:srgbClr val="E7E6E6">
                    <a:lumMod val="50000"/>
                  </a:srgbClr>
                </a:solidFill>
                <a:latin typeface="Calibri" panose="020F0502020204030204"/>
              </a:rPr>
              <a:t>A LA PLATAFORMA EVA</a:t>
            </a:r>
          </a:p>
        </p:txBody>
      </p:sp>
      <p:sp>
        <p:nvSpPr>
          <p:cNvPr id="58" name="CuadroTexto 57">
            <a:extLst>
              <a:ext uri="{FF2B5EF4-FFF2-40B4-BE49-F238E27FC236}">
                <a16:creationId xmlns:a16="http://schemas.microsoft.com/office/drawing/2014/main" id="{49B164B6-344E-4B92-8705-6C7602C47BAC}"/>
              </a:ext>
            </a:extLst>
          </p:cNvPr>
          <p:cNvSpPr txBox="1"/>
          <p:nvPr/>
        </p:nvSpPr>
        <p:spPr>
          <a:xfrm>
            <a:off x="3646062" y="3337876"/>
            <a:ext cx="1233225" cy="938719"/>
          </a:xfrm>
          <a:prstGeom prst="rect">
            <a:avLst/>
          </a:prstGeom>
          <a:noFill/>
        </p:spPr>
        <p:txBody>
          <a:bodyPr wrap="square">
            <a:spAutoFit/>
          </a:bodyPr>
          <a:lstStyle/>
          <a:p>
            <a:pPr algn="ctr"/>
            <a:r>
              <a:rPr lang="es-CO" sz="1100" b="1" dirty="0">
                <a:solidFill>
                  <a:srgbClr val="E7E6E6">
                    <a:lumMod val="50000"/>
                  </a:srgbClr>
                </a:solidFill>
                <a:latin typeface="Calibri" panose="020F0502020204030204"/>
              </a:rPr>
              <a:t>UNIDAD 1</a:t>
            </a:r>
            <a:r>
              <a:rPr lang="es-CO" sz="1100" dirty="0">
                <a:solidFill>
                  <a:srgbClr val="E7E6E6">
                    <a:lumMod val="50000"/>
                  </a:srgbClr>
                </a:solidFill>
                <a:latin typeface="Calibri" panose="020F0502020204030204"/>
              </a:rPr>
              <a:t> </a:t>
            </a:r>
          </a:p>
          <a:p>
            <a:pPr algn="ctr"/>
            <a:r>
              <a:rPr lang="es-CO" sz="1100" dirty="0">
                <a:solidFill>
                  <a:srgbClr val="E7E6E6">
                    <a:lumMod val="50000"/>
                  </a:srgbClr>
                </a:solidFill>
                <a:latin typeface="Calibri" panose="020F0502020204030204"/>
              </a:rPr>
              <a:t>Contextualización y generalidades de la Educación Ambiental  </a:t>
            </a:r>
          </a:p>
        </p:txBody>
      </p:sp>
      <p:sp>
        <p:nvSpPr>
          <p:cNvPr id="60" name="CuadroTexto 59">
            <a:extLst>
              <a:ext uri="{FF2B5EF4-FFF2-40B4-BE49-F238E27FC236}">
                <a16:creationId xmlns:a16="http://schemas.microsoft.com/office/drawing/2014/main" id="{969D0A7E-0E37-4480-9083-D898204D2BB3}"/>
              </a:ext>
            </a:extLst>
          </p:cNvPr>
          <p:cNvSpPr txBox="1"/>
          <p:nvPr/>
        </p:nvSpPr>
        <p:spPr>
          <a:xfrm>
            <a:off x="4716413" y="2675606"/>
            <a:ext cx="1354268" cy="938719"/>
          </a:xfrm>
          <a:prstGeom prst="rect">
            <a:avLst/>
          </a:prstGeom>
          <a:noFill/>
        </p:spPr>
        <p:txBody>
          <a:bodyPr wrap="square">
            <a:spAutoFit/>
          </a:bodyPr>
          <a:lstStyle/>
          <a:p>
            <a:pPr algn="ctr"/>
            <a:r>
              <a:rPr lang="es-CO" sz="1100" b="1" dirty="0">
                <a:solidFill>
                  <a:srgbClr val="E7E6E6">
                    <a:lumMod val="50000"/>
                  </a:srgbClr>
                </a:solidFill>
                <a:latin typeface="Calibri" panose="020F0502020204030204"/>
              </a:rPr>
              <a:t>UNIDAD 2</a:t>
            </a:r>
            <a:r>
              <a:rPr lang="es-CO" sz="1100" dirty="0">
                <a:solidFill>
                  <a:srgbClr val="E7E6E6">
                    <a:lumMod val="50000"/>
                  </a:srgbClr>
                </a:solidFill>
                <a:latin typeface="Calibri" panose="020F0502020204030204"/>
              </a:rPr>
              <a:t> </a:t>
            </a:r>
          </a:p>
          <a:p>
            <a:pPr algn="ctr"/>
            <a:r>
              <a:rPr lang="es-CO" sz="1100" dirty="0">
                <a:solidFill>
                  <a:srgbClr val="E7E6E6">
                    <a:lumMod val="50000"/>
                  </a:srgbClr>
                </a:solidFill>
              </a:rPr>
              <a:t>Didáctica de los Medios de Comunicación Ambiental</a:t>
            </a:r>
            <a:endParaRPr lang="es-CO" sz="1100" dirty="0">
              <a:solidFill>
                <a:srgbClr val="E7E6E6">
                  <a:lumMod val="50000"/>
                </a:srgbClr>
              </a:solidFill>
              <a:latin typeface="Calibri" panose="020F0502020204030204"/>
            </a:endParaRPr>
          </a:p>
        </p:txBody>
      </p:sp>
      <p:sp>
        <p:nvSpPr>
          <p:cNvPr id="64" name="CuadroTexto 63">
            <a:extLst>
              <a:ext uri="{FF2B5EF4-FFF2-40B4-BE49-F238E27FC236}">
                <a16:creationId xmlns:a16="http://schemas.microsoft.com/office/drawing/2014/main" id="{650A99C6-DD91-478B-BB88-BE4C1DAD4164}"/>
              </a:ext>
            </a:extLst>
          </p:cNvPr>
          <p:cNvSpPr txBox="1"/>
          <p:nvPr/>
        </p:nvSpPr>
        <p:spPr>
          <a:xfrm>
            <a:off x="5898682" y="2194954"/>
            <a:ext cx="1648148" cy="769441"/>
          </a:xfrm>
          <a:prstGeom prst="rect">
            <a:avLst/>
          </a:prstGeom>
          <a:noFill/>
        </p:spPr>
        <p:txBody>
          <a:bodyPr wrap="square">
            <a:spAutoFit/>
          </a:bodyPr>
          <a:lstStyle/>
          <a:p>
            <a:pPr algn="ctr"/>
            <a:r>
              <a:rPr lang="es-CO" sz="1100" b="1" dirty="0">
                <a:solidFill>
                  <a:srgbClr val="E7E6E6">
                    <a:lumMod val="50000"/>
                  </a:srgbClr>
                </a:solidFill>
                <a:latin typeface="Calibri" panose="020F0502020204030204"/>
              </a:rPr>
              <a:t>UNIDAD 3</a:t>
            </a:r>
          </a:p>
          <a:p>
            <a:pPr algn="ctr"/>
            <a:r>
              <a:rPr lang="es-CO" sz="1100" dirty="0">
                <a:solidFill>
                  <a:srgbClr val="E7E6E6">
                    <a:lumMod val="50000"/>
                  </a:srgbClr>
                </a:solidFill>
              </a:rPr>
              <a:t>Didáctica de recursos audiovisuales, artísticos y literarios </a:t>
            </a:r>
            <a:endParaRPr lang="es-CO" sz="1100" dirty="0">
              <a:solidFill>
                <a:srgbClr val="E7E6E6">
                  <a:lumMod val="50000"/>
                </a:srgbClr>
              </a:solidFill>
              <a:latin typeface="Calibri" panose="020F0502020204030204"/>
            </a:endParaRPr>
          </a:p>
        </p:txBody>
      </p:sp>
      <p:sp>
        <p:nvSpPr>
          <p:cNvPr id="66" name="CuadroTexto 65">
            <a:extLst>
              <a:ext uri="{FF2B5EF4-FFF2-40B4-BE49-F238E27FC236}">
                <a16:creationId xmlns:a16="http://schemas.microsoft.com/office/drawing/2014/main" id="{96C9BAA6-5EAF-41AF-A386-774343B115B8}"/>
              </a:ext>
            </a:extLst>
          </p:cNvPr>
          <p:cNvSpPr txBox="1"/>
          <p:nvPr/>
        </p:nvSpPr>
        <p:spPr>
          <a:xfrm>
            <a:off x="7398420" y="1744835"/>
            <a:ext cx="1387974" cy="938719"/>
          </a:xfrm>
          <a:prstGeom prst="rect">
            <a:avLst/>
          </a:prstGeom>
          <a:noFill/>
        </p:spPr>
        <p:txBody>
          <a:bodyPr wrap="square">
            <a:spAutoFit/>
          </a:bodyPr>
          <a:lstStyle/>
          <a:p>
            <a:pPr algn="ctr"/>
            <a:r>
              <a:rPr lang="es-CO" sz="1100" b="1" dirty="0">
                <a:solidFill>
                  <a:srgbClr val="E7E6E6">
                    <a:lumMod val="50000"/>
                  </a:srgbClr>
                </a:solidFill>
                <a:latin typeface="Calibri" panose="020F0502020204030204"/>
              </a:rPr>
              <a:t>UNIDAD 4</a:t>
            </a:r>
            <a:r>
              <a:rPr lang="es-CO" sz="1100" dirty="0">
                <a:solidFill>
                  <a:srgbClr val="E7E6E6">
                    <a:lumMod val="50000"/>
                  </a:srgbClr>
                </a:solidFill>
                <a:latin typeface="Calibri" panose="020F0502020204030204"/>
              </a:rPr>
              <a:t> </a:t>
            </a:r>
            <a:r>
              <a:rPr lang="es-CO" sz="1100" dirty="0">
                <a:solidFill>
                  <a:srgbClr val="E7E6E6">
                    <a:lumMod val="50000"/>
                  </a:srgbClr>
                </a:solidFill>
              </a:rPr>
              <a:t>Elaboración de herramientas educativas ambientales</a:t>
            </a:r>
            <a:endParaRPr lang="es-CO" sz="1100" dirty="0">
              <a:solidFill>
                <a:srgbClr val="E7E6E6">
                  <a:lumMod val="50000"/>
                </a:srgbClr>
              </a:solidFill>
              <a:latin typeface="Calibri" panose="020F0502020204030204"/>
            </a:endParaRPr>
          </a:p>
        </p:txBody>
      </p:sp>
      <p:sp>
        <p:nvSpPr>
          <p:cNvPr id="68" name="CuadroTexto 67">
            <a:extLst>
              <a:ext uri="{FF2B5EF4-FFF2-40B4-BE49-F238E27FC236}">
                <a16:creationId xmlns:a16="http://schemas.microsoft.com/office/drawing/2014/main" id="{32F3C661-B0B7-41C4-8A7F-7B4E0B04C946}"/>
              </a:ext>
            </a:extLst>
          </p:cNvPr>
          <p:cNvSpPr txBox="1"/>
          <p:nvPr/>
        </p:nvSpPr>
        <p:spPr>
          <a:xfrm>
            <a:off x="8756870" y="312591"/>
            <a:ext cx="1523067" cy="430887"/>
          </a:xfrm>
          <a:prstGeom prst="rect">
            <a:avLst/>
          </a:prstGeom>
          <a:noFill/>
        </p:spPr>
        <p:txBody>
          <a:bodyPr wrap="square">
            <a:spAutoFit/>
          </a:bodyPr>
          <a:lstStyle/>
          <a:p>
            <a:pPr algn="ctr"/>
            <a:r>
              <a:rPr lang="es-CO" sz="1100" b="1" dirty="0">
                <a:solidFill>
                  <a:srgbClr val="E7E6E6">
                    <a:lumMod val="50000"/>
                  </a:srgbClr>
                </a:solidFill>
                <a:latin typeface="Calibri" panose="020F0502020204030204"/>
              </a:rPr>
              <a:t>FINALIZACIÓN DEL CURSO</a:t>
            </a:r>
          </a:p>
        </p:txBody>
      </p:sp>
      <p:grpSp>
        <p:nvGrpSpPr>
          <p:cNvPr id="17" name="Groupe 2052">
            <a:extLst>
              <a:ext uri="{FF2B5EF4-FFF2-40B4-BE49-F238E27FC236}">
                <a16:creationId xmlns:a16="http://schemas.microsoft.com/office/drawing/2014/main" id="{F5EF918B-2464-4C1D-A425-40B31709EE40}"/>
              </a:ext>
            </a:extLst>
          </p:cNvPr>
          <p:cNvGrpSpPr/>
          <p:nvPr/>
        </p:nvGrpSpPr>
        <p:grpSpPr>
          <a:xfrm>
            <a:off x="8874138" y="614247"/>
            <a:ext cx="1235432" cy="1930472"/>
            <a:chOff x="3227388" y="1412875"/>
            <a:chExt cx="2206625" cy="3448051"/>
          </a:xfrm>
        </p:grpSpPr>
        <p:sp>
          <p:nvSpPr>
            <p:cNvPr id="18" name="Freeform 6">
              <a:extLst>
                <a:ext uri="{FF2B5EF4-FFF2-40B4-BE49-F238E27FC236}">
                  <a16:creationId xmlns:a16="http://schemas.microsoft.com/office/drawing/2014/main" id="{517C4BF1-0218-4BD7-AED8-AC83DEA8FD5C}"/>
                </a:ext>
              </a:extLst>
            </p:cNvPr>
            <p:cNvSpPr>
              <a:spLocks/>
            </p:cNvSpPr>
            <p:nvPr/>
          </p:nvSpPr>
          <p:spPr bwMode="auto">
            <a:xfrm>
              <a:off x="4159250" y="2068513"/>
              <a:ext cx="268288" cy="498475"/>
            </a:xfrm>
            <a:custGeom>
              <a:avLst/>
              <a:gdLst>
                <a:gd name="T0" fmla="*/ 169 w 169"/>
                <a:gd name="T1" fmla="*/ 49 h 314"/>
                <a:gd name="T2" fmla="*/ 160 w 169"/>
                <a:gd name="T3" fmla="*/ 25 h 314"/>
                <a:gd name="T4" fmla="*/ 155 w 169"/>
                <a:gd name="T5" fmla="*/ 16 h 314"/>
                <a:gd name="T6" fmla="*/ 150 w 169"/>
                <a:gd name="T7" fmla="*/ 11 h 314"/>
                <a:gd name="T8" fmla="*/ 122 w 169"/>
                <a:gd name="T9" fmla="*/ 1 h 314"/>
                <a:gd name="T10" fmla="*/ 114 w 169"/>
                <a:gd name="T11" fmla="*/ 0 h 314"/>
                <a:gd name="T12" fmla="*/ 98 w 169"/>
                <a:gd name="T13" fmla="*/ 2 h 314"/>
                <a:gd name="T14" fmla="*/ 93 w 169"/>
                <a:gd name="T15" fmla="*/ 5 h 314"/>
                <a:gd name="T16" fmla="*/ 83 w 169"/>
                <a:gd name="T17" fmla="*/ 16 h 314"/>
                <a:gd name="T18" fmla="*/ 70 w 169"/>
                <a:gd name="T19" fmla="*/ 29 h 314"/>
                <a:gd name="T20" fmla="*/ 65 w 169"/>
                <a:gd name="T21" fmla="*/ 34 h 314"/>
                <a:gd name="T22" fmla="*/ 57 w 169"/>
                <a:gd name="T23" fmla="*/ 45 h 314"/>
                <a:gd name="T24" fmla="*/ 52 w 169"/>
                <a:gd name="T25" fmla="*/ 49 h 314"/>
                <a:gd name="T26" fmla="*/ 40 w 169"/>
                <a:gd name="T27" fmla="*/ 63 h 314"/>
                <a:gd name="T28" fmla="*/ 27 w 169"/>
                <a:gd name="T29" fmla="*/ 80 h 314"/>
                <a:gd name="T30" fmla="*/ 13 w 169"/>
                <a:gd name="T31" fmla="*/ 93 h 314"/>
                <a:gd name="T32" fmla="*/ 5 w 169"/>
                <a:gd name="T33" fmla="*/ 103 h 314"/>
                <a:gd name="T34" fmla="*/ 5 w 169"/>
                <a:gd name="T35" fmla="*/ 106 h 314"/>
                <a:gd name="T36" fmla="*/ 7 w 169"/>
                <a:gd name="T37" fmla="*/ 133 h 314"/>
                <a:gd name="T38" fmla="*/ 5 w 169"/>
                <a:gd name="T39" fmla="*/ 140 h 314"/>
                <a:gd name="T40" fmla="*/ 1 w 169"/>
                <a:gd name="T41" fmla="*/ 157 h 314"/>
                <a:gd name="T42" fmla="*/ 0 w 169"/>
                <a:gd name="T43" fmla="*/ 173 h 314"/>
                <a:gd name="T44" fmla="*/ 4 w 169"/>
                <a:gd name="T45" fmla="*/ 192 h 314"/>
                <a:gd name="T46" fmla="*/ 10 w 169"/>
                <a:gd name="T47" fmla="*/ 214 h 314"/>
                <a:gd name="T48" fmla="*/ 18 w 169"/>
                <a:gd name="T49" fmla="*/ 232 h 314"/>
                <a:gd name="T50" fmla="*/ 27 w 169"/>
                <a:gd name="T51" fmla="*/ 252 h 314"/>
                <a:gd name="T52" fmla="*/ 31 w 169"/>
                <a:gd name="T53" fmla="*/ 261 h 314"/>
                <a:gd name="T54" fmla="*/ 41 w 169"/>
                <a:gd name="T55" fmla="*/ 278 h 314"/>
                <a:gd name="T56" fmla="*/ 49 w 169"/>
                <a:gd name="T57" fmla="*/ 283 h 314"/>
                <a:gd name="T58" fmla="*/ 56 w 169"/>
                <a:gd name="T59" fmla="*/ 289 h 314"/>
                <a:gd name="T60" fmla="*/ 63 w 169"/>
                <a:gd name="T61" fmla="*/ 307 h 314"/>
                <a:gd name="T62" fmla="*/ 84 w 169"/>
                <a:gd name="T63" fmla="*/ 314 h 314"/>
                <a:gd name="T64" fmla="*/ 169 w 169"/>
                <a:gd name="T65" fmla="*/ 4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314">
                  <a:moveTo>
                    <a:pt x="169" y="49"/>
                  </a:moveTo>
                  <a:lnTo>
                    <a:pt x="169" y="49"/>
                  </a:lnTo>
                  <a:lnTo>
                    <a:pt x="164" y="36"/>
                  </a:lnTo>
                  <a:lnTo>
                    <a:pt x="160" y="25"/>
                  </a:lnTo>
                  <a:lnTo>
                    <a:pt x="155" y="16"/>
                  </a:lnTo>
                  <a:lnTo>
                    <a:pt x="155" y="16"/>
                  </a:lnTo>
                  <a:lnTo>
                    <a:pt x="154" y="14"/>
                  </a:lnTo>
                  <a:lnTo>
                    <a:pt x="150" y="11"/>
                  </a:lnTo>
                  <a:lnTo>
                    <a:pt x="141" y="7"/>
                  </a:lnTo>
                  <a:lnTo>
                    <a:pt x="122" y="1"/>
                  </a:lnTo>
                  <a:lnTo>
                    <a:pt x="122" y="1"/>
                  </a:lnTo>
                  <a:lnTo>
                    <a:pt x="114" y="0"/>
                  </a:lnTo>
                  <a:lnTo>
                    <a:pt x="106" y="0"/>
                  </a:lnTo>
                  <a:lnTo>
                    <a:pt x="98" y="2"/>
                  </a:lnTo>
                  <a:lnTo>
                    <a:pt x="93" y="5"/>
                  </a:lnTo>
                  <a:lnTo>
                    <a:pt x="93" y="5"/>
                  </a:lnTo>
                  <a:lnTo>
                    <a:pt x="88" y="10"/>
                  </a:lnTo>
                  <a:lnTo>
                    <a:pt x="83" y="16"/>
                  </a:lnTo>
                  <a:lnTo>
                    <a:pt x="76" y="24"/>
                  </a:lnTo>
                  <a:lnTo>
                    <a:pt x="70" y="29"/>
                  </a:lnTo>
                  <a:lnTo>
                    <a:pt x="70" y="29"/>
                  </a:lnTo>
                  <a:lnTo>
                    <a:pt x="65" y="34"/>
                  </a:lnTo>
                  <a:lnTo>
                    <a:pt x="61" y="40"/>
                  </a:lnTo>
                  <a:lnTo>
                    <a:pt x="57" y="45"/>
                  </a:lnTo>
                  <a:lnTo>
                    <a:pt x="52" y="49"/>
                  </a:lnTo>
                  <a:lnTo>
                    <a:pt x="52" y="49"/>
                  </a:lnTo>
                  <a:lnTo>
                    <a:pt x="47" y="55"/>
                  </a:lnTo>
                  <a:lnTo>
                    <a:pt x="40" y="63"/>
                  </a:lnTo>
                  <a:lnTo>
                    <a:pt x="35" y="72"/>
                  </a:lnTo>
                  <a:lnTo>
                    <a:pt x="27" y="80"/>
                  </a:lnTo>
                  <a:lnTo>
                    <a:pt x="27" y="80"/>
                  </a:lnTo>
                  <a:lnTo>
                    <a:pt x="13" y="93"/>
                  </a:lnTo>
                  <a:lnTo>
                    <a:pt x="7" y="99"/>
                  </a:lnTo>
                  <a:lnTo>
                    <a:pt x="5" y="103"/>
                  </a:lnTo>
                  <a:lnTo>
                    <a:pt x="5" y="106"/>
                  </a:lnTo>
                  <a:lnTo>
                    <a:pt x="5" y="106"/>
                  </a:lnTo>
                  <a:lnTo>
                    <a:pt x="5" y="124"/>
                  </a:lnTo>
                  <a:lnTo>
                    <a:pt x="7" y="133"/>
                  </a:lnTo>
                  <a:lnTo>
                    <a:pt x="5" y="140"/>
                  </a:lnTo>
                  <a:lnTo>
                    <a:pt x="5" y="140"/>
                  </a:lnTo>
                  <a:lnTo>
                    <a:pt x="3" y="148"/>
                  </a:lnTo>
                  <a:lnTo>
                    <a:pt x="1" y="157"/>
                  </a:lnTo>
                  <a:lnTo>
                    <a:pt x="0" y="173"/>
                  </a:lnTo>
                  <a:lnTo>
                    <a:pt x="0" y="173"/>
                  </a:lnTo>
                  <a:lnTo>
                    <a:pt x="1" y="182"/>
                  </a:lnTo>
                  <a:lnTo>
                    <a:pt x="4" y="192"/>
                  </a:lnTo>
                  <a:lnTo>
                    <a:pt x="10" y="214"/>
                  </a:lnTo>
                  <a:lnTo>
                    <a:pt x="10" y="214"/>
                  </a:lnTo>
                  <a:lnTo>
                    <a:pt x="13" y="222"/>
                  </a:lnTo>
                  <a:lnTo>
                    <a:pt x="18" y="232"/>
                  </a:lnTo>
                  <a:lnTo>
                    <a:pt x="23" y="241"/>
                  </a:lnTo>
                  <a:lnTo>
                    <a:pt x="27" y="252"/>
                  </a:lnTo>
                  <a:lnTo>
                    <a:pt x="27" y="252"/>
                  </a:lnTo>
                  <a:lnTo>
                    <a:pt x="31" y="261"/>
                  </a:lnTo>
                  <a:lnTo>
                    <a:pt x="35" y="270"/>
                  </a:lnTo>
                  <a:lnTo>
                    <a:pt x="41" y="278"/>
                  </a:lnTo>
                  <a:lnTo>
                    <a:pt x="49" y="283"/>
                  </a:lnTo>
                  <a:lnTo>
                    <a:pt x="49" y="283"/>
                  </a:lnTo>
                  <a:lnTo>
                    <a:pt x="52" y="285"/>
                  </a:lnTo>
                  <a:lnTo>
                    <a:pt x="56" y="289"/>
                  </a:lnTo>
                  <a:lnTo>
                    <a:pt x="61" y="298"/>
                  </a:lnTo>
                  <a:lnTo>
                    <a:pt x="63" y="307"/>
                  </a:lnTo>
                  <a:lnTo>
                    <a:pt x="65" y="310"/>
                  </a:lnTo>
                  <a:lnTo>
                    <a:pt x="84" y="314"/>
                  </a:lnTo>
                  <a:lnTo>
                    <a:pt x="149" y="307"/>
                  </a:lnTo>
                  <a:lnTo>
                    <a:pt x="169" y="49"/>
                  </a:lnTo>
                  <a:close/>
                </a:path>
              </a:pathLst>
            </a:custGeom>
            <a:solidFill>
              <a:srgbClr val="563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19" name="Freeform 7">
              <a:extLst>
                <a:ext uri="{FF2B5EF4-FFF2-40B4-BE49-F238E27FC236}">
                  <a16:creationId xmlns:a16="http://schemas.microsoft.com/office/drawing/2014/main" id="{44E9AD99-026C-4A28-9A28-B8BED83CD7D9}"/>
                </a:ext>
              </a:extLst>
            </p:cNvPr>
            <p:cNvSpPr>
              <a:spLocks/>
            </p:cNvSpPr>
            <p:nvPr/>
          </p:nvSpPr>
          <p:spPr bwMode="auto">
            <a:xfrm>
              <a:off x="4214813" y="2132013"/>
              <a:ext cx="363538" cy="476250"/>
            </a:xfrm>
            <a:custGeom>
              <a:avLst/>
              <a:gdLst>
                <a:gd name="T0" fmla="*/ 211 w 229"/>
                <a:gd name="T1" fmla="*/ 287 h 300"/>
                <a:gd name="T2" fmla="*/ 213 w 229"/>
                <a:gd name="T3" fmla="*/ 250 h 300"/>
                <a:gd name="T4" fmla="*/ 217 w 229"/>
                <a:gd name="T5" fmla="*/ 235 h 300"/>
                <a:gd name="T6" fmla="*/ 226 w 229"/>
                <a:gd name="T7" fmla="*/ 217 h 300"/>
                <a:gd name="T8" fmla="*/ 229 w 229"/>
                <a:gd name="T9" fmla="*/ 192 h 300"/>
                <a:gd name="T10" fmla="*/ 226 w 229"/>
                <a:gd name="T11" fmla="*/ 153 h 300"/>
                <a:gd name="T12" fmla="*/ 224 w 229"/>
                <a:gd name="T13" fmla="*/ 124 h 300"/>
                <a:gd name="T14" fmla="*/ 220 w 229"/>
                <a:gd name="T15" fmla="*/ 116 h 300"/>
                <a:gd name="T16" fmla="*/ 209 w 229"/>
                <a:gd name="T17" fmla="*/ 103 h 300"/>
                <a:gd name="T18" fmla="*/ 206 w 229"/>
                <a:gd name="T19" fmla="*/ 98 h 300"/>
                <a:gd name="T20" fmla="*/ 194 w 229"/>
                <a:gd name="T21" fmla="*/ 69 h 300"/>
                <a:gd name="T22" fmla="*/ 191 w 229"/>
                <a:gd name="T23" fmla="*/ 64 h 300"/>
                <a:gd name="T24" fmla="*/ 182 w 229"/>
                <a:gd name="T25" fmla="*/ 54 h 300"/>
                <a:gd name="T26" fmla="*/ 176 w 229"/>
                <a:gd name="T27" fmla="*/ 47 h 300"/>
                <a:gd name="T28" fmla="*/ 169 w 229"/>
                <a:gd name="T29" fmla="*/ 41 h 300"/>
                <a:gd name="T30" fmla="*/ 160 w 229"/>
                <a:gd name="T31" fmla="*/ 23 h 300"/>
                <a:gd name="T32" fmla="*/ 155 w 229"/>
                <a:gd name="T33" fmla="*/ 15 h 300"/>
                <a:gd name="T34" fmla="*/ 141 w 229"/>
                <a:gd name="T35" fmla="*/ 5 h 300"/>
                <a:gd name="T36" fmla="*/ 120 w 229"/>
                <a:gd name="T37" fmla="*/ 0 h 300"/>
                <a:gd name="T38" fmla="*/ 107 w 229"/>
                <a:gd name="T39" fmla="*/ 1 h 300"/>
                <a:gd name="T40" fmla="*/ 65 w 229"/>
                <a:gd name="T41" fmla="*/ 7 h 300"/>
                <a:gd name="T42" fmla="*/ 61 w 229"/>
                <a:gd name="T43" fmla="*/ 9 h 300"/>
                <a:gd name="T44" fmla="*/ 41 w 229"/>
                <a:gd name="T45" fmla="*/ 25 h 300"/>
                <a:gd name="T46" fmla="*/ 26 w 229"/>
                <a:gd name="T47" fmla="*/ 44 h 300"/>
                <a:gd name="T48" fmla="*/ 25 w 229"/>
                <a:gd name="T49" fmla="*/ 49 h 300"/>
                <a:gd name="T50" fmla="*/ 26 w 229"/>
                <a:gd name="T51" fmla="*/ 56 h 300"/>
                <a:gd name="T52" fmla="*/ 39 w 229"/>
                <a:gd name="T53" fmla="*/ 77 h 300"/>
                <a:gd name="T54" fmla="*/ 44 w 229"/>
                <a:gd name="T55" fmla="*/ 88 h 300"/>
                <a:gd name="T56" fmla="*/ 47 w 229"/>
                <a:gd name="T57" fmla="*/ 99 h 300"/>
                <a:gd name="T58" fmla="*/ 48 w 229"/>
                <a:gd name="T59" fmla="*/ 138 h 300"/>
                <a:gd name="T60" fmla="*/ 48 w 229"/>
                <a:gd name="T61" fmla="*/ 141 h 300"/>
                <a:gd name="T62" fmla="*/ 56 w 229"/>
                <a:gd name="T63" fmla="*/ 151 h 300"/>
                <a:gd name="T64" fmla="*/ 65 w 229"/>
                <a:gd name="T65" fmla="*/ 159 h 300"/>
                <a:gd name="T66" fmla="*/ 66 w 229"/>
                <a:gd name="T67" fmla="*/ 163 h 300"/>
                <a:gd name="T68" fmla="*/ 65 w 229"/>
                <a:gd name="T69" fmla="*/ 168 h 300"/>
                <a:gd name="T70" fmla="*/ 58 w 229"/>
                <a:gd name="T71" fmla="*/ 177 h 300"/>
                <a:gd name="T72" fmla="*/ 43 w 229"/>
                <a:gd name="T73" fmla="*/ 172 h 300"/>
                <a:gd name="T74" fmla="*/ 23 w 229"/>
                <a:gd name="T75" fmla="*/ 166 h 300"/>
                <a:gd name="T76" fmla="*/ 17 w 229"/>
                <a:gd name="T77" fmla="*/ 166 h 300"/>
                <a:gd name="T78" fmla="*/ 9 w 229"/>
                <a:gd name="T79" fmla="*/ 169 h 300"/>
                <a:gd name="T80" fmla="*/ 3 w 229"/>
                <a:gd name="T81" fmla="*/ 175 h 300"/>
                <a:gd name="T82" fmla="*/ 0 w 229"/>
                <a:gd name="T83" fmla="*/ 185 h 300"/>
                <a:gd name="T84" fmla="*/ 3 w 229"/>
                <a:gd name="T85" fmla="*/ 195 h 300"/>
                <a:gd name="T86" fmla="*/ 6 w 229"/>
                <a:gd name="T87" fmla="*/ 199 h 300"/>
                <a:gd name="T88" fmla="*/ 21 w 229"/>
                <a:gd name="T89" fmla="*/ 209 h 300"/>
                <a:gd name="T90" fmla="*/ 48 w 229"/>
                <a:gd name="T91" fmla="*/ 221 h 300"/>
                <a:gd name="T92" fmla="*/ 59 w 229"/>
                <a:gd name="T93" fmla="*/ 222 h 300"/>
                <a:gd name="T94" fmla="*/ 61 w 229"/>
                <a:gd name="T95" fmla="*/ 222 h 300"/>
                <a:gd name="T96" fmla="*/ 66 w 229"/>
                <a:gd name="T97" fmla="*/ 228 h 300"/>
                <a:gd name="T98" fmla="*/ 74 w 229"/>
                <a:gd name="T99" fmla="*/ 245 h 300"/>
                <a:gd name="T100" fmla="*/ 81 w 229"/>
                <a:gd name="T101" fmla="*/ 280 h 300"/>
                <a:gd name="T102" fmla="*/ 83 w 229"/>
                <a:gd name="T103" fmla="*/ 284 h 300"/>
                <a:gd name="T104" fmla="*/ 92 w 229"/>
                <a:gd name="T105" fmla="*/ 292 h 300"/>
                <a:gd name="T106" fmla="*/ 109 w 229"/>
                <a:gd name="T107" fmla="*/ 298 h 300"/>
                <a:gd name="T108" fmla="*/ 211 w 229"/>
                <a:gd name="T109" fmla="*/ 28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9" h="300">
                  <a:moveTo>
                    <a:pt x="211" y="287"/>
                  </a:moveTo>
                  <a:lnTo>
                    <a:pt x="211" y="287"/>
                  </a:lnTo>
                  <a:lnTo>
                    <a:pt x="212" y="267"/>
                  </a:lnTo>
                  <a:lnTo>
                    <a:pt x="213" y="250"/>
                  </a:lnTo>
                  <a:lnTo>
                    <a:pt x="215" y="241"/>
                  </a:lnTo>
                  <a:lnTo>
                    <a:pt x="217" y="235"/>
                  </a:lnTo>
                  <a:lnTo>
                    <a:pt x="217" y="235"/>
                  </a:lnTo>
                  <a:lnTo>
                    <a:pt x="226" y="217"/>
                  </a:lnTo>
                  <a:lnTo>
                    <a:pt x="228" y="207"/>
                  </a:lnTo>
                  <a:lnTo>
                    <a:pt x="229" y="192"/>
                  </a:lnTo>
                  <a:lnTo>
                    <a:pt x="229" y="192"/>
                  </a:lnTo>
                  <a:lnTo>
                    <a:pt x="226" y="153"/>
                  </a:lnTo>
                  <a:lnTo>
                    <a:pt x="225" y="137"/>
                  </a:lnTo>
                  <a:lnTo>
                    <a:pt x="224" y="124"/>
                  </a:lnTo>
                  <a:lnTo>
                    <a:pt x="224" y="124"/>
                  </a:lnTo>
                  <a:lnTo>
                    <a:pt x="220" y="116"/>
                  </a:lnTo>
                  <a:lnTo>
                    <a:pt x="215" y="110"/>
                  </a:lnTo>
                  <a:lnTo>
                    <a:pt x="209" y="103"/>
                  </a:lnTo>
                  <a:lnTo>
                    <a:pt x="206" y="98"/>
                  </a:lnTo>
                  <a:lnTo>
                    <a:pt x="206" y="98"/>
                  </a:lnTo>
                  <a:lnTo>
                    <a:pt x="199" y="84"/>
                  </a:lnTo>
                  <a:lnTo>
                    <a:pt x="194" y="69"/>
                  </a:lnTo>
                  <a:lnTo>
                    <a:pt x="194" y="69"/>
                  </a:lnTo>
                  <a:lnTo>
                    <a:pt x="191" y="64"/>
                  </a:lnTo>
                  <a:lnTo>
                    <a:pt x="188" y="59"/>
                  </a:lnTo>
                  <a:lnTo>
                    <a:pt x="182" y="54"/>
                  </a:lnTo>
                  <a:lnTo>
                    <a:pt x="176" y="47"/>
                  </a:lnTo>
                  <a:lnTo>
                    <a:pt x="176" y="47"/>
                  </a:lnTo>
                  <a:lnTo>
                    <a:pt x="172" y="45"/>
                  </a:lnTo>
                  <a:lnTo>
                    <a:pt x="169" y="41"/>
                  </a:lnTo>
                  <a:lnTo>
                    <a:pt x="164" y="32"/>
                  </a:lnTo>
                  <a:lnTo>
                    <a:pt x="160" y="23"/>
                  </a:lnTo>
                  <a:lnTo>
                    <a:pt x="155" y="15"/>
                  </a:lnTo>
                  <a:lnTo>
                    <a:pt x="155" y="15"/>
                  </a:lnTo>
                  <a:lnTo>
                    <a:pt x="149" y="10"/>
                  </a:lnTo>
                  <a:lnTo>
                    <a:pt x="141" y="5"/>
                  </a:lnTo>
                  <a:lnTo>
                    <a:pt x="131" y="1"/>
                  </a:lnTo>
                  <a:lnTo>
                    <a:pt x="120" y="0"/>
                  </a:lnTo>
                  <a:lnTo>
                    <a:pt x="120" y="0"/>
                  </a:lnTo>
                  <a:lnTo>
                    <a:pt x="107" y="1"/>
                  </a:lnTo>
                  <a:lnTo>
                    <a:pt x="91" y="2"/>
                  </a:lnTo>
                  <a:lnTo>
                    <a:pt x="65" y="7"/>
                  </a:lnTo>
                  <a:lnTo>
                    <a:pt x="65" y="7"/>
                  </a:lnTo>
                  <a:lnTo>
                    <a:pt x="61" y="9"/>
                  </a:lnTo>
                  <a:lnTo>
                    <a:pt x="54" y="13"/>
                  </a:lnTo>
                  <a:lnTo>
                    <a:pt x="41" y="25"/>
                  </a:lnTo>
                  <a:lnTo>
                    <a:pt x="30" y="38"/>
                  </a:lnTo>
                  <a:lnTo>
                    <a:pt x="26" y="44"/>
                  </a:lnTo>
                  <a:lnTo>
                    <a:pt x="25" y="49"/>
                  </a:lnTo>
                  <a:lnTo>
                    <a:pt x="25" y="49"/>
                  </a:lnTo>
                  <a:lnTo>
                    <a:pt x="25" y="53"/>
                  </a:lnTo>
                  <a:lnTo>
                    <a:pt x="26" y="56"/>
                  </a:lnTo>
                  <a:lnTo>
                    <a:pt x="32" y="67"/>
                  </a:lnTo>
                  <a:lnTo>
                    <a:pt x="39" y="77"/>
                  </a:lnTo>
                  <a:lnTo>
                    <a:pt x="43" y="82"/>
                  </a:lnTo>
                  <a:lnTo>
                    <a:pt x="44" y="88"/>
                  </a:lnTo>
                  <a:lnTo>
                    <a:pt x="44" y="88"/>
                  </a:lnTo>
                  <a:lnTo>
                    <a:pt x="47" y="99"/>
                  </a:lnTo>
                  <a:lnTo>
                    <a:pt x="47" y="113"/>
                  </a:lnTo>
                  <a:lnTo>
                    <a:pt x="48" y="138"/>
                  </a:lnTo>
                  <a:lnTo>
                    <a:pt x="48" y="138"/>
                  </a:lnTo>
                  <a:lnTo>
                    <a:pt x="48" y="141"/>
                  </a:lnTo>
                  <a:lnTo>
                    <a:pt x="50" y="144"/>
                  </a:lnTo>
                  <a:lnTo>
                    <a:pt x="56" y="151"/>
                  </a:lnTo>
                  <a:lnTo>
                    <a:pt x="62" y="156"/>
                  </a:lnTo>
                  <a:lnTo>
                    <a:pt x="65" y="159"/>
                  </a:lnTo>
                  <a:lnTo>
                    <a:pt x="66" y="163"/>
                  </a:lnTo>
                  <a:lnTo>
                    <a:pt x="66" y="163"/>
                  </a:lnTo>
                  <a:lnTo>
                    <a:pt x="66" y="165"/>
                  </a:lnTo>
                  <a:lnTo>
                    <a:pt x="65" y="168"/>
                  </a:lnTo>
                  <a:lnTo>
                    <a:pt x="62" y="173"/>
                  </a:lnTo>
                  <a:lnTo>
                    <a:pt x="58" y="177"/>
                  </a:lnTo>
                  <a:lnTo>
                    <a:pt x="58" y="177"/>
                  </a:lnTo>
                  <a:lnTo>
                    <a:pt x="43" y="172"/>
                  </a:lnTo>
                  <a:lnTo>
                    <a:pt x="30" y="168"/>
                  </a:lnTo>
                  <a:lnTo>
                    <a:pt x="23" y="166"/>
                  </a:lnTo>
                  <a:lnTo>
                    <a:pt x="17" y="166"/>
                  </a:lnTo>
                  <a:lnTo>
                    <a:pt x="17" y="166"/>
                  </a:lnTo>
                  <a:lnTo>
                    <a:pt x="13" y="166"/>
                  </a:lnTo>
                  <a:lnTo>
                    <a:pt x="9" y="169"/>
                  </a:lnTo>
                  <a:lnTo>
                    <a:pt x="5" y="172"/>
                  </a:lnTo>
                  <a:lnTo>
                    <a:pt x="3" y="175"/>
                  </a:lnTo>
                  <a:lnTo>
                    <a:pt x="0" y="181"/>
                  </a:lnTo>
                  <a:lnTo>
                    <a:pt x="0" y="185"/>
                  </a:lnTo>
                  <a:lnTo>
                    <a:pt x="0" y="190"/>
                  </a:lnTo>
                  <a:lnTo>
                    <a:pt x="3" y="195"/>
                  </a:lnTo>
                  <a:lnTo>
                    <a:pt x="3" y="195"/>
                  </a:lnTo>
                  <a:lnTo>
                    <a:pt x="6" y="199"/>
                  </a:lnTo>
                  <a:lnTo>
                    <a:pt x="13" y="204"/>
                  </a:lnTo>
                  <a:lnTo>
                    <a:pt x="21" y="209"/>
                  </a:lnTo>
                  <a:lnTo>
                    <a:pt x="30" y="213"/>
                  </a:lnTo>
                  <a:lnTo>
                    <a:pt x="48" y="221"/>
                  </a:lnTo>
                  <a:lnTo>
                    <a:pt x="54" y="222"/>
                  </a:lnTo>
                  <a:lnTo>
                    <a:pt x="59" y="222"/>
                  </a:lnTo>
                  <a:lnTo>
                    <a:pt x="59" y="222"/>
                  </a:lnTo>
                  <a:lnTo>
                    <a:pt x="61" y="222"/>
                  </a:lnTo>
                  <a:lnTo>
                    <a:pt x="63" y="223"/>
                  </a:lnTo>
                  <a:lnTo>
                    <a:pt x="66" y="228"/>
                  </a:lnTo>
                  <a:lnTo>
                    <a:pt x="70" y="236"/>
                  </a:lnTo>
                  <a:lnTo>
                    <a:pt x="74" y="245"/>
                  </a:lnTo>
                  <a:lnTo>
                    <a:pt x="79" y="266"/>
                  </a:lnTo>
                  <a:lnTo>
                    <a:pt x="81" y="280"/>
                  </a:lnTo>
                  <a:lnTo>
                    <a:pt x="81" y="280"/>
                  </a:lnTo>
                  <a:lnTo>
                    <a:pt x="83" y="284"/>
                  </a:lnTo>
                  <a:lnTo>
                    <a:pt x="87" y="288"/>
                  </a:lnTo>
                  <a:lnTo>
                    <a:pt x="92" y="292"/>
                  </a:lnTo>
                  <a:lnTo>
                    <a:pt x="97" y="294"/>
                  </a:lnTo>
                  <a:lnTo>
                    <a:pt x="109" y="298"/>
                  </a:lnTo>
                  <a:lnTo>
                    <a:pt x="114" y="300"/>
                  </a:lnTo>
                  <a:lnTo>
                    <a:pt x="211" y="287"/>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20" name="Freeform 8">
              <a:extLst>
                <a:ext uri="{FF2B5EF4-FFF2-40B4-BE49-F238E27FC236}">
                  <a16:creationId xmlns:a16="http://schemas.microsoft.com/office/drawing/2014/main" id="{5221FE26-F57B-4D44-86C5-A9E3E73F2F2D}"/>
                </a:ext>
              </a:extLst>
            </p:cNvPr>
            <p:cNvSpPr>
              <a:spLocks/>
            </p:cNvSpPr>
            <p:nvPr/>
          </p:nvSpPr>
          <p:spPr bwMode="auto">
            <a:xfrm>
              <a:off x="3227388" y="2205038"/>
              <a:ext cx="209550" cy="287338"/>
            </a:xfrm>
            <a:custGeom>
              <a:avLst/>
              <a:gdLst>
                <a:gd name="T0" fmla="*/ 25 w 132"/>
                <a:gd name="T1" fmla="*/ 131 h 181"/>
                <a:gd name="T2" fmla="*/ 25 w 132"/>
                <a:gd name="T3" fmla="*/ 131 h 181"/>
                <a:gd name="T4" fmla="*/ 21 w 132"/>
                <a:gd name="T5" fmla="*/ 123 h 181"/>
                <a:gd name="T6" fmla="*/ 16 w 132"/>
                <a:gd name="T7" fmla="*/ 113 h 181"/>
                <a:gd name="T8" fmla="*/ 8 w 132"/>
                <a:gd name="T9" fmla="*/ 95 h 181"/>
                <a:gd name="T10" fmla="*/ 8 w 132"/>
                <a:gd name="T11" fmla="*/ 95 h 181"/>
                <a:gd name="T12" fmla="*/ 5 w 132"/>
                <a:gd name="T13" fmla="*/ 85 h 181"/>
                <a:gd name="T14" fmla="*/ 1 w 132"/>
                <a:gd name="T15" fmla="*/ 71 h 181"/>
                <a:gd name="T16" fmla="*/ 0 w 132"/>
                <a:gd name="T17" fmla="*/ 56 h 181"/>
                <a:gd name="T18" fmla="*/ 0 w 132"/>
                <a:gd name="T19" fmla="*/ 51 h 181"/>
                <a:gd name="T20" fmla="*/ 0 w 132"/>
                <a:gd name="T21" fmla="*/ 45 h 181"/>
                <a:gd name="T22" fmla="*/ 0 w 132"/>
                <a:gd name="T23" fmla="*/ 45 h 181"/>
                <a:gd name="T24" fmla="*/ 3 w 132"/>
                <a:gd name="T25" fmla="*/ 39 h 181"/>
                <a:gd name="T26" fmla="*/ 7 w 132"/>
                <a:gd name="T27" fmla="*/ 34 h 181"/>
                <a:gd name="T28" fmla="*/ 9 w 132"/>
                <a:gd name="T29" fmla="*/ 30 h 181"/>
                <a:gd name="T30" fmla="*/ 13 w 132"/>
                <a:gd name="T31" fmla="*/ 29 h 181"/>
                <a:gd name="T32" fmla="*/ 13 w 132"/>
                <a:gd name="T33" fmla="*/ 29 h 181"/>
                <a:gd name="T34" fmla="*/ 23 w 132"/>
                <a:gd name="T35" fmla="*/ 26 h 181"/>
                <a:gd name="T36" fmla="*/ 28 w 132"/>
                <a:gd name="T37" fmla="*/ 25 h 181"/>
                <a:gd name="T38" fmla="*/ 31 w 132"/>
                <a:gd name="T39" fmla="*/ 22 h 181"/>
                <a:gd name="T40" fmla="*/ 32 w 132"/>
                <a:gd name="T41" fmla="*/ 21 h 181"/>
                <a:gd name="T42" fmla="*/ 32 w 132"/>
                <a:gd name="T43" fmla="*/ 21 h 181"/>
                <a:gd name="T44" fmla="*/ 34 w 132"/>
                <a:gd name="T45" fmla="*/ 17 h 181"/>
                <a:gd name="T46" fmla="*/ 38 w 132"/>
                <a:gd name="T47" fmla="*/ 13 h 181"/>
                <a:gd name="T48" fmla="*/ 41 w 132"/>
                <a:gd name="T49" fmla="*/ 10 h 181"/>
                <a:gd name="T50" fmla="*/ 45 w 132"/>
                <a:gd name="T51" fmla="*/ 9 h 181"/>
                <a:gd name="T52" fmla="*/ 45 w 132"/>
                <a:gd name="T53" fmla="*/ 9 h 181"/>
                <a:gd name="T54" fmla="*/ 56 w 132"/>
                <a:gd name="T55" fmla="*/ 9 h 181"/>
                <a:gd name="T56" fmla="*/ 61 w 132"/>
                <a:gd name="T57" fmla="*/ 9 h 181"/>
                <a:gd name="T58" fmla="*/ 67 w 132"/>
                <a:gd name="T59" fmla="*/ 9 h 181"/>
                <a:gd name="T60" fmla="*/ 67 w 132"/>
                <a:gd name="T61" fmla="*/ 9 h 181"/>
                <a:gd name="T62" fmla="*/ 78 w 132"/>
                <a:gd name="T63" fmla="*/ 4 h 181"/>
                <a:gd name="T64" fmla="*/ 83 w 132"/>
                <a:gd name="T65" fmla="*/ 1 h 181"/>
                <a:gd name="T66" fmla="*/ 87 w 132"/>
                <a:gd name="T67" fmla="*/ 0 h 181"/>
                <a:gd name="T68" fmla="*/ 87 w 132"/>
                <a:gd name="T69" fmla="*/ 0 h 181"/>
                <a:gd name="T70" fmla="*/ 94 w 132"/>
                <a:gd name="T71" fmla="*/ 3 h 181"/>
                <a:gd name="T72" fmla="*/ 100 w 132"/>
                <a:gd name="T73" fmla="*/ 4 h 181"/>
                <a:gd name="T74" fmla="*/ 105 w 132"/>
                <a:gd name="T75" fmla="*/ 4 h 181"/>
                <a:gd name="T76" fmla="*/ 105 w 132"/>
                <a:gd name="T77" fmla="*/ 4 h 181"/>
                <a:gd name="T78" fmla="*/ 110 w 132"/>
                <a:gd name="T79" fmla="*/ 3 h 181"/>
                <a:gd name="T80" fmla="*/ 118 w 132"/>
                <a:gd name="T81" fmla="*/ 4 h 181"/>
                <a:gd name="T82" fmla="*/ 125 w 132"/>
                <a:gd name="T83" fmla="*/ 5 h 181"/>
                <a:gd name="T84" fmla="*/ 128 w 132"/>
                <a:gd name="T85" fmla="*/ 7 h 181"/>
                <a:gd name="T86" fmla="*/ 129 w 132"/>
                <a:gd name="T87" fmla="*/ 8 h 181"/>
                <a:gd name="T88" fmla="*/ 129 w 132"/>
                <a:gd name="T89" fmla="*/ 8 h 181"/>
                <a:gd name="T90" fmla="*/ 131 w 132"/>
                <a:gd name="T91" fmla="*/ 16 h 181"/>
                <a:gd name="T92" fmla="*/ 132 w 132"/>
                <a:gd name="T93" fmla="*/ 32 h 181"/>
                <a:gd name="T94" fmla="*/ 131 w 132"/>
                <a:gd name="T95" fmla="*/ 51 h 181"/>
                <a:gd name="T96" fmla="*/ 129 w 132"/>
                <a:gd name="T97" fmla="*/ 65 h 181"/>
                <a:gd name="T98" fmla="*/ 129 w 132"/>
                <a:gd name="T99" fmla="*/ 65 h 181"/>
                <a:gd name="T100" fmla="*/ 125 w 132"/>
                <a:gd name="T101" fmla="*/ 98 h 181"/>
                <a:gd name="T102" fmla="*/ 124 w 132"/>
                <a:gd name="T103" fmla="*/ 119 h 181"/>
                <a:gd name="T104" fmla="*/ 123 w 132"/>
                <a:gd name="T105" fmla="*/ 137 h 181"/>
                <a:gd name="T106" fmla="*/ 123 w 132"/>
                <a:gd name="T107" fmla="*/ 137 h 181"/>
                <a:gd name="T108" fmla="*/ 122 w 132"/>
                <a:gd name="T109" fmla="*/ 145 h 181"/>
                <a:gd name="T110" fmla="*/ 119 w 132"/>
                <a:gd name="T111" fmla="*/ 153 h 181"/>
                <a:gd name="T112" fmla="*/ 114 w 132"/>
                <a:gd name="T113" fmla="*/ 159 h 181"/>
                <a:gd name="T114" fmla="*/ 109 w 132"/>
                <a:gd name="T115" fmla="*/ 167 h 181"/>
                <a:gd name="T116" fmla="*/ 98 w 132"/>
                <a:gd name="T117" fmla="*/ 177 h 181"/>
                <a:gd name="T118" fmla="*/ 94 w 132"/>
                <a:gd name="T119" fmla="*/ 181 h 181"/>
                <a:gd name="T120" fmla="*/ 25 w 132"/>
                <a:gd name="T121" fmla="*/ 13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81">
                  <a:moveTo>
                    <a:pt x="25" y="131"/>
                  </a:moveTo>
                  <a:lnTo>
                    <a:pt x="25" y="131"/>
                  </a:lnTo>
                  <a:lnTo>
                    <a:pt x="21" y="123"/>
                  </a:lnTo>
                  <a:lnTo>
                    <a:pt x="16" y="113"/>
                  </a:lnTo>
                  <a:lnTo>
                    <a:pt x="8" y="95"/>
                  </a:lnTo>
                  <a:lnTo>
                    <a:pt x="8" y="95"/>
                  </a:lnTo>
                  <a:lnTo>
                    <a:pt x="5" y="85"/>
                  </a:lnTo>
                  <a:lnTo>
                    <a:pt x="1" y="71"/>
                  </a:lnTo>
                  <a:lnTo>
                    <a:pt x="0" y="56"/>
                  </a:lnTo>
                  <a:lnTo>
                    <a:pt x="0" y="51"/>
                  </a:lnTo>
                  <a:lnTo>
                    <a:pt x="0" y="45"/>
                  </a:lnTo>
                  <a:lnTo>
                    <a:pt x="0" y="45"/>
                  </a:lnTo>
                  <a:lnTo>
                    <a:pt x="3" y="39"/>
                  </a:lnTo>
                  <a:lnTo>
                    <a:pt x="7" y="34"/>
                  </a:lnTo>
                  <a:lnTo>
                    <a:pt x="9" y="30"/>
                  </a:lnTo>
                  <a:lnTo>
                    <a:pt x="13" y="29"/>
                  </a:lnTo>
                  <a:lnTo>
                    <a:pt x="13" y="29"/>
                  </a:lnTo>
                  <a:lnTo>
                    <a:pt x="23" y="26"/>
                  </a:lnTo>
                  <a:lnTo>
                    <a:pt x="28" y="25"/>
                  </a:lnTo>
                  <a:lnTo>
                    <a:pt x="31" y="22"/>
                  </a:lnTo>
                  <a:lnTo>
                    <a:pt x="32" y="21"/>
                  </a:lnTo>
                  <a:lnTo>
                    <a:pt x="32" y="21"/>
                  </a:lnTo>
                  <a:lnTo>
                    <a:pt x="34" y="17"/>
                  </a:lnTo>
                  <a:lnTo>
                    <a:pt x="38" y="13"/>
                  </a:lnTo>
                  <a:lnTo>
                    <a:pt x="41" y="10"/>
                  </a:lnTo>
                  <a:lnTo>
                    <a:pt x="45" y="9"/>
                  </a:lnTo>
                  <a:lnTo>
                    <a:pt x="45" y="9"/>
                  </a:lnTo>
                  <a:lnTo>
                    <a:pt x="56" y="9"/>
                  </a:lnTo>
                  <a:lnTo>
                    <a:pt x="61" y="9"/>
                  </a:lnTo>
                  <a:lnTo>
                    <a:pt x="67" y="9"/>
                  </a:lnTo>
                  <a:lnTo>
                    <a:pt x="67" y="9"/>
                  </a:lnTo>
                  <a:lnTo>
                    <a:pt x="78" y="4"/>
                  </a:lnTo>
                  <a:lnTo>
                    <a:pt x="83" y="1"/>
                  </a:lnTo>
                  <a:lnTo>
                    <a:pt x="87" y="0"/>
                  </a:lnTo>
                  <a:lnTo>
                    <a:pt x="87" y="0"/>
                  </a:lnTo>
                  <a:lnTo>
                    <a:pt x="94" y="3"/>
                  </a:lnTo>
                  <a:lnTo>
                    <a:pt x="100" y="4"/>
                  </a:lnTo>
                  <a:lnTo>
                    <a:pt x="105" y="4"/>
                  </a:lnTo>
                  <a:lnTo>
                    <a:pt x="105" y="4"/>
                  </a:lnTo>
                  <a:lnTo>
                    <a:pt x="110" y="3"/>
                  </a:lnTo>
                  <a:lnTo>
                    <a:pt x="118" y="4"/>
                  </a:lnTo>
                  <a:lnTo>
                    <a:pt x="125" y="5"/>
                  </a:lnTo>
                  <a:lnTo>
                    <a:pt x="128" y="7"/>
                  </a:lnTo>
                  <a:lnTo>
                    <a:pt x="129" y="8"/>
                  </a:lnTo>
                  <a:lnTo>
                    <a:pt x="129" y="8"/>
                  </a:lnTo>
                  <a:lnTo>
                    <a:pt x="131" y="16"/>
                  </a:lnTo>
                  <a:lnTo>
                    <a:pt x="132" y="32"/>
                  </a:lnTo>
                  <a:lnTo>
                    <a:pt x="131" y="51"/>
                  </a:lnTo>
                  <a:lnTo>
                    <a:pt x="129" y="65"/>
                  </a:lnTo>
                  <a:lnTo>
                    <a:pt x="129" y="65"/>
                  </a:lnTo>
                  <a:lnTo>
                    <a:pt x="125" y="98"/>
                  </a:lnTo>
                  <a:lnTo>
                    <a:pt x="124" y="119"/>
                  </a:lnTo>
                  <a:lnTo>
                    <a:pt x="123" y="137"/>
                  </a:lnTo>
                  <a:lnTo>
                    <a:pt x="123" y="137"/>
                  </a:lnTo>
                  <a:lnTo>
                    <a:pt x="122" y="145"/>
                  </a:lnTo>
                  <a:lnTo>
                    <a:pt x="119" y="153"/>
                  </a:lnTo>
                  <a:lnTo>
                    <a:pt x="114" y="159"/>
                  </a:lnTo>
                  <a:lnTo>
                    <a:pt x="109" y="167"/>
                  </a:lnTo>
                  <a:lnTo>
                    <a:pt x="98" y="177"/>
                  </a:lnTo>
                  <a:lnTo>
                    <a:pt x="94" y="181"/>
                  </a:lnTo>
                  <a:lnTo>
                    <a:pt x="25" y="131"/>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21" name="Freeform 9">
              <a:extLst>
                <a:ext uri="{FF2B5EF4-FFF2-40B4-BE49-F238E27FC236}">
                  <a16:creationId xmlns:a16="http://schemas.microsoft.com/office/drawing/2014/main" id="{8DFBA77F-60E0-4099-89B7-BB26701FA891}"/>
                </a:ext>
              </a:extLst>
            </p:cNvPr>
            <p:cNvSpPr>
              <a:spLocks/>
            </p:cNvSpPr>
            <p:nvPr/>
          </p:nvSpPr>
          <p:spPr bwMode="auto">
            <a:xfrm>
              <a:off x="3227388" y="2205038"/>
              <a:ext cx="209550" cy="287338"/>
            </a:xfrm>
            <a:custGeom>
              <a:avLst/>
              <a:gdLst>
                <a:gd name="T0" fmla="*/ 25 w 132"/>
                <a:gd name="T1" fmla="*/ 131 h 181"/>
                <a:gd name="T2" fmla="*/ 25 w 132"/>
                <a:gd name="T3" fmla="*/ 131 h 181"/>
                <a:gd name="T4" fmla="*/ 21 w 132"/>
                <a:gd name="T5" fmla="*/ 123 h 181"/>
                <a:gd name="T6" fmla="*/ 16 w 132"/>
                <a:gd name="T7" fmla="*/ 113 h 181"/>
                <a:gd name="T8" fmla="*/ 8 w 132"/>
                <a:gd name="T9" fmla="*/ 95 h 181"/>
                <a:gd name="T10" fmla="*/ 8 w 132"/>
                <a:gd name="T11" fmla="*/ 95 h 181"/>
                <a:gd name="T12" fmla="*/ 5 w 132"/>
                <a:gd name="T13" fmla="*/ 85 h 181"/>
                <a:gd name="T14" fmla="*/ 1 w 132"/>
                <a:gd name="T15" fmla="*/ 71 h 181"/>
                <a:gd name="T16" fmla="*/ 0 w 132"/>
                <a:gd name="T17" fmla="*/ 56 h 181"/>
                <a:gd name="T18" fmla="*/ 0 w 132"/>
                <a:gd name="T19" fmla="*/ 51 h 181"/>
                <a:gd name="T20" fmla="*/ 0 w 132"/>
                <a:gd name="T21" fmla="*/ 45 h 181"/>
                <a:gd name="T22" fmla="*/ 0 w 132"/>
                <a:gd name="T23" fmla="*/ 45 h 181"/>
                <a:gd name="T24" fmla="*/ 3 w 132"/>
                <a:gd name="T25" fmla="*/ 39 h 181"/>
                <a:gd name="T26" fmla="*/ 7 w 132"/>
                <a:gd name="T27" fmla="*/ 34 h 181"/>
                <a:gd name="T28" fmla="*/ 9 w 132"/>
                <a:gd name="T29" fmla="*/ 30 h 181"/>
                <a:gd name="T30" fmla="*/ 13 w 132"/>
                <a:gd name="T31" fmla="*/ 29 h 181"/>
                <a:gd name="T32" fmla="*/ 13 w 132"/>
                <a:gd name="T33" fmla="*/ 29 h 181"/>
                <a:gd name="T34" fmla="*/ 23 w 132"/>
                <a:gd name="T35" fmla="*/ 26 h 181"/>
                <a:gd name="T36" fmla="*/ 28 w 132"/>
                <a:gd name="T37" fmla="*/ 25 h 181"/>
                <a:gd name="T38" fmla="*/ 31 w 132"/>
                <a:gd name="T39" fmla="*/ 22 h 181"/>
                <a:gd name="T40" fmla="*/ 32 w 132"/>
                <a:gd name="T41" fmla="*/ 21 h 181"/>
                <a:gd name="T42" fmla="*/ 32 w 132"/>
                <a:gd name="T43" fmla="*/ 21 h 181"/>
                <a:gd name="T44" fmla="*/ 34 w 132"/>
                <a:gd name="T45" fmla="*/ 17 h 181"/>
                <a:gd name="T46" fmla="*/ 38 w 132"/>
                <a:gd name="T47" fmla="*/ 13 h 181"/>
                <a:gd name="T48" fmla="*/ 41 w 132"/>
                <a:gd name="T49" fmla="*/ 10 h 181"/>
                <a:gd name="T50" fmla="*/ 45 w 132"/>
                <a:gd name="T51" fmla="*/ 9 h 181"/>
                <a:gd name="T52" fmla="*/ 45 w 132"/>
                <a:gd name="T53" fmla="*/ 9 h 181"/>
                <a:gd name="T54" fmla="*/ 56 w 132"/>
                <a:gd name="T55" fmla="*/ 9 h 181"/>
                <a:gd name="T56" fmla="*/ 61 w 132"/>
                <a:gd name="T57" fmla="*/ 9 h 181"/>
                <a:gd name="T58" fmla="*/ 67 w 132"/>
                <a:gd name="T59" fmla="*/ 9 h 181"/>
                <a:gd name="T60" fmla="*/ 67 w 132"/>
                <a:gd name="T61" fmla="*/ 9 h 181"/>
                <a:gd name="T62" fmla="*/ 78 w 132"/>
                <a:gd name="T63" fmla="*/ 4 h 181"/>
                <a:gd name="T64" fmla="*/ 83 w 132"/>
                <a:gd name="T65" fmla="*/ 1 h 181"/>
                <a:gd name="T66" fmla="*/ 87 w 132"/>
                <a:gd name="T67" fmla="*/ 0 h 181"/>
                <a:gd name="T68" fmla="*/ 87 w 132"/>
                <a:gd name="T69" fmla="*/ 0 h 181"/>
                <a:gd name="T70" fmla="*/ 94 w 132"/>
                <a:gd name="T71" fmla="*/ 3 h 181"/>
                <a:gd name="T72" fmla="*/ 100 w 132"/>
                <a:gd name="T73" fmla="*/ 4 h 181"/>
                <a:gd name="T74" fmla="*/ 105 w 132"/>
                <a:gd name="T75" fmla="*/ 4 h 181"/>
                <a:gd name="T76" fmla="*/ 105 w 132"/>
                <a:gd name="T77" fmla="*/ 4 h 181"/>
                <a:gd name="T78" fmla="*/ 110 w 132"/>
                <a:gd name="T79" fmla="*/ 3 h 181"/>
                <a:gd name="T80" fmla="*/ 118 w 132"/>
                <a:gd name="T81" fmla="*/ 4 h 181"/>
                <a:gd name="T82" fmla="*/ 125 w 132"/>
                <a:gd name="T83" fmla="*/ 5 h 181"/>
                <a:gd name="T84" fmla="*/ 128 w 132"/>
                <a:gd name="T85" fmla="*/ 7 h 181"/>
                <a:gd name="T86" fmla="*/ 129 w 132"/>
                <a:gd name="T87" fmla="*/ 8 h 181"/>
                <a:gd name="T88" fmla="*/ 129 w 132"/>
                <a:gd name="T89" fmla="*/ 8 h 181"/>
                <a:gd name="T90" fmla="*/ 131 w 132"/>
                <a:gd name="T91" fmla="*/ 16 h 181"/>
                <a:gd name="T92" fmla="*/ 132 w 132"/>
                <a:gd name="T93" fmla="*/ 32 h 181"/>
                <a:gd name="T94" fmla="*/ 131 w 132"/>
                <a:gd name="T95" fmla="*/ 51 h 181"/>
                <a:gd name="T96" fmla="*/ 129 w 132"/>
                <a:gd name="T97" fmla="*/ 65 h 181"/>
                <a:gd name="T98" fmla="*/ 129 w 132"/>
                <a:gd name="T99" fmla="*/ 65 h 181"/>
                <a:gd name="T100" fmla="*/ 125 w 132"/>
                <a:gd name="T101" fmla="*/ 98 h 181"/>
                <a:gd name="T102" fmla="*/ 124 w 132"/>
                <a:gd name="T103" fmla="*/ 119 h 181"/>
                <a:gd name="T104" fmla="*/ 123 w 132"/>
                <a:gd name="T105" fmla="*/ 137 h 181"/>
                <a:gd name="T106" fmla="*/ 123 w 132"/>
                <a:gd name="T107" fmla="*/ 137 h 181"/>
                <a:gd name="T108" fmla="*/ 122 w 132"/>
                <a:gd name="T109" fmla="*/ 145 h 181"/>
                <a:gd name="T110" fmla="*/ 119 w 132"/>
                <a:gd name="T111" fmla="*/ 153 h 181"/>
                <a:gd name="T112" fmla="*/ 114 w 132"/>
                <a:gd name="T113" fmla="*/ 159 h 181"/>
                <a:gd name="T114" fmla="*/ 109 w 132"/>
                <a:gd name="T115" fmla="*/ 167 h 181"/>
                <a:gd name="T116" fmla="*/ 98 w 132"/>
                <a:gd name="T117" fmla="*/ 177 h 181"/>
                <a:gd name="T118" fmla="*/ 94 w 132"/>
                <a:gd name="T11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 h="181">
                  <a:moveTo>
                    <a:pt x="25" y="131"/>
                  </a:moveTo>
                  <a:lnTo>
                    <a:pt x="25" y="131"/>
                  </a:lnTo>
                  <a:lnTo>
                    <a:pt x="21" y="123"/>
                  </a:lnTo>
                  <a:lnTo>
                    <a:pt x="16" y="113"/>
                  </a:lnTo>
                  <a:lnTo>
                    <a:pt x="8" y="95"/>
                  </a:lnTo>
                  <a:lnTo>
                    <a:pt x="8" y="95"/>
                  </a:lnTo>
                  <a:lnTo>
                    <a:pt x="5" y="85"/>
                  </a:lnTo>
                  <a:lnTo>
                    <a:pt x="1" y="71"/>
                  </a:lnTo>
                  <a:lnTo>
                    <a:pt x="0" y="56"/>
                  </a:lnTo>
                  <a:lnTo>
                    <a:pt x="0" y="51"/>
                  </a:lnTo>
                  <a:lnTo>
                    <a:pt x="0" y="45"/>
                  </a:lnTo>
                  <a:lnTo>
                    <a:pt x="0" y="45"/>
                  </a:lnTo>
                  <a:lnTo>
                    <a:pt x="3" y="39"/>
                  </a:lnTo>
                  <a:lnTo>
                    <a:pt x="7" y="34"/>
                  </a:lnTo>
                  <a:lnTo>
                    <a:pt x="9" y="30"/>
                  </a:lnTo>
                  <a:lnTo>
                    <a:pt x="13" y="29"/>
                  </a:lnTo>
                  <a:lnTo>
                    <a:pt x="13" y="29"/>
                  </a:lnTo>
                  <a:lnTo>
                    <a:pt x="23" y="26"/>
                  </a:lnTo>
                  <a:lnTo>
                    <a:pt x="28" y="25"/>
                  </a:lnTo>
                  <a:lnTo>
                    <a:pt x="31" y="22"/>
                  </a:lnTo>
                  <a:lnTo>
                    <a:pt x="32" y="21"/>
                  </a:lnTo>
                  <a:lnTo>
                    <a:pt x="32" y="21"/>
                  </a:lnTo>
                  <a:lnTo>
                    <a:pt x="34" y="17"/>
                  </a:lnTo>
                  <a:lnTo>
                    <a:pt x="38" y="13"/>
                  </a:lnTo>
                  <a:lnTo>
                    <a:pt x="41" y="10"/>
                  </a:lnTo>
                  <a:lnTo>
                    <a:pt x="45" y="9"/>
                  </a:lnTo>
                  <a:lnTo>
                    <a:pt x="45" y="9"/>
                  </a:lnTo>
                  <a:lnTo>
                    <a:pt x="56" y="9"/>
                  </a:lnTo>
                  <a:lnTo>
                    <a:pt x="61" y="9"/>
                  </a:lnTo>
                  <a:lnTo>
                    <a:pt x="67" y="9"/>
                  </a:lnTo>
                  <a:lnTo>
                    <a:pt x="67" y="9"/>
                  </a:lnTo>
                  <a:lnTo>
                    <a:pt x="78" y="4"/>
                  </a:lnTo>
                  <a:lnTo>
                    <a:pt x="83" y="1"/>
                  </a:lnTo>
                  <a:lnTo>
                    <a:pt x="87" y="0"/>
                  </a:lnTo>
                  <a:lnTo>
                    <a:pt x="87" y="0"/>
                  </a:lnTo>
                  <a:lnTo>
                    <a:pt x="94" y="3"/>
                  </a:lnTo>
                  <a:lnTo>
                    <a:pt x="100" y="4"/>
                  </a:lnTo>
                  <a:lnTo>
                    <a:pt x="105" y="4"/>
                  </a:lnTo>
                  <a:lnTo>
                    <a:pt x="105" y="4"/>
                  </a:lnTo>
                  <a:lnTo>
                    <a:pt x="110" y="3"/>
                  </a:lnTo>
                  <a:lnTo>
                    <a:pt x="118" y="4"/>
                  </a:lnTo>
                  <a:lnTo>
                    <a:pt x="125" y="5"/>
                  </a:lnTo>
                  <a:lnTo>
                    <a:pt x="128" y="7"/>
                  </a:lnTo>
                  <a:lnTo>
                    <a:pt x="129" y="8"/>
                  </a:lnTo>
                  <a:lnTo>
                    <a:pt x="129" y="8"/>
                  </a:lnTo>
                  <a:lnTo>
                    <a:pt x="131" y="16"/>
                  </a:lnTo>
                  <a:lnTo>
                    <a:pt x="132" y="32"/>
                  </a:lnTo>
                  <a:lnTo>
                    <a:pt x="131" y="51"/>
                  </a:lnTo>
                  <a:lnTo>
                    <a:pt x="129" y="65"/>
                  </a:lnTo>
                  <a:lnTo>
                    <a:pt x="129" y="65"/>
                  </a:lnTo>
                  <a:lnTo>
                    <a:pt x="125" y="98"/>
                  </a:lnTo>
                  <a:lnTo>
                    <a:pt x="124" y="119"/>
                  </a:lnTo>
                  <a:lnTo>
                    <a:pt x="123" y="137"/>
                  </a:lnTo>
                  <a:lnTo>
                    <a:pt x="123" y="137"/>
                  </a:lnTo>
                  <a:lnTo>
                    <a:pt x="122" y="145"/>
                  </a:lnTo>
                  <a:lnTo>
                    <a:pt x="119" y="153"/>
                  </a:lnTo>
                  <a:lnTo>
                    <a:pt x="114" y="159"/>
                  </a:lnTo>
                  <a:lnTo>
                    <a:pt x="109" y="167"/>
                  </a:lnTo>
                  <a:lnTo>
                    <a:pt x="98" y="177"/>
                  </a:lnTo>
                  <a:lnTo>
                    <a:pt x="94" y="1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22" name="Freeform 10">
              <a:extLst>
                <a:ext uri="{FF2B5EF4-FFF2-40B4-BE49-F238E27FC236}">
                  <a16:creationId xmlns:a16="http://schemas.microsoft.com/office/drawing/2014/main" id="{0C7E810A-244B-48E8-9DE8-FAB8227D162E}"/>
                </a:ext>
              </a:extLst>
            </p:cNvPr>
            <p:cNvSpPr>
              <a:spLocks/>
            </p:cNvSpPr>
            <p:nvPr/>
          </p:nvSpPr>
          <p:spPr bwMode="auto">
            <a:xfrm>
              <a:off x="3248025" y="2395538"/>
              <a:ext cx="169863" cy="119063"/>
            </a:xfrm>
            <a:custGeom>
              <a:avLst/>
              <a:gdLst>
                <a:gd name="T0" fmla="*/ 0 w 107"/>
                <a:gd name="T1" fmla="*/ 59 h 75"/>
                <a:gd name="T2" fmla="*/ 0 w 107"/>
                <a:gd name="T3" fmla="*/ 59 h 75"/>
                <a:gd name="T4" fmla="*/ 3 w 107"/>
                <a:gd name="T5" fmla="*/ 39 h 75"/>
                <a:gd name="T6" fmla="*/ 4 w 107"/>
                <a:gd name="T7" fmla="*/ 24 h 75"/>
                <a:gd name="T8" fmla="*/ 6 w 107"/>
                <a:gd name="T9" fmla="*/ 17 h 75"/>
                <a:gd name="T10" fmla="*/ 8 w 107"/>
                <a:gd name="T11" fmla="*/ 13 h 75"/>
                <a:gd name="T12" fmla="*/ 8 w 107"/>
                <a:gd name="T13" fmla="*/ 13 h 75"/>
                <a:gd name="T14" fmla="*/ 10 w 107"/>
                <a:gd name="T15" fmla="*/ 11 h 75"/>
                <a:gd name="T16" fmla="*/ 13 w 107"/>
                <a:gd name="T17" fmla="*/ 11 h 75"/>
                <a:gd name="T18" fmla="*/ 17 w 107"/>
                <a:gd name="T19" fmla="*/ 15 h 75"/>
                <a:gd name="T20" fmla="*/ 22 w 107"/>
                <a:gd name="T21" fmla="*/ 20 h 75"/>
                <a:gd name="T22" fmla="*/ 25 w 107"/>
                <a:gd name="T23" fmla="*/ 22 h 75"/>
                <a:gd name="T24" fmla="*/ 28 w 107"/>
                <a:gd name="T25" fmla="*/ 22 h 75"/>
                <a:gd name="T26" fmla="*/ 28 w 107"/>
                <a:gd name="T27" fmla="*/ 22 h 75"/>
                <a:gd name="T28" fmla="*/ 72 w 107"/>
                <a:gd name="T29" fmla="*/ 11 h 75"/>
                <a:gd name="T30" fmla="*/ 107 w 107"/>
                <a:gd name="T31" fmla="*/ 0 h 75"/>
                <a:gd name="T32" fmla="*/ 54 w 107"/>
                <a:gd name="T33" fmla="*/ 69 h 75"/>
                <a:gd name="T34" fmla="*/ 13 w 107"/>
                <a:gd name="T35" fmla="*/ 75 h 75"/>
                <a:gd name="T36" fmla="*/ 0 w 107"/>
                <a:gd name="T37"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75">
                  <a:moveTo>
                    <a:pt x="0" y="59"/>
                  </a:moveTo>
                  <a:lnTo>
                    <a:pt x="0" y="59"/>
                  </a:lnTo>
                  <a:lnTo>
                    <a:pt x="3" y="39"/>
                  </a:lnTo>
                  <a:lnTo>
                    <a:pt x="4" y="24"/>
                  </a:lnTo>
                  <a:lnTo>
                    <a:pt x="6" y="17"/>
                  </a:lnTo>
                  <a:lnTo>
                    <a:pt x="8" y="13"/>
                  </a:lnTo>
                  <a:lnTo>
                    <a:pt x="8" y="13"/>
                  </a:lnTo>
                  <a:lnTo>
                    <a:pt x="10" y="11"/>
                  </a:lnTo>
                  <a:lnTo>
                    <a:pt x="13" y="11"/>
                  </a:lnTo>
                  <a:lnTo>
                    <a:pt x="17" y="15"/>
                  </a:lnTo>
                  <a:lnTo>
                    <a:pt x="22" y="20"/>
                  </a:lnTo>
                  <a:lnTo>
                    <a:pt x="25" y="22"/>
                  </a:lnTo>
                  <a:lnTo>
                    <a:pt x="28" y="22"/>
                  </a:lnTo>
                  <a:lnTo>
                    <a:pt x="28" y="22"/>
                  </a:lnTo>
                  <a:lnTo>
                    <a:pt x="72" y="11"/>
                  </a:lnTo>
                  <a:lnTo>
                    <a:pt x="107" y="0"/>
                  </a:lnTo>
                  <a:lnTo>
                    <a:pt x="54" y="69"/>
                  </a:lnTo>
                  <a:lnTo>
                    <a:pt x="13" y="75"/>
                  </a:lnTo>
                  <a:lnTo>
                    <a:pt x="0" y="59"/>
                  </a:lnTo>
                  <a:close/>
                </a:path>
              </a:pathLst>
            </a:custGeom>
            <a:solidFill>
              <a:srgbClr val="EA6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23" name="Freeform 11">
              <a:extLst>
                <a:ext uri="{FF2B5EF4-FFF2-40B4-BE49-F238E27FC236}">
                  <a16:creationId xmlns:a16="http://schemas.microsoft.com/office/drawing/2014/main" id="{6E0DB898-50B9-4D24-901A-A03BE0ABF35F}"/>
                </a:ext>
              </a:extLst>
            </p:cNvPr>
            <p:cNvSpPr>
              <a:spLocks/>
            </p:cNvSpPr>
            <p:nvPr/>
          </p:nvSpPr>
          <p:spPr bwMode="auto">
            <a:xfrm>
              <a:off x="4237038" y="2524125"/>
              <a:ext cx="774700" cy="1128713"/>
            </a:xfrm>
            <a:custGeom>
              <a:avLst/>
              <a:gdLst>
                <a:gd name="T0" fmla="*/ 62 w 488"/>
                <a:gd name="T1" fmla="*/ 66 h 711"/>
                <a:gd name="T2" fmla="*/ 62 w 488"/>
                <a:gd name="T3" fmla="*/ 28 h 711"/>
                <a:gd name="T4" fmla="*/ 62 w 488"/>
                <a:gd name="T5" fmla="*/ 28 h 711"/>
                <a:gd name="T6" fmla="*/ 80 w 488"/>
                <a:gd name="T7" fmla="*/ 32 h 711"/>
                <a:gd name="T8" fmla="*/ 95 w 488"/>
                <a:gd name="T9" fmla="*/ 35 h 711"/>
                <a:gd name="T10" fmla="*/ 110 w 488"/>
                <a:gd name="T11" fmla="*/ 37 h 711"/>
                <a:gd name="T12" fmla="*/ 110 w 488"/>
                <a:gd name="T13" fmla="*/ 37 h 711"/>
                <a:gd name="T14" fmla="*/ 155 w 488"/>
                <a:gd name="T15" fmla="*/ 37 h 711"/>
                <a:gd name="T16" fmla="*/ 186 w 488"/>
                <a:gd name="T17" fmla="*/ 37 h 711"/>
                <a:gd name="T18" fmla="*/ 245 w 488"/>
                <a:gd name="T19" fmla="*/ 6 h 711"/>
                <a:gd name="T20" fmla="*/ 318 w 488"/>
                <a:gd name="T21" fmla="*/ 0 h 711"/>
                <a:gd name="T22" fmla="*/ 413 w 488"/>
                <a:gd name="T23" fmla="*/ 10 h 711"/>
                <a:gd name="T24" fmla="*/ 488 w 488"/>
                <a:gd name="T25" fmla="*/ 192 h 711"/>
                <a:gd name="T26" fmla="*/ 442 w 488"/>
                <a:gd name="T27" fmla="*/ 635 h 711"/>
                <a:gd name="T28" fmla="*/ 402 w 488"/>
                <a:gd name="T29" fmla="*/ 697 h 711"/>
                <a:gd name="T30" fmla="*/ 276 w 488"/>
                <a:gd name="T31" fmla="*/ 711 h 711"/>
                <a:gd name="T32" fmla="*/ 199 w 488"/>
                <a:gd name="T33" fmla="*/ 697 h 711"/>
                <a:gd name="T34" fmla="*/ 105 w 488"/>
                <a:gd name="T35" fmla="*/ 337 h 711"/>
                <a:gd name="T36" fmla="*/ 0 w 488"/>
                <a:gd name="T37" fmla="*/ 161 h 711"/>
                <a:gd name="T38" fmla="*/ 62 w 488"/>
                <a:gd name="T39" fmla="*/ 6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8" h="711">
                  <a:moveTo>
                    <a:pt x="62" y="66"/>
                  </a:moveTo>
                  <a:lnTo>
                    <a:pt x="62" y="28"/>
                  </a:lnTo>
                  <a:lnTo>
                    <a:pt x="62" y="28"/>
                  </a:lnTo>
                  <a:lnTo>
                    <a:pt x="80" y="32"/>
                  </a:lnTo>
                  <a:lnTo>
                    <a:pt x="95" y="35"/>
                  </a:lnTo>
                  <a:lnTo>
                    <a:pt x="110" y="37"/>
                  </a:lnTo>
                  <a:lnTo>
                    <a:pt x="110" y="37"/>
                  </a:lnTo>
                  <a:lnTo>
                    <a:pt x="155" y="37"/>
                  </a:lnTo>
                  <a:lnTo>
                    <a:pt x="186" y="37"/>
                  </a:lnTo>
                  <a:lnTo>
                    <a:pt x="245" y="6"/>
                  </a:lnTo>
                  <a:lnTo>
                    <a:pt x="318" y="0"/>
                  </a:lnTo>
                  <a:lnTo>
                    <a:pt x="413" y="10"/>
                  </a:lnTo>
                  <a:lnTo>
                    <a:pt x="488" y="192"/>
                  </a:lnTo>
                  <a:lnTo>
                    <a:pt x="442" y="635"/>
                  </a:lnTo>
                  <a:lnTo>
                    <a:pt x="402" y="697"/>
                  </a:lnTo>
                  <a:lnTo>
                    <a:pt x="276" y="711"/>
                  </a:lnTo>
                  <a:lnTo>
                    <a:pt x="199" y="697"/>
                  </a:lnTo>
                  <a:lnTo>
                    <a:pt x="105" y="337"/>
                  </a:lnTo>
                  <a:lnTo>
                    <a:pt x="0" y="161"/>
                  </a:lnTo>
                  <a:lnTo>
                    <a:pt x="62" y="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24" name="Freeform 12">
              <a:extLst>
                <a:ext uri="{FF2B5EF4-FFF2-40B4-BE49-F238E27FC236}">
                  <a16:creationId xmlns:a16="http://schemas.microsoft.com/office/drawing/2014/main" id="{580457A7-0172-4AA2-9756-0779B7569597}"/>
                </a:ext>
              </a:extLst>
            </p:cNvPr>
            <p:cNvSpPr>
              <a:spLocks/>
            </p:cNvSpPr>
            <p:nvPr/>
          </p:nvSpPr>
          <p:spPr bwMode="auto">
            <a:xfrm>
              <a:off x="4959350" y="1412875"/>
              <a:ext cx="230188" cy="279400"/>
            </a:xfrm>
            <a:custGeom>
              <a:avLst/>
              <a:gdLst>
                <a:gd name="T0" fmla="*/ 65 w 145"/>
                <a:gd name="T1" fmla="*/ 159 h 176"/>
                <a:gd name="T2" fmla="*/ 59 w 145"/>
                <a:gd name="T3" fmla="*/ 138 h 176"/>
                <a:gd name="T4" fmla="*/ 55 w 145"/>
                <a:gd name="T5" fmla="*/ 131 h 176"/>
                <a:gd name="T6" fmla="*/ 47 w 145"/>
                <a:gd name="T7" fmla="*/ 125 h 176"/>
                <a:gd name="T8" fmla="*/ 28 w 145"/>
                <a:gd name="T9" fmla="*/ 114 h 176"/>
                <a:gd name="T10" fmla="*/ 21 w 145"/>
                <a:gd name="T11" fmla="*/ 110 h 176"/>
                <a:gd name="T12" fmla="*/ 8 w 145"/>
                <a:gd name="T13" fmla="*/ 89 h 176"/>
                <a:gd name="T14" fmla="*/ 2 w 145"/>
                <a:gd name="T15" fmla="*/ 66 h 176"/>
                <a:gd name="T16" fmla="*/ 0 w 145"/>
                <a:gd name="T17" fmla="*/ 59 h 176"/>
                <a:gd name="T18" fmla="*/ 4 w 145"/>
                <a:gd name="T19" fmla="*/ 45 h 176"/>
                <a:gd name="T20" fmla="*/ 20 w 145"/>
                <a:gd name="T21" fmla="*/ 23 h 176"/>
                <a:gd name="T22" fmla="*/ 22 w 145"/>
                <a:gd name="T23" fmla="*/ 19 h 176"/>
                <a:gd name="T24" fmla="*/ 25 w 145"/>
                <a:gd name="T25" fmla="*/ 12 h 176"/>
                <a:gd name="T26" fmla="*/ 28 w 145"/>
                <a:gd name="T27" fmla="*/ 8 h 176"/>
                <a:gd name="T28" fmla="*/ 42 w 145"/>
                <a:gd name="T29" fmla="*/ 1 h 176"/>
                <a:gd name="T30" fmla="*/ 47 w 145"/>
                <a:gd name="T31" fmla="*/ 0 h 176"/>
                <a:gd name="T32" fmla="*/ 55 w 145"/>
                <a:gd name="T33" fmla="*/ 5 h 176"/>
                <a:gd name="T34" fmla="*/ 59 w 145"/>
                <a:gd name="T35" fmla="*/ 10 h 176"/>
                <a:gd name="T36" fmla="*/ 86 w 145"/>
                <a:gd name="T37" fmla="*/ 14 h 176"/>
                <a:gd name="T38" fmla="*/ 92 w 145"/>
                <a:gd name="T39" fmla="*/ 16 h 176"/>
                <a:gd name="T40" fmla="*/ 104 w 145"/>
                <a:gd name="T41" fmla="*/ 19 h 176"/>
                <a:gd name="T42" fmla="*/ 110 w 145"/>
                <a:gd name="T43" fmla="*/ 25 h 176"/>
                <a:gd name="T44" fmla="*/ 112 w 145"/>
                <a:gd name="T45" fmla="*/ 28 h 176"/>
                <a:gd name="T46" fmla="*/ 119 w 145"/>
                <a:gd name="T47" fmla="*/ 49 h 176"/>
                <a:gd name="T48" fmla="*/ 127 w 145"/>
                <a:gd name="T49" fmla="*/ 69 h 176"/>
                <a:gd name="T50" fmla="*/ 137 w 145"/>
                <a:gd name="T51" fmla="*/ 87 h 176"/>
                <a:gd name="T52" fmla="*/ 144 w 145"/>
                <a:gd name="T53" fmla="*/ 100 h 176"/>
                <a:gd name="T54" fmla="*/ 145 w 145"/>
                <a:gd name="T55" fmla="*/ 103 h 176"/>
                <a:gd name="T56" fmla="*/ 143 w 145"/>
                <a:gd name="T57" fmla="*/ 163 h 176"/>
                <a:gd name="T58" fmla="*/ 140 w 145"/>
                <a:gd name="T59" fmla="*/ 175 h 176"/>
                <a:gd name="T60" fmla="*/ 139 w 145"/>
                <a:gd name="T61" fmla="*/ 176 h 176"/>
                <a:gd name="T62" fmla="*/ 127 w 145"/>
                <a:gd name="T63" fmla="*/ 175 h 176"/>
                <a:gd name="T64" fmla="*/ 65 w 145"/>
                <a:gd name="T65" fmla="*/ 15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76">
                  <a:moveTo>
                    <a:pt x="65" y="159"/>
                  </a:moveTo>
                  <a:lnTo>
                    <a:pt x="65" y="159"/>
                  </a:lnTo>
                  <a:lnTo>
                    <a:pt x="61" y="147"/>
                  </a:lnTo>
                  <a:lnTo>
                    <a:pt x="59" y="138"/>
                  </a:lnTo>
                  <a:lnTo>
                    <a:pt x="56" y="134"/>
                  </a:lnTo>
                  <a:lnTo>
                    <a:pt x="55" y="131"/>
                  </a:lnTo>
                  <a:lnTo>
                    <a:pt x="55" y="131"/>
                  </a:lnTo>
                  <a:lnTo>
                    <a:pt x="47" y="125"/>
                  </a:lnTo>
                  <a:lnTo>
                    <a:pt x="37" y="120"/>
                  </a:lnTo>
                  <a:lnTo>
                    <a:pt x="28" y="114"/>
                  </a:lnTo>
                  <a:lnTo>
                    <a:pt x="21" y="110"/>
                  </a:lnTo>
                  <a:lnTo>
                    <a:pt x="21" y="110"/>
                  </a:lnTo>
                  <a:lnTo>
                    <a:pt x="16" y="102"/>
                  </a:lnTo>
                  <a:lnTo>
                    <a:pt x="8" y="89"/>
                  </a:lnTo>
                  <a:lnTo>
                    <a:pt x="3" y="74"/>
                  </a:lnTo>
                  <a:lnTo>
                    <a:pt x="2" y="66"/>
                  </a:lnTo>
                  <a:lnTo>
                    <a:pt x="0" y="59"/>
                  </a:lnTo>
                  <a:lnTo>
                    <a:pt x="0" y="59"/>
                  </a:lnTo>
                  <a:lnTo>
                    <a:pt x="2" y="52"/>
                  </a:lnTo>
                  <a:lnTo>
                    <a:pt x="4" y="45"/>
                  </a:lnTo>
                  <a:lnTo>
                    <a:pt x="12" y="32"/>
                  </a:lnTo>
                  <a:lnTo>
                    <a:pt x="20" y="23"/>
                  </a:lnTo>
                  <a:lnTo>
                    <a:pt x="22" y="19"/>
                  </a:lnTo>
                  <a:lnTo>
                    <a:pt x="22" y="19"/>
                  </a:lnTo>
                  <a:lnTo>
                    <a:pt x="24" y="16"/>
                  </a:lnTo>
                  <a:lnTo>
                    <a:pt x="25" y="12"/>
                  </a:lnTo>
                  <a:lnTo>
                    <a:pt x="28" y="8"/>
                  </a:lnTo>
                  <a:lnTo>
                    <a:pt x="28" y="8"/>
                  </a:lnTo>
                  <a:lnTo>
                    <a:pt x="37" y="4"/>
                  </a:lnTo>
                  <a:lnTo>
                    <a:pt x="42" y="1"/>
                  </a:lnTo>
                  <a:lnTo>
                    <a:pt x="47" y="0"/>
                  </a:lnTo>
                  <a:lnTo>
                    <a:pt x="47" y="0"/>
                  </a:lnTo>
                  <a:lnTo>
                    <a:pt x="51" y="3"/>
                  </a:lnTo>
                  <a:lnTo>
                    <a:pt x="55" y="5"/>
                  </a:lnTo>
                  <a:lnTo>
                    <a:pt x="59" y="10"/>
                  </a:lnTo>
                  <a:lnTo>
                    <a:pt x="59" y="10"/>
                  </a:lnTo>
                  <a:lnTo>
                    <a:pt x="70" y="12"/>
                  </a:lnTo>
                  <a:lnTo>
                    <a:pt x="86" y="14"/>
                  </a:lnTo>
                  <a:lnTo>
                    <a:pt x="86" y="14"/>
                  </a:lnTo>
                  <a:lnTo>
                    <a:pt x="92" y="16"/>
                  </a:lnTo>
                  <a:lnTo>
                    <a:pt x="100" y="17"/>
                  </a:lnTo>
                  <a:lnTo>
                    <a:pt x="104" y="19"/>
                  </a:lnTo>
                  <a:lnTo>
                    <a:pt x="108" y="22"/>
                  </a:lnTo>
                  <a:lnTo>
                    <a:pt x="110" y="25"/>
                  </a:lnTo>
                  <a:lnTo>
                    <a:pt x="112" y="28"/>
                  </a:lnTo>
                  <a:lnTo>
                    <a:pt x="112" y="28"/>
                  </a:lnTo>
                  <a:lnTo>
                    <a:pt x="115" y="39"/>
                  </a:lnTo>
                  <a:lnTo>
                    <a:pt x="119" y="49"/>
                  </a:lnTo>
                  <a:lnTo>
                    <a:pt x="127" y="69"/>
                  </a:lnTo>
                  <a:lnTo>
                    <a:pt x="127" y="69"/>
                  </a:lnTo>
                  <a:lnTo>
                    <a:pt x="131" y="78"/>
                  </a:lnTo>
                  <a:lnTo>
                    <a:pt x="137" y="87"/>
                  </a:lnTo>
                  <a:lnTo>
                    <a:pt x="143" y="96"/>
                  </a:lnTo>
                  <a:lnTo>
                    <a:pt x="144" y="100"/>
                  </a:lnTo>
                  <a:lnTo>
                    <a:pt x="145" y="103"/>
                  </a:lnTo>
                  <a:lnTo>
                    <a:pt x="145" y="103"/>
                  </a:lnTo>
                  <a:lnTo>
                    <a:pt x="144" y="140"/>
                  </a:lnTo>
                  <a:lnTo>
                    <a:pt x="143" y="163"/>
                  </a:lnTo>
                  <a:lnTo>
                    <a:pt x="141" y="171"/>
                  </a:lnTo>
                  <a:lnTo>
                    <a:pt x="140" y="175"/>
                  </a:lnTo>
                  <a:lnTo>
                    <a:pt x="140" y="175"/>
                  </a:lnTo>
                  <a:lnTo>
                    <a:pt x="139" y="176"/>
                  </a:lnTo>
                  <a:lnTo>
                    <a:pt x="136" y="176"/>
                  </a:lnTo>
                  <a:lnTo>
                    <a:pt x="127" y="175"/>
                  </a:lnTo>
                  <a:lnTo>
                    <a:pt x="101" y="169"/>
                  </a:lnTo>
                  <a:lnTo>
                    <a:pt x="65" y="159"/>
                  </a:lnTo>
                  <a:lnTo>
                    <a:pt x="65" y="159"/>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25" name="Freeform 13">
              <a:extLst>
                <a:ext uri="{FF2B5EF4-FFF2-40B4-BE49-F238E27FC236}">
                  <a16:creationId xmlns:a16="http://schemas.microsoft.com/office/drawing/2014/main" id="{5F32FF85-003F-4D34-AD14-FA8AA4491A27}"/>
                </a:ext>
              </a:extLst>
            </p:cNvPr>
            <p:cNvSpPr>
              <a:spLocks/>
            </p:cNvSpPr>
            <p:nvPr/>
          </p:nvSpPr>
          <p:spPr bwMode="auto">
            <a:xfrm>
              <a:off x="5046663" y="1652588"/>
              <a:ext cx="182563" cy="95250"/>
            </a:xfrm>
            <a:custGeom>
              <a:avLst/>
              <a:gdLst>
                <a:gd name="T0" fmla="*/ 0 w 115"/>
                <a:gd name="T1" fmla="*/ 30 h 60"/>
                <a:gd name="T2" fmla="*/ 0 w 115"/>
                <a:gd name="T3" fmla="*/ 30 h 60"/>
                <a:gd name="T4" fmla="*/ 2 w 115"/>
                <a:gd name="T5" fmla="*/ 17 h 60"/>
                <a:gd name="T6" fmla="*/ 5 w 115"/>
                <a:gd name="T7" fmla="*/ 2 h 60"/>
                <a:gd name="T8" fmla="*/ 5 w 115"/>
                <a:gd name="T9" fmla="*/ 2 h 60"/>
                <a:gd name="T10" fmla="*/ 6 w 115"/>
                <a:gd name="T11" fmla="*/ 0 h 60"/>
                <a:gd name="T12" fmla="*/ 9 w 115"/>
                <a:gd name="T13" fmla="*/ 0 h 60"/>
                <a:gd name="T14" fmla="*/ 18 w 115"/>
                <a:gd name="T15" fmla="*/ 2 h 60"/>
                <a:gd name="T16" fmla="*/ 37 w 115"/>
                <a:gd name="T17" fmla="*/ 5 h 60"/>
                <a:gd name="T18" fmla="*/ 37 w 115"/>
                <a:gd name="T19" fmla="*/ 5 h 60"/>
                <a:gd name="T20" fmla="*/ 66 w 115"/>
                <a:gd name="T21" fmla="*/ 11 h 60"/>
                <a:gd name="T22" fmla="*/ 82 w 115"/>
                <a:gd name="T23" fmla="*/ 13 h 60"/>
                <a:gd name="T24" fmla="*/ 93 w 115"/>
                <a:gd name="T25" fmla="*/ 15 h 60"/>
                <a:gd name="T26" fmla="*/ 93 w 115"/>
                <a:gd name="T27" fmla="*/ 15 h 60"/>
                <a:gd name="T28" fmla="*/ 99 w 115"/>
                <a:gd name="T29" fmla="*/ 16 h 60"/>
                <a:gd name="T30" fmla="*/ 106 w 115"/>
                <a:gd name="T31" fmla="*/ 18 h 60"/>
                <a:gd name="T32" fmla="*/ 112 w 115"/>
                <a:gd name="T33" fmla="*/ 21 h 60"/>
                <a:gd name="T34" fmla="*/ 115 w 115"/>
                <a:gd name="T35" fmla="*/ 24 h 60"/>
                <a:gd name="T36" fmla="*/ 115 w 115"/>
                <a:gd name="T37" fmla="*/ 24 h 60"/>
                <a:gd name="T38" fmla="*/ 115 w 115"/>
                <a:gd name="T39" fmla="*/ 30 h 60"/>
                <a:gd name="T40" fmla="*/ 113 w 115"/>
                <a:gd name="T41" fmla="*/ 40 h 60"/>
                <a:gd name="T42" fmla="*/ 110 w 115"/>
                <a:gd name="T43" fmla="*/ 60 h 60"/>
                <a:gd name="T44" fmla="*/ 110 w 115"/>
                <a:gd name="T45" fmla="*/ 60 h 60"/>
                <a:gd name="T46" fmla="*/ 108 w 115"/>
                <a:gd name="T47" fmla="*/ 60 h 60"/>
                <a:gd name="T48" fmla="*/ 104 w 115"/>
                <a:gd name="T49" fmla="*/ 60 h 60"/>
                <a:gd name="T50" fmla="*/ 92 w 115"/>
                <a:gd name="T51" fmla="*/ 57 h 60"/>
                <a:gd name="T52" fmla="*/ 54 w 115"/>
                <a:gd name="T53" fmla="*/ 47 h 60"/>
                <a:gd name="T54" fmla="*/ 0 w 115"/>
                <a:gd name="T5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60">
                  <a:moveTo>
                    <a:pt x="0" y="30"/>
                  </a:moveTo>
                  <a:lnTo>
                    <a:pt x="0" y="30"/>
                  </a:lnTo>
                  <a:lnTo>
                    <a:pt x="2" y="17"/>
                  </a:lnTo>
                  <a:lnTo>
                    <a:pt x="5" y="2"/>
                  </a:lnTo>
                  <a:lnTo>
                    <a:pt x="5" y="2"/>
                  </a:lnTo>
                  <a:lnTo>
                    <a:pt x="6" y="0"/>
                  </a:lnTo>
                  <a:lnTo>
                    <a:pt x="9" y="0"/>
                  </a:lnTo>
                  <a:lnTo>
                    <a:pt x="18" y="2"/>
                  </a:lnTo>
                  <a:lnTo>
                    <a:pt x="37" y="5"/>
                  </a:lnTo>
                  <a:lnTo>
                    <a:pt x="37" y="5"/>
                  </a:lnTo>
                  <a:lnTo>
                    <a:pt x="66" y="11"/>
                  </a:lnTo>
                  <a:lnTo>
                    <a:pt x="82" y="13"/>
                  </a:lnTo>
                  <a:lnTo>
                    <a:pt x="93" y="15"/>
                  </a:lnTo>
                  <a:lnTo>
                    <a:pt x="93" y="15"/>
                  </a:lnTo>
                  <a:lnTo>
                    <a:pt x="99" y="16"/>
                  </a:lnTo>
                  <a:lnTo>
                    <a:pt x="106" y="18"/>
                  </a:lnTo>
                  <a:lnTo>
                    <a:pt x="112" y="21"/>
                  </a:lnTo>
                  <a:lnTo>
                    <a:pt x="115" y="24"/>
                  </a:lnTo>
                  <a:lnTo>
                    <a:pt x="115" y="24"/>
                  </a:lnTo>
                  <a:lnTo>
                    <a:pt x="115" y="30"/>
                  </a:lnTo>
                  <a:lnTo>
                    <a:pt x="113" y="40"/>
                  </a:lnTo>
                  <a:lnTo>
                    <a:pt x="110" y="60"/>
                  </a:lnTo>
                  <a:lnTo>
                    <a:pt x="110" y="60"/>
                  </a:lnTo>
                  <a:lnTo>
                    <a:pt x="108" y="60"/>
                  </a:lnTo>
                  <a:lnTo>
                    <a:pt x="104" y="60"/>
                  </a:lnTo>
                  <a:lnTo>
                    <a:pt x="92" y="57"/>
                  </a:lnTo>
                  <a:lnTo>
                    <a:pt x="54" y="47"/>
                  </a:lnTo>
                  <a:lnTo>
                    <a:pt x="0" y="30"/>
                  </a:lnTo>
                  <a:close/>
                </a:path>
              </a:pathLst>
            </a:custGeom>
            <a:solidFill>
              <a:srgbClr val="EA6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26" name="Freeform 14">
              <a:extLst>
                <a:ext uri="{FF2B5EF4-FFF2-40B4-BE49-F238E27FC236}">
                  <a16:creationId xmlns:a16="http://schemas.microsoft.com/office/drawing/2014/main" id="{4161E875-9E1C-430A-B290-358D057279FD}"/>
                </a:ext>
              </a:extLst>
            </p:cNvPr>
            <p:cNvSpPr>
              <a:spLocks/>
            </p:cNvSpPr>
            <p:nvPr/>
          </p:nvSpPr>
          <p:spPr bwMode="auto">
            <a:xfrm>
              <a:off x="5046663" y="1652588"/>
              <a:ext cx="182563" cy="95250"/>
            </a:xfrm>
            <a:custGeom>
              <a:avLst/>
              <a:gdLst>
                <a:gd name="T0" fmla="*/ 0 w 115"/>
                <a:gd name="T1" fmla="*/ 30 h 60"/>
                <a:gd name="T2" fmla="*/ 0 w 115"/>
                <a:gd name="T3" fmla="*/ 30 h 60"/>
                <a:gd name="T4" fmla="*/ 2 w 115"/>
                <a:gd name="T5" fmla="*/ 17 h 60"/>
                <a:gd name="T6" fmla="*/ 5 w 115"/>
                <a:gd name="T7" fmla="*/ 2 h 60"/>
                <a:gd name="T8" fmla="*/ 5 w 115"/>
                <a:gd name="T9" fmla="*/ 2 h 60"/>
                <a:gd name="T10" fmla="*/ 6 w 115"/>
                <a:gd name="T11" fmla="*/ 0 h 60"/>
                <a:gd name="T12" fmla="*/ 9 w 115"/>
                <a:gd name="T13" fmla="*/ 0 h 60"/>
                <a:gd name="T14" fmla="*/ 18 w 115"/>
                <a:gd name="T15" fmla="*/ 2 h 60"/>
                <a:gd name="T16" fmla="*/ 37 w 115"/>
                <a:gd name="T17" fmla="*/ 5 h 60"/>
                <a:gd name="T18" fmla="*/ 37 w 115"/>
                <a:gd name="T19" fmla="*/ 5 h 60"/>
                <a:gd name="T20" fmla="*/ 66 w 115"/>
                <a:gd name="T21" fmla="*/ 11 h 60"/>
                <a:gd name="T22" fmla="*/ 82 w 115"/>
                <a:gd name="T23" fmla="*/ 13 h 60"/>
                <a:gd name="T24" fmla="*/ 93 w 115"/>
                <a:gd name="T25" fmla="*/ 15 h 60"/>
                <a:gd name="T26" fmla="*/ 93 w 115"/>
                <a:gd name="T27" fmla="*/ 15 h 60"/>
                <a:gd name="T28" fmla="*/ 99 w 115"/>
                <a:gd name="T29" fmla="*/ 16 h 60"/>
                <a:gd name="T30" fmla="*/ 106 w 115"/>
                <a:gd name="T31" fmla="*/ 18 h 60"/>
                <a:gd name="T32" fmla="*/ 112 w 115"/>
                <a:gd name="T33" fmla="*/ 21 h 60"/>
                <a:gd name="T34" fmla="*/ 115 w 115"/>
                <a:gd name="T35" fmla="*/ 24 h 60"/>
                <a:gd name="T36" fmla="*/ 115 w 115"/>
                <a:gd name="T37" fmla="*/ 24 h 60"/>
                <a:gd name="T38" fmla="*/ 115 w 115"/>
                <a:gd name="T39" fmla="*/ 30 h 60"/>
                <a:gd name="T40" fmla="*/ 113 w 115"/>
                <a:gd name="T41" fmla="*/ 40 h 60"/>
                <a:gd name="T42" fmla="*/ 110 w 115"/>
                <a:gd name="T43" fmla="*/ 60 h 60"/>
                <a:gd name="T44" fmla="*/ 110 w 115"/>
                <a:gd name="T45" fmla="*/ 60 h 60"/>
                <a:gd name="T46" fmla="*/ 108 w 115"/>
                <a:gd name="T47" fmla="*/ 60 h 60"/>
                <a:gd name="T48" fmla="*/ 104 w 115"/>
                <a:gd name="T49" fmla="*/ 60 h 60"/>
                <a:gd name="T50" fmla="*/ 92 w 115"/>
                <a:gd name="T51" fmla="*/ 57 h 60"/>
                <a:gd name="T52" fmla="*/ 54 w 115"/>
                <a:gd name="T53" fmla="*/ 47 h 60"/>
                <a:gd name="T54" fmla="*/ 0 w 115"/>
                <a:gd name="T5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60">
                  <a:moveTo>
                    <a:pt x="0" y="30"/>
                  </a:moveTo>
                  <a:lnTo>
                    <a:pt x="0" y="30"/>
                  </a:lnTo>
                  <a:lnTo>
                    <a:pt x="2" y="17"/>
                  </a:lnTo>
                  <a:lnTo>
                    <a:pt x="5" y="2"/>
                  </a:lnTo>
                  <a:lnTo>
                    <a:pt x="5" y="2"/>
                  </a:lnTo>
                  <a:lnTo>
                    <a:pt x="6" y="0"/>
                  </a:lnTo>
                  <a:lnTo>
                    <a:pt x="9" y="0"/>
                  </a:lnTo>
                  <a:lnTo>
                    <a:pt x="18" y="2"/>
                  </a:lnTo>
                  <a:lnTo>
                    <a:pt x="37" y="5"/>
                  </a:lnTo>
                  <a:lnTo>
                    <a:pt x="37" y="5"/>
                  </a:lnTo>
                  <a:lnTo>
                    <a:pt x="66" y="11"/>
                  </a:lnTo>
                  <a:lnTo>
                    <a:pt x="82" y="13"/>
                  </a:lnTo>
                  <a:lnTo>
                    <a:pt x="93" y="15"/>
                  </a:lnTo>
                  <a:lnTo>
                    <a:pt x="93" y="15"/>
                  </a:lnTo>
                  <a:lnTo>
                    <a:pt x="99" y="16"/>
                  </a:lnTo>
                  <a:lnTo>
                    <a:pt x="106" y="18"/>
                  </a:lnTo>
                  <a:lnTo>
                    <a:pt x="112" y="21"/>
                  </a:lnTo>
                  <a:lnTo>
                    <a:pt x="115" y="24"/>
                  </a:lnTo>
                  <a:lnTo>
                    <a:pt x="115" y="24"/>
                  </a:lnTo>
                  <a:lnTo>
                    <a:pt x="115" y="30"/>
                  </a:lnTo>
                  <a:lnTo>
                    <a:pt x="113" y="40"/>
                  </a:lnTo>
                  <a:lnTo>
                    <a:pt x="110" y="60"/>
                  </a:lnTo>
                  <a:lnTo>
                    <a:pt x="110" y="60"/>
                  </a:lnTo>
                  <a:lnTo>
                    <a:pt x="108" y="60"/>
                  </a:lnTo>
                  <a:lnTo>
                    <a:pt x="104" y="60"/>
                  </a:lnTo>
                  <a:lnTo>
                    <a:pt x="92" y="57"/>
                  </a:lnTo>
                  <a:lnTo>
                    <a:pt x="54" y="47"/>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27" name="Freeform 15">
              <a:extLst>
                <a:ext uri="{FF2B5EF4-FFF2-40B4-BE49-F238E27FC236}">
                  <a16:creationId xmlns:a16="http://schemas.microsoft.com/office/drawing/2014/main" id="{15843BCB-1A3B-4956-84F8-468D4B541177}"/>
                </a:ext>
              </a:extLst>
            </p:cNvPr>
            <p:cNvSpPr>
              <a:spLocks/>
            </p:cNvSpPr>
            <p:nvPr/>
          </p:nvSpPr>
          <p:spPr bwMode="auto">
            <a:xfrm>
              <a:off x="4481513" y="2582863"/>
              <a:ext cx="466725" cy="676275"/>
            </a:xfrm>
            <a:custGeom>
              <a:avLst/>
              <a:gdLst>
                <a:gd name="T0" fmla="*/ 0 w 294"/>
                <a:gd name="T1" fmla="*/ 48 h 426"/>
                <a:gd name="T2" fmla="*/ 8 w 294"/>
                <a:gd name="T3" fmla="*/ 25 h 426"/>
                <a:gd name="T4" fmla="*/ 12 w 294"/>
                <a:gd name="T5" fmla="*/ 18 h 426"/>
                <a:gd name="T6" fmla="*/ 29 w 294"/>
                <a:gd name="T7" fmla="*/ 7 h 426"/>
                <a:gd name="T8" fmla="*/ 41 w 294"/>
                <a:gd name="T9" fmla="*/ 0 h 426"/>
                <a:gd name="T10" fmla="*/ 65 w 294"/>
                <a:gd name="T11" fmla="*/ 34 h 426"/>
                <a:gd name="T12" fmla="*/ 74 w 294"/>
                <a:gd name="T13" fmla="*/ 48 h 426"/>
                <a:gd name="T14" fmla="*/ 82 w 294"/>
                <a:gd name="T15" fmla="*/ 58 h 426"/>
                <a:gd name="T16" fmla="*/ 92 w 294"/>
                <a:gd name="T17" fmla="*/ 63 h 426"/>
                <a:gd name="T18" fmla="*/ 104 w 294"/>
                <a:gd name="T19" fmla="*/ 65 h 426"/>
                <a:gd name="T20" fmla="*/ 141 w 294"/>
                <a:gd name="T21" fmla="*/ 69 h 426"/>
                <a:gd name="T22" fmla="*/ 180 w 294"/>
                <a:gd name="T23" fmla="*/ 76 h 426"/>
                <a:gd name="T24" fmla="*/ 186 w 294"/>
                <a:gd name="T25" fmla="*/ 79 h 426"/>
                <a:gd name="T26" fmla="*/ 220 w 294"/>
                <a:gd name="T27" fmla="*/ 119 h 426"/>
                <a:gd name="T28" fmla="*/ 238 w 294"/>
                <a:gd name="T29" fmla="*/ 145 h 426"/>
                <a:gd name="T30" fmla="*/ 247 w 294"/>
                <a:gd name="T31" fmla="*/ 166 h 426"/>
                <a:gd name="T32" fmla="*/ 254 w 294"/>
                <a:gd name="T33" fmla="*/ 195 h 426"/>
                <a:gd name="T34" fmla="*/ 276 w 294"/>
                <a:gd name="T35" fmla="*/ 294 h 426"/>
                <a:gd name="T36" fmla="*/ 282 w 294"/>
                <a:gd name="T37" fmla="*/ 323 h 426"/>
                <a:gd name="T38" fmla="*/ 290 w 294"/>
                <a:gd name="T39" fmla="*/ 356 h 426"/>
                <a:gd name="T40" fmla="*/ 294 w 294"/>
                <a:gd name="T41" fmla="*/ 373 h 426"/>
                <a:gd name="T42" fmla="*/ 260 w 294"/>
                <a:gd name="T43" fmla="*/ 415 h 426"/>
                <a:gd name="T44" fmla="*/ 254 w 294"/>
                <a:gd name="T45" fmla="*/ 426 h 426"/>
                <a:gd name="T46" fmla="*/ 252 w 294"/>
                <a:gd name="T47" fmla="*/ 426 h 426"/>
                <a:gd name="T48" fmla="*/ 243 w 294"/>
                <a:gd name="T49" fmla="*/ 422 h 426"/>
                <a:gd name="T50" fmla="*/ 194 w 294"/>
                <a:gd name="T51" fmla="*/ 394 h 426"/>
                <a:gd name="T52" fmla="*/ 181 w 294"/>
                <a:gd name="T53" fmla="*/ 385 h 426"/>
                <a:gd name="T54" fmla="*/ 150 w 294"/>
                <a:gd name="T55" fmla="*/ 202 h 426"/>
                <a:gd name="T56" fmla="*/ 142 w 294"/>
                <a:gd name="T57" fmla="*/ 179 h 426"/>
                <a:gd name="T58" fmla="*/ 122 w 294"/>
                <a:gd name="T59" fmla="*/ 129 h 426"/>
                <a:gd name="T60" fmla="*/ 109 w 294"/>
                <a:gd name="T61" fmla="*/ 105 h 426"/>
                <a:gd name="T62" fmla="*/ 104 w 294"/>
                <a:gd name="T63" fmla="*/ 98 h 426"/>
                <a:gd name="T64" fmla="*/ 92 w 294"/>
                <a:gd name="T65" fmla="*/ 94 h 426"/>
                <a:gd name="T66" fmla="*/ 61 w 294"/>
                <a:gd name="T67" fmla="*/ 83 h 426"/>
                <a:gd name="T68" fmla="*/ 52 w 294"/>
                <a:gd name="T69" fmla="*/ 75 h 426"/>
                <a:gd name="T70" fmla="*/ 44 w 294"/>
                <a:gd name="T71" fmla="*/ 66 h 426"/>
                <a:gd name="T72" fmla="*/ 34 w 294"/>
                <a:gd name="T73" fmla="*/ 57 h 426"/>
                <a:gd name="T74" fmla="*/ 18 w 294"/>
                <a:gd name="T75" fmla="*/ 51 h 426"/>
                <a:gd name="T76" fmla="*/ 0 w 294"/>
                <a:gd name="T77" fmla="*/ 4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426">
                  <a:moveTo>
                    <a:pt x="0" y="48"/>
                  </a:moveTo>
                  <a:lnTo>
                    <a:pt x="0" y="48"/>
                  </a:lnTo>
                  <a:lnTo>
                    <a:pt x="4" y="35"/>
                  </a:lnTo>
                  <a:lnTo>
                    <a:pt x="8" y="25"/>
                  </a:lnTo>
                  <a:lnTo>
                    <a:pt x="12" y="18"/>
                  </a:lnTo>
                  <a:lnTo>
                    <a:pt x="12" y="18"/>
                  </a:lnTo>
                  <a:lnTo>
                    <a:pt x="18" y="13"/>
                  </a:lnTo>
                  <a:lnTo>
                    <a:pt x="29" y="7"/>
                  </a:lnTo>
                  <a:lnTo>
                    <a:pt x="41" y="0"/>
                  </a:lnTo>
                  <a:lnTo>
                    <a:pt x="41" y="0"/>
                  </a:lnTo>
                  <a:lnTo>
                    <a:pt x="54" y="18"/>
                  </a:lnTo>
                  <a:lnTo>
                    <a:pt x="65" y="34"/>
                  </a:lnTo>
                  <a:lnTo>
                    <a:pt x="74" y="48"/>
                  </a:lnTo>
                  <a:lnTo>
                    <a:pt x="74" y="48"/>
                  </a:lnTo>
                  <a:lnTo>
                    <a:pt x="76" y="54"/>
                  </a:lnTo>
                  <a:lnTo>
                    <a:pt x="82" y="58"/>
                  </a:lnTo>
                  <a:lnTo>
                    <a:pt x="87" y="61"/>
                  </a:lnTo>
                  <a:lnTo>
                    <a:pt x="92" y="63"/>
                  </a:lnTo>
                  <a:lnTo>
                    <a:pt x="100" y="65"/>
                  </a:lnTo>
                  <a:lnTo>
                    <a:pt x="104" y="65"/>
                  </a:lnTo>
                  <a:lnTo>
                    <a:pt x="104" y="65"/>
                  </a:lnTo>
                  <a:lnTo>
                    <a:pt x="141" y="69"/>
                  </a:lnTo>
                  <a:lnTo>
                    <a:pt x="169" y="73"/>
                  </a:lnTo>
                  <a:lnTo>
                    <a:pt x="180" y="76"/>
                  </a:lnTo>
                  <a:lnTo>
                    <a:pt x="186" y="79"/>
                  </a:lnTo>
                  <a:lnTo>
                    <a:pt x="186" y="79"/>
                  </a:lnTo>
                  <a:lnTo>
                    <a:pt x="199" y="93"/>
                  </a:lnTo>
                  <a:lnTo>
                    <a:pt x="220" y="119"/>
                  </a:lnTo>
                  <a:lnTo>
                    <a:pt x="229" y="132"/>
                  </a:lnTo>
                  <a:lnTo>
                    <a:pt x="238" y="145"/>
                  </a:lnTo>
                  <a:lnTo>
                    <a:pt x="244" y="157"/>
                  </a:lnTo>
                  <a:lnTo>
                    <a:pt x="247" y="166"/>
                  </a:lnTo>
                  <a:lnTo>
                    <a:pt x="247" y="166"/>
                  </a:lnTo>
                  <a:lnTo>
                    <a:pt x="254" y="195"/>
                  </a:lnTo>
                  <a:lnTo>
                    <a:pt x="265" y="244"/>
                  </a:lnTo>
                  <a:lnTo>
                    <a:pt x="276" y="294"/>
                  </a:lnTo>
                  <a:lnTo>
                    <a:pt x="282" y="323"/>
                  </a:lnTo>
                  <a:lnTo>
                    <a:pt x="282" y="323"/>
                  </a:lnTo>
                  <a:lnTo>
                    <a:pt x="285" y="340"/>
                  </a:lnTo>
                  <a:lnTo>
                    <a:pt x="290" y="356"/>
                  </a:lnTo>
                  <a:lnTo>
                    <a:pt x="294" y="373"/>
                  </a:lnTo>
                  <a:lnTo>
                    <a:pt x="294" y="373"/>
                  </a:lnTo>
                  <a:lnTo>
                    <a:pt x="274" y="397"/>
                  </a:lnTo>
                  <a:lnTo>
                    <a:pt x="260" y="415"/>
                  </a:lnTo>
                  <a:lnTo>
                    <a:pt x="255" y="422"/>
                  </a:lnTo>
                  <a:lnTo>
                    <a:pt x="254" y="426"/>
                  </a:lnTo>
                  <a:lnTo>
                    <a:pt x="254" y="426"/>
                  </a:lnTo>
                  <a:lnTo>
                    <a:pt x="252" y="426"/>
                  </a:lnTo>
                  <a:lnTo>
                    <a:pt x="251" y="424"/>
                  </a:lnTo>
                  <a:lnTo>
                    <a:pt x="243" y="422"/>
                  </a:lnTo>
                  <a:lnTo>
                    <a:pt x="219" y="409"/>
                  </a:lnTo>
                  <a:lnTo>
                    <a:pt x="194" y="394"/>
                  </a:lnTo>
                  <a:lnTo>
                    <a:pt x="181" y="385"/>
                  </a:lnTo>
                  <a:lnTo>
                    <a:pt x="181" y="385"/>
                  </a:lnTo>
                  <a:lnTo>
                    <a:pt x="167" y="300"/>
                  </a:lnTo>
                  <a:lnTo>
                    <a:pt x="150" y="202"/>
                  </a:lnTo>
                  <a:lnTo>
                    <a:pt x="150" y="202"/>
                  </a:lnTo>
                  <a:lnTo>
                    <a:pt x="142" y="179"/>
                  </a:lnTo>
                  <a:lnTo>
                    <a:pt x="129" y="146"/>
                  </a:lnTo>
                  <a:lnTo>
                    <a:pt x="122" y="129"/>
                  </a:lnTo>
                  <a:lnTo>
                    <a:pt x="115" y="115"/>
                  </a:lnTo>
                  <a:lnTo>
                    <a:pt x="109" y="105"/>
                  </a:lnTo>
                  <a:lnTo>
                    <a:pt x="106" y="101"/>
                  </a:lnTo>
                  <a:lnTo>
                    <a:pt x="104" y="98"/>
                  </a:lnTo>
                  <a:lnTo>
                    <a:pt x="104" y="98"/>
                  </a:lnTo>
                  <a:lnTo>
                    <a:pt x="92" y="94"/>
                  </a:lnTo>
                  <a:lnTo>
                    <a:pt x="76" y="89"/>
                  </a:lnTo>
                  <a:lnTo>
                    <a:pt x="61" y="83"/>
                  </a:lnTo>
                  <a:lnTo>
                    <a:pt x="56" y="79"/>
                  </a:lnTo>
                  <a:lnTo>
                    <a:pt x="52" y="75"/>
                  </a:lnTo>
                  <a:lnTo>
                    <a:pt x="52" y="75"/>
                  </a:lnTo>
                  <a:lnTo>
                    <a:pt x="44" y="66"/>
                  </a:lnTo>
                  <a:lnTo>
                    <a:pt x="39" y="61"/>
                  </a:lnTo>
                  <a:lnTo>
                    <a:pt x="34" y="57"/>
                  </a:lnTo>
                  <a:lnTo>
                    <a:pt x="26" y="53"/>
                  </a:lnTo>
                  <a:lnTo>
                    <a:pt x="18" y="51"/>
                  </a:lnTo>
                  <a:lnTo>
                    <a:pt x="9" y="49"/>
                  </a:lnTo>
                  <a:lnTo>
                    <a:pt x="0" y="4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28" name="Freeform 16">
              <a:extLst>
                <a:ext uri="{FF2B5EF4-FFF2-40B4-BE49-F238E27FC236}">
                  <a16:creationId xmlns:a16="http://schemas.microsoft.com/office/drawing/2014/main" id="{33D899BE-2D02-472C-B9F6-A72245B34C5C}"/>
                </a:ext>
              </a:extLst>
            </p:cNvPr>
            <p:cNvSpPr>
              <a:spLocks/>
            </p:cNvSpPr>
            <p:nvPr/>
          </p:nvSpPr>
          <p:spPr bwMode="auto">
            <a:xfrm>
              <a:off x="4586288" y="1690688"/>
              <a:ext cx="847725" cy="1876425"/>
            </a:xfrm>
            <a:custGeom>
              <a:avLst/>
              <a:gdLst>
                <a:gd name="T0" fmla="*/ 4 w 534"/>
                <a:gd name="T1" fmla="*/ 539 h 1182"/>
                <a:gd name="T2" fmla="*/ 23 w 534"/>
                <a:gd name="T3" fmla="*/ 534 h 1182"/>
                <a:gd name="T4" fmla="*/ 28 w 534"/>
                <a:gd name="T5" fmla="*/ 518 h 1182"/>
                <a:gd name="T6" fmla="*/ 53 w 534"/>
                <a:gd name="T7" fmla="*/ 475 h 1182"/>
                <a:gd name="T8" fmla="*/ 67 w 534"/>
                <a:gd name="T9" fmla="*/ 461 h 1182"/>
                <a:gd name="T10" fmla="*/ 97 w 534"/>
                <a:gd name="T11" fmla="*/ 455 h 1182"/>
                <a:gd name="T12" fmla="*/ 120 w 534"/>
                <a:gd name="T13" fmla="*/ 452 h 1182"/>
                <a:gd name="T14" fmla="*/ 142 w 534"/>
                <a:gd name="T15" fmla="*/ 429 h 1182"/>
                <a:gd name="T16" fmla="*/ 167 w 534"/>
                <a:gd name="T17" fmla="*/ 388 h 1182"/>
                <a:gd name="T18" fmla="*/ 208 w 534"/>
                <a:gd name="T19" fmla="*/ 297 h 1182"/>
                <a:gd name="T20" fmla="*/ 243 w 534"/>
                <a:gd name="T21" fmla="*/ 197 h 1182"/>
                <a:gd name="T22" fmla="*/ 287 w 534"/>
                <a:gd name="T23" fmla="*/ 0 h 1182"/>
                <a:gd name="T24" fmla="*/ 334 w 534"/>
                <a:gd name="T25" fmla="*/ 9 h 1182"/>
                <a:gd name="T26" fmla="*/ 392 w 534"/>
                <a:gd name="T27" fmla="*/ 27 h 1182"/>
                <a:gd name="T28" fmla="*/ 396 w 534"/>
                <a:gd name="T29" fmla="*/ 82 h 1182"/>
                <a:gd name="T30" fmla="*/ 380 w 534"/>
                <a:gd name="T31" fmla="*/ 151 h 1182"/>
                <a:gd name="T32" fmla="*/ 350 w 534"/>
                <a:gd name="T33" fmla="*/ 309 h 1182"/>
                <a:gd name="T34" fmla="*/ 344 w 534"/>
                <a:gd name="T35" fmla="*/ 327 h 1182"/>
                <a:gd name="T36" fmla="*/ 314 w 534"/>
                <a:gd name="T37" fmla="*/ 397 h 1182"/>
                <a:gd name="T38" fmla="*/ 286 w 534"/>
                <a:gd name="T39" fmla="*/ 482 h 1182"/>
                <a:gd name="T40" fmla="*/ 314 w 534"/>
                <a:gd name="T41" fmla="*/ 508 h 1182"/>
                <a:gd name="T42" fmla="*/ 340 w 534"/>
                <a:gd name="T43" fmla="*/ 540 h 1182"/>
                <a:gd name="T44" fmla="*/ 343 w 534"/>
                <a:gd name="T45" fmla="*/ 550 h 1182"/>
                <a:gd name="T46" fmla="*/ 349 w 534"/>
                <a:gd name="T47" fmla="*/ 640 h 1182"/>
                <a:gd name="T48" fmla="*/ 356 w 534"/>
                <a:gd name="T49" fmla="*/ 655 h 1182"/>
                <a:gd name="T50" fmla="*/ 382 w 534"/>
                <a:gd name="T51" fmla="*/ 700 h 1182"/>
                <a:gd name="T52" fmla="*/ 396 w 534"/>
                <a:gd name="T53" fmla="*/ 713 h 1182"/>
                <a:gd name="T54" fmla="*/ 435 w 534"/>
                <a:gd name="T55" fmla="*/ 756 h 1182"/>
                <a:gd name="T56" fmla="*/ 447 w 534"/>
                <a:gd name="T57" fmla="*/ 779 h 1182"/>
                <a:gd name="T58" fmla="*/ 521 w 534"/>
                <a:gd name="T59" fmla="*/ 936 h 1182"/>
                <a:gd name="T60" fmla="*/ 534 w 534"/>
                <a:gd name="T61" fmla="*/ 969 h 1182"/>
                <a:gd name="T62" fmla="*/ 529 w 534"/>
                <a:gd name="T63" fmla="*/ 986 h 1182"/>
                <a:gd name="T64" fmla="*/ 500 w 534"/>
                <a:gd name="T65" fmla="*/ 1015 h 1182"/>
                <a:gd name="T66" fmla="*/ 456 w 534"/>
                <a:gd name="T67" fmla="*/ 1034 h 1182"/>
                <a:gd name="T68" fmla="*/ 418 w 534"/>
                <a:gd name="T69" fmla="*/ 1039 h 1182"/>
                <a:gd name="T70" fmla="*/ 338 w 534"/>
                <a:gd name="T71" fmla="*/ 1047 h 1182"/>
                <a:gd name="T72" fmla="*/ 316 w 534"/>
                <a:gd name="T73" fmla="*/ 1055 h 1182"/>
                <a:gd name="T74" fmla="*/ 292 w 534"/>
                <a:gd name="T75" fmla="*/ 1081 h 1182"/>
                <a:gd name="T76" fmla="*/ 268 w 534"/>
                <a:gd name="T77" fmla="*/ 1119 h 1182"/>
                <a:gd name="T78" fmla="*/ 263 w 534"/>
                <a:gd name="T79" fmla="*/ 1149 h 1182"/>
                <a:gd name="T80" fmla="*/ 260 w 534"/>
                <a:gd name="T81" fmla="*/ 1162 h 1182"/>
                <a:gd name="T82" fmla="*/ 250 w 534"/>
                <a:gd name="T83" fmla="*/ 1175 h 1182"/>
                <a:gd name="T84" fmla="*/ 222 w 534"/>
                <a:gd name="T85" fmla="*/ 1182 h 1182"/>
                <a:gd name="T86" fmla="*/ 204 w 534"/>
                <a:gd name="T87" fmla="*/ 1180 h 1182"/>
                <a:gd name="T88" fmla="*/ 216 w 534"/>
                <a:gd name="T89" fmla="*/ 1006 h 1182"/>
                <a:gd name="T90" fmla="*/ 217 w 534"/>
                <a:gd name="T91" fmla="*/ 850 h 1182"/>
                <a:gd name="T92" fmla="*/ 207 w 534"/>
                <a:gd name="T93" fmla="*/ 737 h 1182"/>
                <a:gd name="T94" fmla="*/ 194 w 534"/>
                <a:gd name="T95" fmla="*/ 673 h 1182"/>
                <a:gd name="T96" fmla="*/ 173 w 534"/>
                <a:gd name="T97" fmla="*/ 603 h 1182"/>
                <a:gd name="T98" fmla="*/ 153 w 534"/>
                <a:gd name="T99" fmla="*/ 560 h 1182"/>
                <a:gd name="T100" fmla="*/ 132 w 534"/>
                <a:gd name="T101" fmla="*/ 539 h 1182"/>
                <a:gd name="T102" fmla="*/ 113 w 534"/>
                <a:gd name="T103" fmla="*/ 535 h 1182"/>
                <a:gd name="T104" fmla="*/ 92 w 534"/>
                <a:gd name="T105" fmla="*/ 543 h 1182"/>
                <a:gd name="T106" fmla="*/ 47 w 534"/>
                <a:gd name="T107" fmla="*/ 571 h 1182"/>
                <a:gd name="T108" fmla="*/ 23 w 534"/>
                <a:gd name="T109" fmla="*/ 581 h 1182"/>
                <a:gd name="T110" fmla="*/ 17 w 534"/>
                <a:gd name="T111" fmla="*/ 572 h 1182"/>
                <a:gd name="T112" fmla="*/ 0 w 534"/>
                <a:gd name="T113" fmla="*/ 539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1182">
                  <a:moveTo>
                    <a:pt x="0" y="539"/>
                  </a:moveTo>
                  <a:lnTo>
                    <a:pt x="0" y="539"/>
                  </a:lnTo>
                  <a:lnTo>
                    <a:pt x="4" y="539"/>
                  </a:lnTo>
                  <a:lnTo>
                    <a:pt x="12" y="539"/>
                  </a:lnTo>
                  <a:lnTo>
                    <a:pt x="19" y="536"/>
                  </a:lnTo>
                  <a:lnTo>
                    <a:pt x="23" y="534"/>
                  </a:lnTo>
                  <a:lnTo>
                    <a:pt x="25" y="531"/>
                  </a:lnTo>
                  <a:lnTo>
                    <a:pt x="25" y="531"/>
                  </a:lnTo>
                  <a:lnTo>
                    <a:pt x="28" y="518"/>
                  </a:lnTo>
                  <a:lnTo>
                    <a:pt x="40" y="496"/>
                  </a:lnTo>
                  <a:lnTo>
                    <a:pt x="47" y="486"/>
                  </a:lnTo>
                  <a:lnTo>
                    <a:pt x="53" y="475"/>
                  </a:lnTo>
                  <a:lnTo>
                    <a:pt x="61" y="466"/>
                  </a:lnTo>
                  <a:lnTo>
                    <a:pt x="67" y="461"/>
                  </a:lnTo>
                  <a:lnTo>
                    <a:pt x="67" y="461"/>
                  </a:lnTo>
                  <a:lnTo>
                    <a:pt x="75" y="459"/>
                  </a:lnTo>
                  <a:lnTo>
                    <a:pt x="83" y="456"/>
                  </a:lnTo>
                  <a:lnTo>
                    <a:pt x="97" y="455"/>
                  </a:lnTo>
                  <a:lnTo>
                    <a:pt x="110" y="453"/>
                  </a:lnTo>
                  <a:lnTo>
                    <a:pt x="120" y="452"/>
                  </a:lnTo>
                  <a:lnTo>
                    <a:pt x="120" y="452"/>
                  </a:lnTo>
                  <a:lnTo>
                    <a:pt x="125" y="448"/>
                  </a:lnTo>
                  <a:lnTo>
                    <a:pt x="131" y="443"/>
                  </a:lnTo>
                  <a:lnTo>
                    <a:pt x="142" y="429"/>
                  </a:lnTo>
                  <a:lnTo>
                    <a:pt x="155" y="408"/>
                  </a:lnTo>
                  <a:lnTo>
                    <a:pt x="155" y="408"/>
                  </a:lnTo>
                  <a:lnTo>
                    <a:pt x="167" y="388"/>
                  </a:lnTo>
                  <a:lnTo>
                    <a:pt x="178" y="364"/>
                  </a:lnTo>
                  <a:lnTo>
                    <a:pt x="193" y="333"/>
                  </a:lnTo>
                  <a:lnTo>
                    <a:pt x="208" y="297"/>
                  </a:lnTo>
                  <a:lnTo>
                    <a:pt x="224" y="258"/>
                  </a:lnTo>
                  <a:lnTo>
                    <a:pt x="237" y="218"/>
                  </a:lnTo>
                  <a:lnTo>
                    <a:pt x="243" y="197"/>
                  </a:lnTo>
                  <a:lnTo>
                    <a:pt x="248" y="177"/>
                  </a:lnTo>
                  <a:lnTo>
                    <a:pt x="248" y="177"/>
                  </a:lnTo>
                  <a:lnTo>
                    <a:pt x="287" y="0"/>
                  </a:lnTo>
                  <a:lnTo>
                    <a:pt x="287" y="0"/>
                  </a:lnTo>
                  <a:lnTo>
                    <a:pt x="300" y="2"/>
                  </a:lnTo>
                  <a:lnTo>
                    <a:pt x="334" y="9"/>
                  </a:lnTo>
                  <a:lnTo>
                    <a:pt x="353" y="13"/>
                  </a:lnTo>
                  <a:lnTo>
                    <a:pt x="372" y="19"/>
                  </a:lnTo>
                  <a:lnTo>
                    <a:pt x="392" y="27"/>
                  </a:lnTo>
                  <a:lnTo>
                    <a:pt x="407" y="34"/>
                  </a:lnTo>
                  <a:lnTo>
                    <a:pt x="407" y="34"/>
                  </a:lnTo>
                  <a:lnTo>
                    <a:pt x="396" y="82"/>
                  </a:lnTo>
                  <a:lnTo>
                    <a:pt x="387" y="121"/>
                  </a:lnTo>
                  <a:lnTo>
                    <a:pt x="380" y="151"/>
                  </a:lnTo>
                  <a:lnTo>
                    <a:pt x="380" y="151"/>
                  </a:lnTo>
                  <a:lnTo>
                    <a:pt x="375" y="184"/>
                  </a:lnTo>
                  <a:lnTo>
                    <a:pt x="365" y="234"/>
                  </a:lnTo>
                  <a:lnTo>
                    <a:pt x="350" y="309"/>
                  </a:lnTo>
                  <a:lnTo>
                    <a:pt x="350" y="309"/>
                  </a:lnTo>
                  <a:lnTo>
                    <a:pt x="348" y="315"/>
                  </a:lnTo>
                  <a:lnTo>
                    <a:pt x="344" y="327"/>
                  </a:lnTo>
                  <a:lnTo>
                    <a:pt x="334" y="353"/>
                  </a:lnTo>
                  <a:lnTo>
                    <a:pt x="314" y="397"/>
                  </a:lnTo>
                  <a:lnTo>
                    <a:pt x="314" y="397"/>
                  </a:lnTo>
                  <a:lnTo>
                    <a:pt x="308" y="415"/>
                  </a:lnTo>
                  <a:lnTo>
                    <a:pt x="297" y="444"/>
                  </a:lnTo>
                  <a:lnTo>
                    <a:pt x="286" y="482"/>
                  </a:lnTo>
                  <a:lnTo>
                    <a:pt x="286" y="482"/>
                  </a:lnTo>
                  <a:lnTo>
                    <a:pt x="295" y="490"/>
                  </a:lnTo>
                  <a:lnTo>
                    <a:pt x="314" y="508"/>
                  </a:lnTo>
                  <a:lnTo>
                    <a:pt x="325" y="518"/>
                  </a:lnTo>
                  <a:lnTo>
                    <a:pt x="334" y="530"/>
                  </a:lnTo>
                  <a:lnTo>
                    <a:pt x="340" y="540"/>
                  </a:lnTo>
                  <a:lnTo>
                    <a:pt x="343" y="545"/>
                  </a:lnTo>
                  <a:lnTo>
                    <a:pt x="343" y="550"/>
                  </a:lnTo>
                  <a:lnTo>
                    <a:pt x="343" y="550"/>
                  </a:lnTo>
                  <a:lnTo>
                    <a:pt x="345" y="598"/>
                  </a:lnTo>
                  <a:lnTo>
                    <a:pt x="348" y="623"/>
                  </a:lnTo>
                  <a:lnTo>
                    <a:pt x="349" y="640"/>
                  </a:lnTo>
                  <a:lnTo>
                    <a:pt x="349" y="640"/>
                  </a:lnTo>
                  <a:lnTo>
                    <a:pt x="352" y="646"/>
                  </a:lnTo>
                  <a:lnTo>
                    <a:pt x="356" y="655"/>
                  </a:lnTo>
                  <a:lnTo>
                    <a:pt x="366" y="676"/>
                  </a:lnTo>
                  <a:lnTo>
                    <a:pt x="376" y="694"/>
                  </a:lnTo>
                  <a:lnTo>
                    <a:pt x="382" y="700"/>
                  </a:lnTo>
                  <a:lnTo>
                    <a:pt x="384" y="703"/>
                  </a:lnTo>
                  <a:lnTo>
                    <a:pt x="384" y="703"/>
                  </a:lnTo>
                  <a:lnTo>
                    <a:pt x="396" y="713"/>
                  </a:lnTo>
                  <a:lnTo>
                    <a:pt x="415" y="733"/>
                  </a:lnTo>
                  <a:lnTo>
                    <a:pt x="424" y="744"/>
                  </a:lnTo>
                  <a:lnTo>
                    <a:pt x="435" y="756"/>
                  </a:lnTo>
                  <a:lnTo>
                    <a:pt x="442" y="768"/>
                  </a:lnTo>
                  <a:lnTo>
                    <a:pt x="447" y="779"/>
                  </a:lnTo>
                  <a:lnTo>
                    <a:pt x="447" y="779"/>
                  </a:lnTo>
                  <a:lnTo>
                    <a:pt x="466" y="818"/>
                  </a:lnTo>
                  <a:lnTo>
                    <a:pt x="494" y="878"/>
                  </a:lnTo>
                  <a:lnTo>
                    <a:pt x="521" y="936"/>
                  </a:lnTo>
                  <a:lnTo>
                    <a:pt x="530" y="958"/>
                  </a:lnTo>
                  <a:lnTo>
                    <a:pt x="534" y="969"/>
                  </a:lnTo>
                  <a:lnTo>
                    <a:pt x="534" y="969"/>
                  </a:lnTo>
                  <a:lnTo>
                    <a:pt x="534" y="973"/>
                  </a:lnTo>
                  <a:lnTo>
                    <a:pt x="533" y="977"/>
                  </a:lnTo>
                  <a:lnTo>
                    <a:pt x="529" y="986"/>
                  </a:lnTo>
                  <a:lnTo>
                    <a:pt x="522" y="995"/>
                  </a:lnTo>
                  <a:lnTo>
                    <a:pt x="512" y="1006"/>
                  </a:lnTo>
                  <a:lnTo>
                    <a:pt x="500" y="1015"/>
                  </a:lnTo>
                  <a:lnTo>
                    <a:pt x="488" y="1024"/>
                  </a:lnTo>
                  <a:lnTo>
                    <a:pt x="472" y="1030"/>
                  </a:lnTo>
                  <a:lnTo>
                    <a:pt x="456" y="1034"/>
                  </a:lnTo>
                  <a:lnTo>
                    <a:pt x="456" y="1034"/>
                  </a:lnTo>
                  <a:lnTo>
                    <a:pt x="438" y="1037"/>
                  </a:lnTo>
                  <a:lnTo>
                    <a:pt x="418" y="1039"/>
                  </a:lnTo>
                  <a:lnTo>
                    <a:pt x="375" y="1042"/>
                  </a:lnTo>
                  <a:lnTo>
                    <a:pt x="354" y="1044"/>
                  </a:lnTo>
                  <a:lnTo>
                    <a:pt x="338" y="1047"/>
                  </a:lnTo>
                  <a:lnTo>
                    <a:pt x="325" y="1051"/>
                  </a:lnTo>
                  <a:lnTo>
                    <a:pt x="319" y="1052"/>
                  </a:lnTo>
                  <a:lnTo>
                    <a:pt x="316" y="1055"/>
                  </a:lnTo>
                  <a:lnTo>
                    <a:pt x="316" y="1055"/>
                  </a:lnTo>
                  <a:lnTo>
                    <a:pt x="301" y="1070"/>
                  </a:lnTo>
                  <a:lnTo>
                    <a:pt x="292" y="1081"/>
                  </a:lnTo>
                  <a:lnTo>
                    <a:pt x="283" y="1094"/>
                  </a:lnTo>
                  <a:lnTo>
                    <a:pt x="274" y="1107"/>
                  </a:lnTo>
                  <a:lnTo>
                    <a:pt x="268" y="1119"/>
                  </a:lnTo>
                  <a:lnTo>
                    <a:pt x="264" y="1135"/>
                  </a:lnTo>
                  <a:lnTo>
                    <a:pt x="263" y="1141"/>
                  </a:lnTo>
                  <a:lnTo>
                    <a:pt x="263" y="1149"/>
                  </a:lnTo>
                  <a:lnTo>
                    <a:pt x="263" y="1149"/>
                  </a:lnTo>
                  <a:lnTo>
                    <a:pt x="261" y="1157"/>
                  </a:lnTo>
                  <a:lnTo>
                    <a:pt x="260" y="1162"/>
                  </a:lnTo>
                  <a:lnTo>
                    <a:pt x="257" y="1167"/>
                  </a:lnTo>
                  <a:lnTo>
                    <a:pt x="253" y="1171"/>
                  </a:lnTo>
                  <a:lnTo>
                    <a:pt x="250" y="1175"/>
                  </a:lnTo>
                  <a:lnTo>
                    <a:pt x="244" y="1178"/>
                  </a:lnTo>
                  <a:lnTo>
                    <a:pt x="234" y="1180"/>
                  </a:lnTo>
                  <a:lnTo>
                    <a:pt x="222" y="1182"/>
                  </a:lnTo>
                  <a:lnTo>
                    <a:pt x="213" y="1182"/>
                  </a:lnTo>
                  <a:lnTo>
                    <a:pt x="204" y="1180"/>
                  </a:lnTo>
                  <a:lnTo>
                    <a:pt x="204" y="1180"/>
                  </a:lnTo>
                  <a:lnTo>
                    <a:pt x="210" y="1130"/>
                  </a:lnTo>
                  <a:lnTo>
                    <a:pt x="213" y="1074"/>
                  </a:lnTo>
                  <a:lnTo>
                    <a:pt x="216" y="1006"/>
                  </a:lnTo>
                  <a:lnTo>
                    <a:pt x="219" y="929"/>
                  </a:lnTo>
                  <a:lnTo>
                    <a:pt x="219" y="889"/>
                  </a:lnTo>
                  <a:lnTo>
                    <a:pt x="217" y="850"/>
                  </a:lnTo>
                  <a:lnTo>
                    <a:pt x="215" y="810"/>
                  </a:lnTo>
                  <a:lnTo>
                    <a:pt x="212" y="773"/>
                  </a:lnTo>
                  <a:lnTo>
                    <a:pt x="207" y="737"/>
                  </a:lnTo>
                  <a:lnTo>
                    <a:pt x="200" y="703"/>
                  </a:lnTo>
                  <a:lnTo>
                    <a:pt x="200" y="703"/>
                  </a:lnTo>
                  <a:lnTo>
                    <a:pt x="194" y="673"/>
                  </a:lnTo>
                  <a:lnTo>
                    <a:pt x="186" y="646"/>
                  </a:lnTo>
                  <a:lnTo>
                    <a:pt x="180" y="623"/>
                  </a:lnTo>
                  <a:lnTo>
                    <a:pt x="173" y="603"/>
                  </a:lnTo>
                  <a:lnTo>
                    <a:pt x="166" y="585"/>
                  </a:lnTo>
                  <a:lnTo>
                    <a:pt x="159" y="571"/>
                  </a:lnTo>
                  <a:lnTo>
                    <a:pt x="153" y="560"/>
                  </a:lnTo>
                  <a:lnTo>
                    <a:pt x="146" y="550"/>
                  </a:lnTo>
                  <a:lnTo>
                    <a:pt x="140" y="544"/>
                  </a:lnTo>
                  <a:lnTo>
                    <a:pt x="132" y="539"/>
                  </a:lnTo>
                  <a:lnTo>
                    <a:pt x="125" y="536"/>
                  </a:lnTo>
                  <a:lnTo>
                    <a:pt x="119" y="535"/>
                  </a:lnTo>
                  <a:lnTo>
                    <a:pt x="113" y="535"/>
                  </a:lnTo>
                  <a:lnTo>
                    <a:pt x="106" y="536"/>
                  </a:lnTo>
                  <a:lnTo>
                    <a:pt x="100" y="539"/>
                  </a:lnTo>
                  <a:lnTo>
                    <a:pt x="92" y="543"/>
                  </a:lnTo>
                  <a:lnTo>
                    <a:pt x="92" y="543"/>
                  </a:lnTo>
                  <a:lnTo>
                    <a:pt x="67" y="558"/>
                  </a:lnTo>
                  <a:lnTo>
                    <a:pt x="47" y="571"/>
                  </a:lnTo>
                  <a:lnTo>
                    <a:pt x="32" y="580"/>
                  </a:lnTo>
                  <a:lnTo>
                    <a:pt x="27" y="581"/>
                  </a:lnTo>
                  <a:lnTo>
                    <a:pt x="23" y="581"/>
                  </a:lnTo>
                  <a:lnTo>
                    <a:pt x="23" y="581"/>
                  </a:lnTo>
                  <a:lnTo>
                    <a:pt x="21" y="578"/>
                  </a:lnTo>
                  <a:lnTo>
                    <a:pt x="17" y="572"/>
                  </a:lnTo>
                  <a:lnTo>
                    <a:pt x="9" y="558"/>
                  </a:lnTo>
                  <a:lnTo>
                    <a:pt x="0" y="539"/>
                  </a:lnTo>
                  <a:lnTo>
                    <a:pt x="0" y="5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sp>
          <p:nvSpPr>
            <p:cNvPr id="29" name="Freeform 17">
              <a:extLst>
                <a:ext uri="{FF2B5EF4-FFF2-40B4-BE49-F238E27FC236}">
                  <a16:creationId xmlns:a16="http://schemas.microsoft.com/office/drawing/2014/main" id="{4BEAC96A-D219-4CDE-8FB7-07A554345ED6}"/>
                </a:ext>
              </a:extLst>
            </p:cNvPr>
            <p:cNvSpPr>
              <a:spLocks noEditPoints="1"/>
            </p:cNvSpPr>
            <p:nvPr/>
          </p:nvSpPr>
          <p:spPr bwMode="auto">
            <a:xfrm>
              <a:off x="3227388" y="2366963"/>
              <a:ext cx="2017713" cy="2493963"/>
            </a:xfrm>
            <a:custGeom>
              <a:avLst/>
              <a:gdLst>
                <a:gd name="T0" fmla="*/ 1244 w 1271"/>
                <a:gd name="T1" fmla="*/ 1203 h 1571"/>
                <a:gd name="T2" fmla="*/ 1199 w 1271"/>
                <a:gd name="T3" fmla="*/ 1077 h 1571"/>
                <a:gd name="T4" fmla="*/ 1121 w 1271"/>
                <a:gd name="T5" fmla="*/ 959 h 1571"/>
                <a:gd name="T6" fmla="*/ 1116 w 1271"/>
                <a:gd name="T7" fmla="*/ 911 h 1571"/>
                <a:gd name="T8" fmla="*/ 1111 w 1271"/>
                <a:gd name="T9" fmla="*/ 855 h 1571"/>
                <a:gd name="T10" fmla="*/ 1075 w 1271"/>
                <a:gd name="T11" fmla="*/ 834 h 1571"/>
                <a:gd name="T12" fmla="*/ 1072 w 1271"/>
                <a:gd name="T13" fmla="*/ 802 h 1571"/>
                <a:gd name="T14" fmla="*/ 1056 w 1271"/>
                <a:gd name="T15" fmla="*/ 789 h 1571"/>
                <a:gd name="T16" fmla="*/ 1022 w 1271"/>
                <a:gd name="T17" fmla="*/ 793 h 1571"/>
                <a:gd name="T18" fmla="*/ 927 w 1271"/>
                <a:gd name="T19" fmla="*/ 798 h 1571"/>
                <a:gd name="T20" fmla="*/ 883 w 1271"/>
                <a:gd name="T21" fmla="*/ 651 h 1571"/>
                <a:gd name="T22" fmla="*/ 830 w 1271"/>
                <a:gd name="T23" fmla="*/ 441 h 1571"/>
                <a:gd name="T24" fmla="*/ 711 w 1271"/>
                <a:gd name="T25" fmla="*/ 225 h 1571"/>
                <a:gd name="T26" fmla="*/ 711 w 1271"/>
                <a:gd name="T27" fmla="*/ 131 h 1571"/>
                <a:gd name="T28" fmla="*/ 658 w 1271"/>
                <a:gd name="T29" fmla="*/ 108 h 1571"/>
                <a:gd name="T30" fmla="*/ 604 w 1271"/>
                <a:gd name="T31" fmla="*/ 124 h 1571"/>
                <a:gd name="T32" fmla="*/ 561 w 1271"/>
                <a:gd name="T33" fmla="*/ 167 h 1571"/>
                <a:gd name="T34" fmla="*/ 495 w 1271"/>
                <a:gd name="T35" fmla="*/ 203 h 1571"/>
                <a:gd name="T36" fmla="*/ 347 w 1271"/>
                <a:gd name="T37" fmla="*/ 223 h 1571"/>
                <a:gd name="T38" fmla="*/ 243 w 1271"/>
                <a:gd name="T39" fmla="*/ 157 h 1571"/>
                <a:gd name="T40" fmla="*/ 124 w 1271"/>
                <a:gd name="T41" fmla="*/ 0 h 1571"/>
                <a:gd name="T42" fmla="*/ 38 w 1271"/>
                <a:gd name="T43" fmla="*/ 84 h 1571"/>
                <a:gd name="T44" fmla="*/ 22 w 1271"/>
                <a:gd name="T45" fmla="*/ 56 h 1571"/>
                <a:gd name="T46" fmla="*/ 3 w 1271"/>
                <a:gd name="T47" fmla="*/ 104 h 1571"/>
                <a:gd name="T48" fmla="*/ 93 w 1271"/>
                <a:gd name="T49" fmla="*/ 210 h 1571"/>
                <a:gd name="T50" fmla="*/ 238 w 1271"/>
                <a:gd name="T51" fmla="*/ 355 h 1571"/>
                <a:gd name="T52" fmla="*/ 393 w 1271"/>
                <a:gd name="T53" fmla="*/ 392 h 1571"/>
                <a:gd name="T54" fmla="*/ 564 w 1271"/>
                <a:gd name="T55" fmla="*/ 424 h 1571"/>
                <a:gd name="T56" fmla="*/ 612 w 1271"/>
                <a:gd name="T57" fmla="*/ 487 h 1571"/>
                <a:gd name="T58" fmla="*/ 634 w 1271"/>
                <a:gd name="T59" fmla="*/ 551 h 1571"/>
                <a:gd name="T60" fmla="*/ 616 w 1271"/>
                <a:gd name="T61" fmla="*/ 840 h 1571"/>
                <a:gd name="T62" fmla="*/ 645 w 1271"/>
                <a:gd name="T63" fmla="*/ 873 h 1571"/>
                <a:gd name="T64" fmla="*/ 656 w 1271"/>
                <a:gd name="T65" fmla="*/ 953 h 1571"/>
                <a:gd name="T66" fmla="*/ 627 w 1271"/>
                <a:gd name="T67" fmla="*/ 1084 h 1571"/>
                <a:gd name="T68" fmla="*/ 591 w 1271"/>
                <a:gd name="T69" fmla="*/ 1264 h 1571"/>
                <a:gd name="T70" fmla="*/ 575 w 1271"/>
                <a:gd name="T71" fmla="*/ 1283 h 1571"/>
                <a:gd name="T72" fmla="*/ 502 w 1271"/>
                <a:gd name="T73" fmla="*/ 1225 h 1571"/>
                <a:gd name="T74" fmla="*/ 428 w 1271"/>
                <a:gd name="T75" fmla="*/ 1208 h 1571"/>
                <a:gd name="T76" fmla="*/ 369 w 1271"/>
                <a:gd name="T77" fmla="*/ 1243 h 1571"/>
                <a:gd name="T78" fmla="*/ 327 w 1271"/>
                <a:gd name="T79" fmla="*/ 1337 h 1571"/>
                <a:gd name="T80" fmla="*/ 279 w 1271"/>
                <a:gd name="T81" fmla="*/ 1467 h 1571"/>
                <a:gd name="T82" fmla="*/ 301 w 1271"/>
                <a:gd name="T83" fmla="*/ 1562 h 1571"/>
                <a:gd name="T84" fmla="*/ 345 w 1271"/>
                <a:gd name="T85" fmla="*/ 1569 h 1571"/>
                <a:gd name="T86" fmla="*/ 376 w 1271"/>
                <a:gd name="T87" fmla="*/ 1518 h 1571"/>
                <a:gd name="T88" fmla="*/ 425 w 1271"/>
                <a:gd name="T89" fmla="*/ 1415 h 1571"/>
                <a:gd name="T90" fmla="*/ 578 w 1271"/>
                <a:gd name="T91" fmla="*/ 1468 h 1571"/>
                <a:gd name="T92" fmla="*/ 660 w 1271"/>
                <a:gd name="T93" fmla="*/ 1480 h 1571"/>
                <a:gd name="T94" fmla="*/ 731 w 1271"/>
                <a:gd name="T95" fmla="*/ 1442 h 1571"/>
                <a:gd name="T96" fmla="*/ 785 w 1271"/>
                <a:gd name="T97" fmla="*/ 1405 h 1571"/>
                <a:gd name="T98" fmla="*/ 815 w 1271"/>
                <a:gd name="T99" fmla="*/ 1480 h 1571"/>
                <a:gd name="T100" fmla="*/ 853 w 1271"/>
                <a:gd name="T101" fmla="*/ 1540 h 1571"/>
                <a:gd name="T102" fmla="*/ 897 w 1271"/>
                <a:gd name="T103" fmla="*/ 1537 h 1571"/>
                <a:gd name="T104" fmla="*/ 890 w 1271"/>
                <a:gd name="T105" fmla="*/ 1454 h 1571"/>
                <a:gd name="T106" fmla="*/ 890 w 1271"/>
                <a:gd name="T107" fmla="*/ 1392 h 1571"/>
                <a:gd name="T108" fmla="*/ 1049 w 1271"/>
                <a:gd name="T109" fmla="*/ 1409 h 1571"/>
                <a:gd name="T110" fmla="*/ 1216 w 1271"/>
                <a:gd name="T111" fmla="*/ 1415 h 1571"/>
                <a:gd name="T112" fmla="*/ 1266 w 1271"/>
                <a:gd name="T113" fmla="*/ 1374 h 1571"/>
                <a:gd name="T114" fmla="*/ 1269 w 1271"/>
                <a:gd name="T115" fmla="*/ 1319 h 1571"/>
                <a:gd name="T116" fmla="*/ 860 w 1271"/>
                <a:gd name="T117" fmla="*/ 1240 h 1571"/>
                <a:gd name="T118" fmla="*/ 910 w 1271"/>
                <a:gd name="T119" fmla="*/ 1147 h 1571"/>
                <a:gd name="T120" fmla="*/ 981 w 1271"/>
                <a:gd name="T121" fmla="*/ 1234 h 1571"/>
                <a:gd name="T122" fmla="*/ 953 w 1271"/>
                <a:gd name="T123" fmla="*/ 1247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1" h="1571">
                  <a:moveTo>
                    <a:pt x="1269" y="1319"/>
                  </a:moveTo>
                  <a:lnTo>
                    <a:pt x="1269" y="1319"/>
                  </a:lnTo>
                  <a:lnTo>
                    <a:pt x="1261" y="1291"/>
                  </a:lnTo>
                  <a:lnTo>
                    <a:pt x="1257" y="1273"/>
                  </a:lnTo>
                  <a:lnTo>
                    <a:pt x="1254" y="1257"/>
                  </a:lnTo>
                  <a:lnTo>
                    <a:pt x="1254" y="1257"/>
                  </a:lnTo>
                  <a:lnTo>
                    <a:pt x="1244" y="1203"/>
                  </a:lnTo>
                  <a:lnTo>
                    <a:pt x="1238" y="1168"/>
                  </a:lnTo>
                  <a:lnTo>
                    <a:pt x="1231" y="1140"/>
                  </a:lnTo>
                  <a:lnTo>
                    <a:pt x="1231" y="1140"/>
                  </a:lnTo>
                  <a:lnTo>
                    <a:pt x="1226" y="1127"/>
                  </a:lnTo>
                  <a:lnTo>
                    <a:pt x="1218" y="1111"/>
                  </a:lnTo>
                  <a:lnTo>
                    <a:pt x="1209" y="1094"/>
                  </a:lnTo>
                  <a:lnTo>
                    <a:pt x="1199" y="1077"/>
                  </a:lnTo>
                  <a:lnTo>
                    <a:pt x="1179" y="1049"/>
                  </a:lnTo>
                  <a:lnTo>
                    <a:pt x="1166" y="1031"/>
                  </a:lnTo>
                  <a:lnTo>
                    <a:pt x="1166" y="1031"/>
                  </a:lnTo>
                  <a:lnTo>
                    <a:pt x="1155" y="1015"/>
                  </a:lnTo>
                  <a:lnTo>
                    <a:pt x="1141" y="992"/>
                  </a:lnTo>
                  <a:lnTo>
                    <a:pt x="1126" y="968"/>
                  </a:lnTo>
                  <a:lnTo>
                    <a:pt x="1121" y="959"/>
                  </a:lnTo>
                  <a:lnTo>
                    <a:pt x="1119" y="952"/>
                  </a:lnTo>
                  <a:lnTo>
                    <a:pt x="1119" y="952"/>
                  </a:lnTo>
                  <a:lnTo>
                    <a:pt x="1117" y="943"/>
                  </a:lnTo>
                  <a:lnTo>
                    <a:pt x="1116" y="933"/>
                  </a:lnTo>
                  <a:lnTo>
                    <a:pt x="1116" y="922"/>
                  </a:lnTo>
                  <a:lnTo>
                    <a:pt x="1116" y="911"/>
                  </a:lnTo>
                  <a:lnTo>
                    <a:pt x="1116" y="911"/>
                  </a:lnTo>
                  <a:lnTo>
                    <a:pt x="1119" y="899"/>
                  </a:lnTo>
                  <a:lnTo>
                    <a:pt x="1119" y="886"/>
                  </a:lnTo>
                  <a:lnTo>
                    <a:pt x="1119" y="873"/>
                  </a:lnTo>
                  <a:lnTo>
                    <a:pt x="1116" y="863"/>
                  </a:lnTo>
                  <a:lnTo>
                    <a:pt x="1116" y="863"/>
                  </a:lnTo>
                  <a:lnTo>
                    <a:pt x="1115" y="858"/>
                  </a:lnTo>
                  <a:lnTo>
                    <a:pt x="1111" y="855"/>
                  </a:lnTo>
                  <a:lnTo>
                    <a:pt x="1100" y="849"/>
                  </a:lnTo>
                  <a:lnTo>
                    <a:pt x="1090" y="843"/>
                  </a:lnTo>
                  <a:lnTo>
                    <a:pt x="1082" y="842"/>
                  </a:lnTo>
                  <a:lnTo>
                    <a:pt x="1082" y="842"/>
                  </a:lnTo>
                  <a:lnTo>
                    <a:pt x="1078" y="841"/>
                  </a:lnTo>
                  <a:lnTo>
                    <a:pt x="1077" y="840"/>
                  </a:lnTo>
                  <a:lnTo>
                    <a:pt x="1075" y="834"/>
                  </a:lnTo>
                  <a:lnTo>
                    <a:pt x="1073" y="828"/>
                  </a:lnTo>
                  <a:lnTo>
                    <a:pt x="1075" y="821"/>
                  </a:lnTo>
                  <a:lnTo>
                    <a:pt x="1075" y="821"/>
                  </a:lnTo>
                  <a:lnTo>
                    <a:pt x="1076" y="816"/>
                  </a:lnTo>
                  <a:lnTo>
                    <a:pt x="1076" y="810"/>
                  </a:lnTo>
                  <a:lnTo>
                    <a:pt x="1073" y="805"/>
                  </a:lnTo>
                  <a:lnTo>
                    <a:pt x="1072" y="802"/>
                  </a:lnTo>
                  <a:lnTo>
                    <a:pt x="1069" y="801"/>
                  </a:lnTo>
                  <a:lnTo>
                    <a:pt x="1069" y="801"/>
                  </a:lnTo>
                  <a:lnTo>
                    <a:pt x="1062" y="799"/>
                  </a:lnTo>
                  <a:lnTo>
                    <a:pt x="1059" y="798"/>
                  </a:lnTo>
                  <a:lnTo>
                    <a:pt x="1058" y="794"/>
                  </a:lnTo>
                  <a:lnTo>
                    <a:pt x="1058" y="794"/>
                  </a:lnTo>
                  <a:lnTo>
                    <a:pt x="1056" y="789"/>
                  </a:lnTo>
                  <a:lnTo>
                    <a:pt x="1053" y="781"/>
                  </a:lnTo>
                  <a:lnTo>
                    <a:pt x="1049" y="774"/>
                  </a:lnTo>
                  <a:lnTo>
                    <a:pt x="1049" y="774"/>
                  </a:lnTo>
                  <a:lnTo>
                    <a:pt x="1045" y="776"/>
                  </a:lnTo>
                  <a:lnTo>
                    <a:pt x="1037" y="784"/>
                  </a:lnTo>
                  <a:lnTo>
                    <a:pt x="1029" y="789"/>
                  </a:lnTo>
                  <a:lnTo>
                    <a:pt x="1022" y="793"/>
                  </a:lnTo>
                  <a:lnTo>
                    <a:pt x="1010" y="797"/>
                  </a:lnTo>
                  <a:lnTo>
                    <a:pt x="997" y="799"/>
                  </a:lnTo>
                  <a:lnTo>
                    <a:pt x="997" y="799"/>
                  </a:lnTo>
                  <a:lnTo>
                    <a:pt x="981" y="801"/>
                  </a:lnTo>
                  <a:lnTo>
                    <a:pt x="965" y="801"/>
                  </a:lnTo>
                  <a:lnTo>
                    <a:pt x="945" y="799"/>
                  </a:lnTo>
                  <a:lnTo>
                    <a:pt x="927" y="798"/>
                  </a:lnTo>
                  <a:lnTo>
                    <a:pt x="896" y="794"/>
                  </a:lnTo>
                  <a:lnTo>
                    <a:pt x="883" y="792"/>
                  </a:lnTo>
                  <a:lnTo>
                    <a:pt x="883" y="792"/>
                  </a:lnTo>
                  <a:lnTo>
                    <a:pt x="884" y="758"/>
                  </a:lnTo>
                  <a:lnTo>
                    <a:pt x="884" y="718"/>
                  </a:lnTo>
                  <a:lnTo>
                    <a:pt x="883" y="651"/>
                  </a:lnTo>
                  <a:lnTo>
                    <a:pt x="883" y="651"/>
                  </a:lnTo>
                  <a:lnTo>
                    <a:pt x="881" y="621"/>
                  </a:lnTo>
                  <a:lnTo>
                    <a:pt x="875" y="584"/>
                  </a:lnTo>
                  <a:lnTo>
                    <a:pt x="865" y="518"/>
                  </a:lnTo>
                  <a:lnTo>
                    <a:pt x="865" y="518"/>
                  </a:lnTo>
                  <a:lnTo>
                    <a:pt x="861" y="505"/>
                  </a:lnTo>
                  <a:lnTo>
                    <a:pt x="852" y="487"/>
                  </a:lnTo>
                  <a:lnTo>
                    <a:pt x="830" y="441"/>
                  </a:lnTo>
                  <a:lnTo>
                    <a:pt x="788" y="365"/>
                  </a:lnTo>
                  <a:lnTo>
                    <a:pt x="788" y="365"/>
                  </a:lnTo>
                  <a:lnTo>
                    <a:pt x="745" y="291"/>
                  </a:lnTo>
                  <a:lnTo>
                    <a:pt x="723" y="250"/>
                  </a:lnTo>
                  <a:lnTo>
                    <a:pt x="715" y="234"/>
                  </a:lnTo>
                  <a:lnTo>
                    <a:pt x="711" y="225"/>
                  </a:lnTo>
                  <a:lnTo>
                    <a:pt x="711" y="225"/>
                  </a:lnTo>
                  <a:lnTo>
                    <a:pt x="709" y="210"/>
                  </a:lnTo>
                  <a:lnTo>
                    <a:pt x="709" y="189"/>
                  </a:lnTo>
                  <a:lnTo>
                    <a:pt x="709" y="166"/>
                  </a:lnTo>
                  <a:lnTo>
                    <a:pt x="711" y="146"/>
                  </a:lnTo>
                  <a:lnTo>
                    <a:pt x="711" y="146"/>
                  </a:lnTo>
                  <a:lnTo>
                    <a:pt x="711" y="139"/>
                  </a:lnTo>
                  <a:lnTo>
                    <a:pt x="711" y="131"/>
                  </a:lnTo>
                  <a:lnTo>
                    <a:pt x="709" y="118"/>
                  </a:lnTo>
                  <a:lnTo>
                    <a:pt x="706" y="109"/>
                  </a:lnTo>
                  <a:lnTo>
                    <a:pt x="705" y="105"/>
                  </a:lnTo>
                  <a:lnTo>
                    <a:pt x="705" y="105"/>
                  </a:lnTo>
                  <a:lnTo>
                    <a:pt x="689" y="106"/>
                  </a:lnTo>
                  <a:lnTo>
                    <a:pt x="658" y="108"/>
                  </a:lnTo>
                  <a:lnTo>
                    <a:pt x="658" y="108"/>
                  </a:lnTo>
                  <a:lnTo>
                    <a:pt x="627" y="109"/>
                  </a:lnTo>
                  <a:lnTo>
                    <a:pt x="613" y="112"/>
                  </a:lnTo>
                  <a:lnTo>
                    <a:pt x="609" y="113"/>
                  </a:lnTo>
                  <a:lnTo>
                    <a:pt x="605" y="115"/>
                  </a:lnTo>
                  <a:lnTo>
                    <a:pt x="605" y="115"/>
                  </a:lnTo>
                  <a:lnTo>
                    <a:pt x="604" y="119"/>
                  </a:lnTo>
                  <a:lnTo>
                    <a:pt x="604" y="124"/>
                  </a:lnTo>
                  <a:lnTo>
                    <a:pt x="608" y="137"/>
                  </a:lnTo>
                  <a:lnTo>
                    <a:pt x="613" y="154"/>
                  </a:lnTo>
                  <a:lnTo>
                    <a:pt x="613" y="154"/>
                  </a:lnTo>
                  <a:lnTo>
                    <a:pt x="590" y="161"/>
                  </a:lnTo>
                  <a:lnTo>
                    <a:pt x="573" y="165"/>
                  </a:lnTo>
                  <a:lnTo>
                    <a:pt x="561" y="167"/>
                  </a:lnTo>
                  <a:lnTo>
                    <a:pt x="561" y="167"/>
                  </a:lnTo>
                  <a:lnTo>
                    <a:pt x="534" y="170"/>
                  </a:lnTo>
                  <a:lnTo>
                    <a:pt x="519" y="174"/>
                  </a:lnTo>
                  <a:lnTo>
                    <a:pt x="513" y="176"/>
                  </a:lnTo>
                  <a:lnTo>
                    <a:pt x="510" y="179"/>
                  </a:lnTo>
                  <a:lnTo>
                    <a:pt x="510" y="179"/>
                  </a:lnTo>
                  <a:lnTo>
                    <a:pt x="503" y="188"/>
                  </a:lnTo>
                  <a:lnTo>
                    <a:pt x="495" y="203"/>
                  </a:lnTo>
                  <a:lnTo>
                    <a:pt x="488" y="223"/>
                  </a:lnTo>
                  <a:lnTo>
                    <a:pt x="488" y="223"/>
                  </a:lnTo>
                  <a:lnTo>
                    <a:pt x="441" y="221"/>
                  </a:lnTo>
                  <a:lnTo>
                    <a:pt x="402" y="221"/>
                  </a:lnTo>
                  <a:lnTo>
                    <a:pt x="370" y="221"/>
                  </a:lnTo>
                  <a:lnTo>
                    <a:pt x="370" y="221"/>
                  </a:lnTo>
                  <a:lnTo>
                    <a:pt x="347" y="223"/>
                  </a:lnTo>
                  <a:lnTo>
                    <a:pt x="327" y="220"/>
                  </a:lnTo>
                  <a:lnTo>
                    <a:pt x="319" y="219"/>
                  </a:lnTo>
                  <a:lnTo>
                    <a:pt x="313" y="216"/>
                  </a:lnTo>
                  <a:lnTo>
                    <a:pt x="307" y="212"/>
                  </a:lnTo>
                  <a:lnTo>
                    <a:pt x="301" y="209"/>
                  </a:lnTo>
                  <a:lnTo>
                    <a:pt x="301" y="209"/>
                  </a:lnTo>
                  <a:lnTo>
                    <a:pt x="243" y="157"/>
                  </a:lnTo>
                  <a:lnTo>
                    <a:pt x="206" y="122"/>
                  </a:lnTo>
                  <a:lnTo>
                    <a:pt x="191" y="106"/>
                  </a:lnTo>
                  <a:lnTo>
                    <a:pt x="181" y="93"/>
                  </a:lnTo>
                  <a:lnTo>
                    <a:pt x="181" y="93"/>
                  </a:lnTo>
                  <a:lnTo>
                    <a:pt x="163" y="68"/>
                  </a:lnTo>
                  <a:lnTo>
                    <a:pt x="145" y="37"/>
                  </a:lnTo>
                  <a:lnTo>
                    <a:pt x="124" y="0"/>
                  </a:lnTo>
                  <a:lnTo>
                    <a:pt x="123" y="0"/>
                  </a:lnTo>
                  <a:lnTo>
                    <a:pt x="123" y="0"/>
                  </a:lnTo>
                  <a:lnTo>
                    <a:pt x="84" y="42"/>
                  </a:lnTo>
                  <a:lnTo>
                    <a:pt x="56" y="70"/>
                  </a:lnTo>
                  <a:lnTo>
                    <a:pt x="44" y="79"/>
                  </a:lnTo>
                  <a:lnTo>
                    <a:pt x="38" y="84"/>
                  </a:lnTo>
                  <a:lnTo>
                    <a:pt x="38" y="84"/>
                  </a:lnTo>
                  <a:lnTo>
                    <a:pt x="34" y="83"/>
                  </a:lnTo>
                  <a:lnTo>
                    <a:pt x="30" y="80"/>
                  </a:lnTo>
                  <a:lnTo>
                    <a:pt x="27" y="77"/>
                  </a:lnTo>
                  <a:lnTo>
                    <a:pt x="25" y="71"/>
                  </a:lnTo>
                  <a:lnTo>
                    <a:pt x="22" y="61"/>
                  </a:lnTo>
                  <a:lnTo>
                    <a:pt x="22" y="56"/>
                  </a:lnTo>
                  <a:lnTo>
                    <a:pt x="22" y="56"/>
                  </a:lnTo>
                  <a:lnTo>
                    <a:pt x="12" y="70"/>
                  </a:lnTo>
                  <a:lnTo>
                    <a:pt x="4" y="83"/>
                  </a:lnTo>
                  <a:lnTo>
                    <a:pt x="1" y="90"/>
                  </a:lnTo>
                  <a:lnTo>
                    <a:pt x="0" y="96"/>
                  </a:lnTo>
                  <a:lnTo>
                    <a:pt x="0" y="96"/>
                  </a:lnTo>
                  <a:lnTo>
                    <a:pt x="1" y="99"/>
                  </a:lnTo>
                  <a:lnTo>
                    <a:pt x="3" y="104"/>
                  </a:lnTo>
                  <a:lnTo>
                    <a:pt x="10" y="115"/>
                  </a:lnTo>
                  <a:lnTo>
                    <a:pt x="21" y="131"/>
                  </a:lnTo>
                  <a:lnTo>
                    <a:pt x="35" y="148"/>
                  </a:lnTo>
                  <a:lnTo>
                    <a:pt x="66" y="183"/>
                  </a:lnTo>
                  <a:lnTo>
                    <a:pt x="80" y="198"/>
                  </a:lnTo>
                  <a:lnTo>
                    <a:pt x="93" y="210"/>
                  </a:lnTo>
                  <a:lnTo>
                    <a:pt x="93" y="210"/>
                  </a:lnTo>
                  <a:lnTo>
                    <a:pt x="107" y="224"/>
                  </a:lnTo>
                  <a:lnTo>
                    <a:pt x="127" y="243"/>
                  </a:lnTo>
                  <a:lnTo>
                    <a:pt x="173" y="293"/>
                  </a:lnTo>
                  <a:lnTo>
                    <a:pt x="216" y="335"/>
                  </a:lnTo>
                  <a:lnTo>
                    <a:pt x="230" y="349"/>
                  </a:lnTo>
                  <a:lnTo>
                    <a:pt x="235" y="353"/>
                  </a:lnTo>
                  <a:lnTo>
                    <a:pt x="238" y="355"/>
                  </a:lnTo>
                  <a:lnTo>
                    <a:pt x="238" y="355"/>
                  </a:lnTo>
                  <a:lnTo>
                    <a:pt x="252" y="357"/>
                  </a:lnTo>
                  <a:lnTo>
                    <a:pt x="275" y="362"/>
                  </a:lnTo>
                  <a:lnTo>
                    <a:pt x="343" y="382"/>
                  </a:lnTo>
                  <a:lnTo>
                    <a:pt x="343" y="382"/>
                  </a:lnTo>
                  <a:lnTo>
                    <a:pt x="365" y="387"/>
                  </a:lnTo>
                  <a:lnTo>
                    <a:pt x="393" y="392"/>
                  </a:lnTo>
                  <a:lnTo>
                    <a:pt x="456" y="401"/>
                  </a:lnTo>
                  <a:lnTo>
                    <a:pt x="512" y="406"/>
                  </a:lnTo>
                  <a:lnTo>
                    <a:pt x="543" y="410"/>
                  </a:lnTo>
                  <a:lnTo>
                    <a:pt x="543" y="410"/>
                  </a:lnTo>
                  <a:lnTo>
                    <a:pt x="550" y="412"/>
                  </a:lnTo>
                  <a:lnTo>
                    <a:pt x="556" y="417"/>
                  </a:lnTo>
                  <a:lnTo>
                    <a:pt x="564" y="424"/>
                  </a:lnTo>
                  <a:lnTo>
                    <a:pt x="570" y="432"/>
                  </a:lnTo>
                  <a:lnTo>
                    <a:pt x="583" y="450"/>
                  </a:lnTo>
                  <a:lnTo>
                    <a:pt x="591" y="463"/>
                  </a:lnTo>
                  <a:lnTo>
                    <a:pt x="591" y="463"/>
                  </a:lnTo>
                  <a:lnTo>
                    <a:pt x="595" y="467"/>
                  </a:lnTo>
                  <a:lnTo>
                    <a:pt x="600" y="472"/>
                  </a:lnTo>
                  <a:lnTo>
                    <a:pt x="612" y="487"/>
                  </a:lnTo>
                  <a:lnTo>
                    <a:pt x="618" y="494"/>
                  </a:lnTo>
                  <a:lnTo>
                    <a:pt x="623" y="502"/>
                  </a:lnTo>
                  <a:lnTo>
                    <a:pt x="628" y="511"/>
                  </a:lnTo>
                  <a:lnTo>
                    <a:pt x="631" y="521"/>
                  </a:lnTo>
                  <a:lnTo>
                    <a:pt x="631" y="521"/>
                  </a:lnTo>
                  <a:lnTo>
                    <a:pt x="632" y="534"/>
                  </a:lnTo>
                  <a:lnTo>
                    <a:pt x="634" y="551"/>
                  </a:lnTo>
                  <a:lnTo>
                    <a:pt x="634" y="591"/>
                  </a:lnTo>
                  <a:lnTo>
                    <a:pt x="631" y="675"/>
                  </a:lnTo>
                  <a:lnTo>
                    <a:pt x="631" y="675"/>
                  </a:lnTo>
                  <a:lnTo>
                    <a:pt x="630" y="696"/>
                  </a:lnTo>
                  <a:lnTo>
                    <a:pt x="627" y="724"/>
                  </a:lnTo>
                  <a:lnTo>
                    <a:pt x="621" y="785"/>
                  </a:lnTo>
                  <a:lnTo>
                    <a:pt x="616" y="840"/>
                  </a:lnTo>
                  <a:lnTo>
                    <a:pt x="614" y="858"/>
                  </a:lnTo>
                  <a:lnTo>
                    <a:pt x="616" y="864"/>
                  </a:lnTo>
                  <a:lnTo>
                    <a:pt x="617" y="867"/>
                  </a:lnTo>
                  <a:lnTo>
                    <a:pt x="617" y="867"/>
                  </a:lnTo>
                  <a:lnTo>
                    <a:pt x="621" y="869"/>
                  </a:lnTo>
                  <a:lnTo>
                    <a:pt x="627" y="871"/>
                  </a:lnTo>
                  <a:lnTo>
                    <a:pt x="645" y="873"/>
                  </a:lnTo>
                  <a:lnTo>
                    <a:pt x="670" y="876"/>
                  </a:lnTo>
                  <a:lnTo>
                    <a:pt x="670" y="876"/>
                  </a:lnTo>
                  <a:lnTo>
                    <a:pt x="665" y="906"/>
                  </a:lnTo>
                  <a:lnTo>
                    <a:pt x="662" y="927"/>
                  </a:lnTo>
                  <a:lnTo>
                    <a:pt x="660" y="940"/>
                  </a:lnTo>
                  <a:lnTo>
                    <a:pt x="660" y="940"/>
                  </a:lnTo>
                  <a:lnTo>
                    <a:pt x="656" y="953"/>
                  </a:lnTo>
                  <a:lnTo>
                    <a:pt x="654" y="962"/>
                  </a:lnTo>
                  <a:lnTo>
                    <a:pt x="654" y="970"/>
                  </a:lnTo>
                  <a:lnTo>
                    <a:pt x="654" y="970"/>
                  </a:lnTo>
                  <a:lnTo>
                    <a:pt x="654" y="977"/>
                  </a:lnTo>
                  <a:lnTo>
                    <a:pt x="653" y="988"/>
                  </a:lnTo>
                  <a:lnTo>
                    <a:pt x="645" y="1019"/>
                  </a:lnTo>
                  <a:lnTo>
                    <a:pt x="627" y="1084"/>
                  </a:lnTo>
                  <a:lnTo>
                    <a:pt x="627" y="1084"/>
                  </a:lnTo>
                  <a:lnTo>
                    <a:pt x="606" y="1178"/>
                  </a:lnTo>
                  <a:lnTo>
                    <a:pt x="596" y="1230"/>
                  </a:lnTo>
                  <a:lnTo>
                    <a:pt x="592" y="1249"/>
                  </a:lnTo>
                  <a:lnTo>
                    <a:pt x="592" y="1259"/>
                  </a:lnTo>
                  <a:lnTo>
                    <a:pt x="592" y="1259"/>
                  </a:lnTo>
                  <a:lnTo>
                    <a:pt x="591" y="1264"/>
                  </a:lnTo>
                  <a:lnTo>
                    <a:pt x="591" y="1269"/>
                  </a:lnTo>
                  <a:lnTo>
                    <a:pt x="587" y="1277"/>
                  </a:lnTo>
                  <a:lnTo>
                    <a:pt x="583" y="1281"/>
                  </a:lnTo>
                  <a:lnTo>
                    <a:pt x="581" y="1282"/>
                  </a:lnTo>
                  <a:lnTo>
                    <a:pt x="578" y="1283"/>
                  </a:lnTo>
                  <a:lnTo>
                    <a:pt x="575" y="1283"/>
                  </a:lnTo>
                  <a:lnTo>
                    <a:pt x="575" y="1283"/>
                  </a:lnTo>
                  <a:lnTo>
                    <a:pt x="572" y="1282"/>
                  </a:lnTo>
                  <a:lnTo>
                    <a:pt x="568" y="1279"/>
                  </a:lnTo>
                  <a:lnTo>
                    <a:pt x="556" y="1269"/>
                  </a:lnTo>
                  <a:lnTo>
                    <a:pt x="546" y="1259"/>
                  </a:lnTo>
                  <a:lnTo>
                    <a:pt x="537" y="1251"/>
                  </a:lnTo>
                  <a:lnTo>
                    <a:pt x="537" y="1251"/>
                  </a:lnTo>
                  <a:lnTo>
                    <a:pt x="502" y="1225"/>
                  </a:lnTo>
                  <a:lnTo>
                    <a:pt x="480" y="1209"/>
                  </a:lnTo>
                  <a:lnTo>
                    <a:pt x="471" y="1204"/>
                  </a:lnTo>
                  <a:lnTo>
                    <a:pt x="466" y="1202"/>
                  </a:lnTo>
                  <a:lnTo>
                    <a:pt x="466" y="1202"/>
                  </a:lnTo>
                  <a:lnTo>
                    <a:pt x="460" y="1202"/>
                  </a:lnTo>
                  <a:lnTo>
                    <a:pt x="451" y="1203"/>
                  </a:lnTo>
                  <a:lnTo>
                    <a:pt x="428" y="1208"/>
                  </a:lnTo>
                  <a:lnTo>
                    <a:pt x="402" y="1215"/>
                  </a:lnTo>
                  <a:lnTo>
                    <a:pt x="392" y="1218"/>
                  </a:lnTo>
                  <a:lnTo>
                    <a:pt x="384" y="1222"/>
                  </a:lnTo>
                  <a:lnTo>
                    <a:pt x="384" y="1222"/>
                  </a:lnTo>
                  <a:lnTo>
                    <a:pt x="379" y="1226"/>
                  </a:lnTo>
                  <a:lnTo>
                    <a:pt x="374" y="1234"/>
                  </a:lnTo>
                  <a:lnTo>
                    <a:pt x="369" y="1243"/>
                  </a:lnTo>
                  <a:lnTo>
                    <a:pt x="363" y="1253"/>
                  </a:lnTo>
                  <a:lnTo>
                    <a:pt x="354" y="1273"/>
                  </a:lnTo>
                  <a:lnTo>
                    <a:pt x="349" y="1290"/>
                  </a:lnTo>
                  <a:lnTo>
                    <a:pt x="349" y="1290"/>
                  </a:lnTo>
                  <a:lnTo>
                    <a:pt x="347" y="1299"/>
                  </a:lnTo>
                  <a:lnTo>
                    <a:pt x="341" y="1309"/>
                  </a:lnTo>
                  <a:lnTo>
                    <a:pt x="327" y="1337"/>
                  </a:lnTo>
                  <a:lnTo>
                    <a:pt x="300" y="1385"/>
                  </a:lnTo>
                  <a:lnTo>
                    <a:pt x="300" y="1385"/>
                  </a:lnTo>
                  <a:lnTo>
                    <a:pt x="296" y="1393"/>
                  </a:lnTo>
                  <a:lnTo>
                    <a:pt x="292" y="1403"/>
                  </a:lnTo>
                  <a:lnTo>
                    <a:pt x="286" y="1429"/>
                  </a:lnTo>
                  <a:lnTo>
                    <a:pt x="281" y="1455"/>
                  </a:lnTo>
                  <a:lnTo>
                    <a:pt x="279" y="1467"/>
                  </a:lnTo>
                  <a:lnTo>
                    <a:pt x="279" y="1474"/>
                  </a:lnTo>
                  <a:lnTo>
                    <a:pt x="279" y="1474"/>
                  </a:lnTo>
                  <a:lnTo>
                    <a:pt x="282" y="1495"/>
                  </a:lnTo>
                  <a:lnTo>
                    <a:pt x="287" y="1521"/>
                  </a:lnTo>
                  <a:lnTo>
                    <a:pt x="294" y="1547"/>
                  </a:lnTo>
                  <a:lnTo>
                    <a:pt x="297" y="1557"/>
                  </a:lnTo>
                  <a:lnTo>
                    <a:pt x="301" y="1562"/>
                  </a:lnTo>
                  <a:lnTo>
                    <a:pt x="301" y="1562"/>
                  </a:lnTo>
                  <a:lnTo>
                    <a:pt x="305" y="1566"/>
                  </a:lnTo>
                  <a:lnTo>
                    <a:pt x="312" y="1569"/>
                  </a:lnTo>
                  <a:lnTo>
                    <a:pt x="319" y="1570"/>
                  </a:lnTo>
                  <a:lnTo>
                    <a:pt x="327" y="1571"/>
                  </a:lnTo>
                  <a:lnTo>
                    <a:pt x="340" y="1570"/>
                  </a:lnTo>
                  <a:lnTo>
                    <a:pt x="345" y="1569"/>
                  </a:lnTo>
                  <a:lnTo>
                    <a:pt x="349" y="1568"/>
                  </a:lnTo>
                  <a:lnTo>
                    <a:pt x="349" y="1568"/>
                  </a:lnTo>
                  <a:lnTo>
                    <a:pt x="356" y="1560"/>
                  </a:lnTo>
                  <a:lnTo>
                    <a:pt x="365" y="1547"/>
                  </a:lnTo>
                  <a:lnTo>
                    <a:pt x="372" y="1531"/>
                  </a:lnTo>
                  <a:lnTo>
                    <a:pt x="376" y="1518"/>
                  </a:lnTo>
                  <a:lnTo>
                    <a:pt x="376" y="1518"/>
                  </a:lnTo>
                  <a:lnTo>
                    <a:pt x="383" y="1500"/>
                  </a:lnTo>
                  <a:lnTo>
                    <a:pt x="394" y="1471"/>
                  </a:lnTo>
                  <a:lnTo>
                    <a:pt x="413" y="1428"/>
                  </a:lnTo>
                  <a:lnTo>
                    <a:pt x="413" y="1428"/>
                  </a:lnTo>
                  <a:lnTo>
                    <a:pt x="416" y="1423"/>
                  </a:lnTo>
                  <a:lnTo>
                    <a:pt x="420" y="1418"/>
                  </a:lnTo>
                  <a:lnTo>
                    <a:pt x="425" y="1415"/>
                  </a:lnTo>
                  <a:lnTo>
                    <a:pt x="429" y="1415"/>
                  </a:lnTo>
                  <a:lnTo>
                    <a:pt x="432" y="1415"/>
                  </a:lnTo>
                  <a:lnTo>
                    <a:pt x="432" y="1415"/>
                  </a:lnTo>
                  <a:lnTo>
                    <a:pt x="469" y="1428"/>
                  </a:lnTo>
                  <a:lnTo>
                    <a:pt x="522" y="1446"/>
                  </a:lnTo>
                  <a:lnTo>
                    <a:pt x="522" y="1446"/>
                  </a:lnTo>
                  <a:lnTo>
                    <a:pt x="578" y="1468"/>
                  </a:lnTo>
                  <a:lnTo>
                    <a:pt x="608" y="1478"/>
                  </a:lnTo>
                  <a:lnTo>
                    <a:pt x="621" y="1482"/>
                  </a:lnTo>
                  <a:lnTo>
                    <a:pt x="631" y="1484"/>
                  </a:lnTo>
                  <a:lnTo>
                    <a:pt x="631" y="1484"/>
                  </a:lnTo>
                  <a:lnTo>
                    <a:pt x="640" y="1484"/>
                  </a:lnTo>
                  <a:lnTo>
                    <a:pt x="650" y="1482"/>
                  </a:lnTo>
                  <a:lnTo>
                    <a:pt x="660" y="1480"/>
                  </a:lnTo>
                  <a:lnTo>
                    <a:pt x="670" y="1476"/>
                  </a:lnTo>
                  <a:lnTo>
                    <a:pt x="691" y="1468"/>
                  </a:lnTo>
                  <a:lnTo>
                    <a:pt x="711" y="1459"/>
                  </a:lnTo>
                  <a:lnTo>
                    <a:pt x="711" y="1459"/>
                  </a:lnTo>
                  <a:lnTo>
                    <a:pt x="716" y="1455"/>
                  </a:lnTo>
                  <a:lnTo>
                    <a:pt x="722" y="1453"/>
                  </a:lnTo>
                  <a:lnTo>
                    <a:pt x="731" y="1442"/>
                  </a:lnTo>
                  <a:lnTo>
                    <a:pt x="740" y="1432"/>
                  </a:lnTo>
                  <a:lnTo>
                    <a:pt x="749" y="1420"/>
                  </a:lnTo>
                  <a:lnTo>
                    <a:pt x="762" y="1399"/>
                  </a:lnTo>
                  <a:lnTo>
                    <a:pt x="766" y="1390"/>
                  </a:lnTo>
                  <a:lnTo>
                    <a:pt x="766" y="1390"/>
                  </a:lnTo>
                  <a:lnTo>
                    <a:pt x="776" y="1397"/>
                  </a:lnTo>
                  <a:lnTo>
                    <a:pt x="785" y="1405"/>
                  </a:lnTo>
                  <a:lnTo>
                    <a:pt x="788" y="1407"/>
                  </a:lnTo>
                  <a:lnTo>
                    <a:pt x="790" y="1411"/>
                  </a:lnTo>
                  <a:lnTo>
                    <a:pt x="790" y="1411"/>
                  </a:lnTo>
                  <a:lnTo>
                    <a:pt x="802" y="1438"/>
                  </a:lnTo>
                  <a:lnTo>
                    <a:pt x="810" y="1459"/>
                  </a:lnTo>
                  <a:lnTo>
                    <a:pt x="812" y="1469"/>
                  </a:lnTo>
                  <a:lnTo>
                    <a:pt x="815" y="1480"/>
                  </a:lnTo>
                  <a:lnTo>
                    <a:pt x="815" y="1480"/>
                  </a:lnTo>
                  <a:lnTo>
                    <a:pt x="817" y="1490"/>
                  </a:lnTo>
                  <a:lnTo>
                    <a:pt x="822" y="1502"/>
                  </a:lnTo>
                  <a:lnTo>
                    <a:pt x="829" y="1513"/>
                  </a:lnTo>
                  <a:lnTo>
                    <a:pt x="837" y="1524"/>
                  </a:lnTo>
                  <a:lnTo>
                    <a:pt x="846" y="1533"/>
                  </a:lnTo>
                  <a:lnTo>
                    <a:pt x="853" y="1540"/>
                  </a:lnTo>
                  <a:lnTo>
                    <a:pt x="860" y="1546"/>
                  </a:lnTo>
                  <a:lnTo>
                    <a:pt x="866" y="1547"/>
                  </a:lnTo>
                  <a:lnTo>
                    <a:pt x="866" y="1547"/>
                  </a:lnTo>
                  <a:lnTo>
                    <a:pt x="877" y="1546"/>
                  </a:lnTo>
                  <a:lnTo>
                    <a:pt x="888" y="1542"/>
                  </a:lnTo>
                  <a:lnTo>
                    <a:pt x="894" y="1539"/>
                  </a:lnTo>
                  <a:lnTo>
                    <a:pt x="897" y="1537"/>
                  </a:lnTo>
                  <a:lnTo>
                    <a:pt x="900" y="1533"/>
                  </a:lnTo>
                  <a:lnTo>
                    <a:pt x="901" y="1529"/>
                  </a:lnTo>
                  <a:lnTo>
                    <a:pt x="901" y="1529"/>
                  </a:lnTo>
                  <a:lnTo>
                    <a:pt x="900" y="1516"/>
                  </a:lnTo>
                  <a:lnTo>
                    <a:pt x="896" y="1495"/>
                  </a:lnTo>
                  <a:lnTo>
                    <a:pt x="892" y="1473"/>
                  </a:lnTo>
                  <a:lnTo>
                    <a:pt x="890" y="1454"/>
                  </a:lnTo>
                  <a:lnTo>
                    <a:pt x="890" y="1454"/>
                  </a:lnTo>
                  <a:lnTo>
                    <a:pt x="888" y="1436"/>
                  </a:lnTo>
                  <a:lnTo>
                    <a:pt x="887" y="1416"/>
                  </a:lnTo>
                  <a:lnTo>
                    <a:pt x="886" y="1407"/>
                  </a:lnTo>
                  <a:lnTo>
                    <a:pt x="887" y="1399"/>
                  </a:lnTo>
                  <a:lnTo>
                    <a:pt x="888" y="1393"/>
                  </a:lnTo>
                  <a:lnTo>
                    <a:pt x="890" y="1392"/>
                  </a:lnTo>
                  <a:lnTo>
                    <a:pt x="892" y="1390"/>
                  </a:lnTo>
                  <a:lnTo>
                    <a:pt x="892" y="1390"/>
                  </a:lnTo>
                  <a:lnTo>
                    <a:pt x="900" y="1389"/>
                  </a:lnTo>
                  <a:lnTo>
                    <a:pt x="916" y="1390"/>
                  </a:lnTo>
                  <a:lnTo>
                    <a:pt x="962" y="1396"/>
                  </a:lnTo>
                  <a:lnTo>
                    <a:pt x="1011" y="1402"/>
                  </a:lnTo>
                  <a:lnTo>
                    <a:pt x="1049" y="1409"/>
                  </a:lnTo>
                  <a:lnTo>
                    <a:pt x="1049" y="1409"/>
                  </a:lnTo>
                  <a:lnTo>
                    <a:pt x="1066" y="1411"/>
                  </a:lnTo>
                  <a:lnTo>
                    <a:pt x="1086" y="1412"/>
                  </a:lnTo>
                  <a:lnTo>
                    <a:pt x="1138" y="1415"/>
                  </a:lnTo>
                  <a:lnTo>
                    <a:pt x="1186" y="1415"/>
                  </a:lnTo>
                  <a:lnTo>
                    <a:pt x="1216" y="1415"/>
                  </a:lnTo>
                  <a:lnTo>
                    <a:pt x="1216" y="1415"/>
                  </a:lnTo>
                  <a:lnTo>
                    <a:pt x="1223" y="1412"/>
                  </a:lnTo>
                  <a:lnTo>
                    <a:pt x="1231" y="1409"/>
                  </a:lnTo>
                  <a:lnTo>
                    <a:pt x="1240" y="1402"/>
                  </a:lnTo>
                  <a:lnTo>
                    <a:pt x="1248" y="1396"/>
                  </a:lnTo>
                  <a:lnTo>
                    <a:pt x="1254" y="1388"/>
                  </a:lnTo>
                  <a:lnTo>
                    <a:pt x="1261" y="1381"/>
                  </a:lnTo>
                  <a:lnTo>
                    <a:pt x="1266" y="1374"/>
                  </a:lnTo>
                  <a:lnTo>
                    <a:pt x="1269" y="1368"/>
                  </a:lnTo>
                  <a:lnTo>
                    <a:pt x="1269" y="1368"/>
                  </a:lnTo>
                  <a:lnTo>
                    <a:pt x="1270" y="1357"/>
                  </a:lnTo>
                  <a:lnTo>
                    <a:pt x="1271" y="1343"/>
                  </a:lnTo>
                  <a:lnTo>
                    <a:pt x="1270" y="1330"/>
                  </a:lnTo>
                  <a:lnTo>
                    <a:pt x="1269" y="1319"/>
                  </a:lnTo>
                  <a:lnTo>
                    <a:pt x="1269" y="1319"/>
                  </a:lnTo>
                  <a:close/>
                  <a:moveTo>
                    <a:pt x="953" y="1247"/>
                  </a:moveTo>
                  <a:lnTo>
                    <a:pt x="953" y="1247"/>
                  </a:lnTo>
                  <a:lnTo>
                    <a:pt x="934" y="1247"/>
                  </a:lnTo>
                  <a:lnTo>
                    <a:pt x="906" y="1243"/>
                  </a:lnTo>
                  <a:lnTo>
                    <a:pt x="879" y="1240"/>
                  </a:lnTo>
                  <a:lnTo>
                    <a:pt x="869" y="1240"/>
                  </a:lnTo>
                  <a:lnTo>
                    <a:pt x="860" y="1240"/>
                  </a:lnTo>
                  <a:lnTo>
                    <a:pt x="860" y="1240"/>
                  </a:lnTo>
                  <a:lnTo>
                    <a:pt x="896" y="1163"/>
                  </a:lnTo>
                  <a:lnTo>
                    <a:pt x="896" y="1163"/>
                  </a:lnTo>
                  <a:lnTo>
                    <a:pt x="900" y="1154"/>
                  </a:lnTo>
                  <a:lnTo>
                    <a:pt x="903" y="1151"/>
                  </a:lnTo>
                  <a:lnTo>
                    <a:pt x="906" y="1149"/>
                  </a:lnTo>
                  <a:lnTo>
                    <a:pt x="910" y="1147"/>
                  </a:lnTo>
                  <a:lnTo>
                    <a:pt x="914" y="1149"/>
                  </a:lnTo>
                  <a:lnTo>
                    <a:pt x="918" y="1151"/>
                  </a:lnTo>
                  <a:lnTo>
                    <a:pt x="922" y="1158"/>
                  </a:lnTo>
                  <a:lnTo>
                    <a:pt x="922" y="1158"/>
                  </a:lnTo>
                  <a:lnTo>
                    <a:pt x="935" y="1176"/>
                  </a:lnTo>
                  <a:lnTo>
                    <a:pt x="954" y="1200"/>
                  </a:lnTo>
                  <a:lnTo>
                    <a:pt x="981" y="1234"/>
                  </a:lnTo>
                  <a:lnTo>
                    <a:pt x="981" y="1234"/>
                  </a:lnTo>
                  <a:lnTo>
                    <a:pt x="983" y="1237"/>
                  </a:lnTo>
                  <a:lnTo>
                    <a:pt x="983" y="1239"/>
                  </a:lnTo>
                  <a:lnTo>
                    <a:pt x="980" y="1242"/>
                  </a:lnTo>
                  <a:lnTo>
                    <a:pt x="976" y="1243"/>
                  </a:lnTo>
                  <a:lnTo>
                    <a:pt x="966" y="1246"/>
                  </a:lnTo>
                  <a:lnTo>
                    <a:pt x="953" y="1247"/>
                  </a:lnTo>
                  <a:lnTo>
                    <a:pt x="953" y="1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a:endParaRPr>
            </a:p>
          </p:txBody>
        </p:sp>
      </p:grpSp>
    </p:spTree>
    <p:extLst>
      <p:ext uri="{BB962C8B-B14F-4D97-AF65-F5344CB8AC3E}">
        <p14:creationId xmlns:p14="http://schemas.microsoft.com/office/powerpoint/2010/main" val="3962904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B640FB8-2DAB-4FB0-B370-F2AB490411C0}"/>
              </a:ext>
            </a:extLst>
          </p:cNvPr>
          <p:cNvSpPr txBox="1"/>
          <p:nvPr/>
        </p:nvSpPr>
        <p:spPr>
          <a:xfrm>
            <a:off x="1742660" y="796355"/>
            <a:ext cx="3625901" cy="3754874"/>
          </a:xfrm>
          <a:prstGeom prst="rect">
            <a:avLst/>
          </a:prstGeom>
          <a:noFill/>
        </p:spPr>
        <p:txBody>
          <a:bodyPr wrap="square">
            <a:spAutoFit/>
          </a:bodyPr>
          <a:lstStyle/>
          <a:p>
            <a:pPr algn="just"/>
            <a:endParaRPr lang="es-MX" sz="1400" dirty="0">
              <a:solidFill>
                <a:srgbClr val="1A1A1A"/>
              </a:solidFill>
              <a:latin typeface="Lato-Light"/>
            </a:endParaRPr>
          </a:p>
          <a:p>
            <a:pPr algn="just"/>
            <a:r>
              <a:rPr lang="es-MX" sz="1400" dirty="0">
                <a:solidFill>
                  <a:srgbClr val="1A1A1A"/>
                </a:solidFill>
                <a:latin typeface="Lato-Light"/>
              </a:rPr>
              <a:t>Este curso es 100 % virtual y tiene una duración de 25 horas. La estrategia didáctica se centra en la exploración de los conceptos y de situaciones reflexivas que nos encaminan a relacionar aspectos de carácter teórico con situaciones cotidianas, de manera que el participante articule el conocimiento, de acuerdo con el análisis y el significado de los marcos de referencia propuestos.</a:t>
            </a:r>
          </a:p>
          <a:p>
            <a:pPr algn="just"/>
            <a:endParaRPr lang="es-MX" sz="1400" dirty="0">
              <a:solidFill>
                <a:srgbClr val="1A1A1A"/>
              </a:solidFill>
              <a:latin typeface="Lato-Light"/>
            </a:endParaRPr>
          </a:p>
          <a:p>
            <a:pPr algn="just"/>
            <a:r>
              <a:rPr lang="es-MX" sz="1400" dirty="0">
                <a:solidFill>
                  <a:srgbClr val="1A1A1A"/>
                </a:solidFill>
                <a:latin typeface="Lato-Light"/>
              </a:rPr>
              <a:t>De este modo, cada una de las unidades de aprendizaje propone el trabajo a partir de 4 momentos y uno final para el cierre y la evaluación. Estos momentos y su función se describen a continuación:</a:t>
            </a:r>
            <a:endParaRPr lang="es-CO" sz="1400" dirty="0">
              <a:solidFill>
                <a:prstClr val="black"/>
              </a:solidFill>
              <a:latin typeface="Calibri" panose="020F0502020204030204"/>
            </a:endParaRPr>
          </a:p>
        </p:txBody>
      </p:sp>
      <p:pic>
        <p:nvPicPr>
          <p:cNvPr id="7" name="Imagen 6">
            <a:extLst>
              <a:ext uri="{FF2B5EF4-FFF2-40B4-BE49-F238E27FC236}">
                <a16:creationId xmlns:a16="http://schemas.microsoft.com/office/drawing/2014/main" id="{ECAD5F07-2B61-4123-AE82-182483CC0787}"/>
              </a:ext>
            </a:extLst>
          </p:cNvPr>
          <p:cNvPicPr>
            <a:picLocks noChangeAspect="1"/>
          </p:cNvPicPr>
          <p:nvPr/>
        </p:nvPicPr>
        <p:blipFill>
          <a:blip r:embed="rId2"/>
          <a:stretch>
            <a:fillRect/>
          </a:stretch>
        </p:blipFill>
        <p:spPr>
          <a:xfrm>
            <a:off x="5823090" y="566703"/>
            <a:ext cx="1266825" cy="5191125"/>
          </a:xfrm>
          <a:prstGeom prst="rect">
            <a:avLst/>
          </a:prstGeom>
        </p:spPr>
      </p:pic>
      <p:sp>
        <p:nvSpPr>
          <p:cNvPr id="8" name="CuadroTexto 7">
            <a:extLst>
              <a:ext uri="{FF2B5EF4-FFF2-40B4-BE49-F238E27FC236}">
                <a16:creationId xmlns:a16="http://schemas.microsoft.com/office/drawing/2014/main" id="{44AA0875-A4E4-4287-AEA2-C4DAD192F186}"/>
              </a:ext>
            </a:extLst>
          </p:cNvPr>
          <p:cNvSpPr txBox="1"/>
          <p:nvPr/>
        </p:nvSpPr>
        <p:spPr>
          <a:xfrm>
            <a:off x="7089914" y="566702"/>
            <a:ext cx="2769703" cy="1107996"/>
          </a:xfrm>
          <a:prstGeom prst="rect">
            <a:avLst/>
          </a:prstGeom>
          <a:noFill/>
        </p:spPr>
        <p:txBody>
          <a:bodyPr wrap="square" rtlCol="0">
            <a:spAutoFit/>
          </a:bodyPr>
          <a:lstStyle/>
          <a:p>
            <a:pPr algn="just"/>
            <a:r>
              <a:rPr lang="es-CO" sz="1100" b="1" dirty="0">
                <a:solidFill>
                  <a:srgbClr val="522121"/>
                </a:solidFill>
                <a:latin typeface="HelveticaRounded-Bold"/>
              </a:rPr>
              <a:t>Momento 1.</a:t>
            </a:r>
          </a:p>
          <a:p>
            <a:pPr algn="just"/>
            <a:r>
              <a:rPr lang="es-MX" sz="1100" dirty="0">
                <a:solidFill>
                  <a:srgbClr val="1A1A1A"/>
                </a:solidFill>
                <a:latin typeface="Lato-Medium"/>
              </a:rPr>
              <a:t>Introducción y objetivo. Busca contextualizar al participante</a:t>
            </a:r>
          </a:p>
          <a:p>
            <a:pPr algn="just"/>
            <a:r>
              <a:rPr lang="es-MX" sz="1100" dirty="0">
                <a:solidFill>
                  <a:srgbClr val="1A1A1A"/>
                </a:solidFill>
                <a:latin typeface="Lato-Medium"/>
              </a:rPr>
              <a:t>frente al objetivo de aprendizaje a partir de sus conocimientos</a:t>
            </a:r>
          </a:p>
          <a:p>
            <a:pPr algn="just"/>
            <a:r>
              <a:rPr lang="es-CO" sz="1100" dirty="0">
                <a:solidFill>
                  <a:srgbClr val="1A1A1A"/>
                </a:solidFill>
                <a:latin typeface="Lato-Medium"/>
              </a:rPr>
              <a:t>previos.</a:t>
            </a:r>
            <a:endParaRPr lang="es-CO" sz="1100" dirty="0">
              <a:solidFill>
                <a:prstClr val="black"/>
              </a:solidFill>
              <a:latin typeface="Calibri" panose="020F0502020204030204"/>
            </a:endParaRPr>
          </a:p>
        </p:txBody>
      </p:sp>
      <p:sp>
        <p:nvSpPr>
          <p:cNvPr id="9" name="CuadroTexto 8">
            <a:extLst>
              <a:ext uri="{FF2B5EF4-FFF2-40B4-BE49-F238E27FC236}">
                <a16:creationId xmlns:a16="http://schemas.microsoft.com/office/drawing/2014/main" id="{19C6ACAD-7F22-40E1-83B6-64451706A15E}"/>
              </a:ext>
            </a:extLst>
          </p:cNvPr>
          <p:cNvSpPr txBox="1"/>
          <p:nvPr/>
        </p:nvSpPr>
        <p:spPr>
          <a:xfrm>
            <a:off x="7089914" y="1712581"/>
            <a:ext cx="2769703" cy="769441"/>
          </a:xfrm>
          <a:prstGeom prst="rect">
            <a:avLst/>
          </a:prstGeom>
          <a:noFill/>
        </p:spPr>
        <p:txBody>
          <a:bodyPr wrap="square" rtlCol="0">
            <a:spAutoFit/>
          </a:bodyPr>
          <a:lstStyle/>
          <a:p>
            <a:r>
              <a:rPr lang="es-CO" sz="1100" b="1" dirty="0">
                <a:solidFill>
                  <a:srgbClr val="522121"/>
                </a:solidFill>
                <a:latin typeface="HelveticaRounded-Bold"/>
              </a:rPr>
              <a:t>Momento 2.</a:t>
            </a:r>
          </a:p>
          <a:p>
            <a:r>
              <a:rPr lang="es-MX" sz="1100" dirty="0">
                <a:solidFill>
                  <a:srgbClr val="1A1A1A"/>
                </a:solidFill>
                <a:latin typeface="Lato-Medium"/>
              </a:rPr>
              <a:t>Fundamentación conceptual: Su objetivo es plantear una experiencia con el saber, que facilite su apropiación.</a:t>
            </a:r>
            <a:endParaRPr lang="es-CO" sz="1100" b="1" dirty="0">
              <a:solidFill>
                <a:srgbClr val="522121"/>
              </a:solidFill>
              <a:latin typeface="HelveticaRounded-Bold"/>
            </a:endParaRPr>
          </a:p>
        </p:txBody>
      </p:sp>
      <p:sp>
        <p:nvSpPr>
          <p:cNvPr id="11" name="CuadroTexto 10">
            <a:extLst>
              <a:ext uri="{FF2B5EF4-FFF2-40B4-BE49-F238E27FC236}">
                <a16:creationId xmlns:a16="http://schemas.microsoft.com/office/drawing/2014/main" id="{4066847C-A8F1-48C6-8B80-557E210E2C31}"/>
              </a:ext>
            </a:extLst>
          </p:cNvPr>
          <p:cNvSpPr txBox="1"/>
          <p:nvPr/>
        </p:nvSpPr>
        <p:spPr>
          <a:xfrm>
            <a:off x="7089913" y="2820577"/>
            <a:ext cx="2769703" cy="769441"/>
          </a:xfrm>
          <a:prstGeom prst="rect">
            <a:avLst/>
          </a:prstGeom>
          <a:noFill/>
        </p:spPr>
        <p:txBody>
          <a:bodyPr wrap="square">
            <a:spAutoFit/>
          </a:bodyPr>
          <a:lstStyle/>
          <a:p>
            <a:r>
              <a:rPr lang="es-CO" sz="1100" b="1" dirty="0">
                <a:solidFill>
                  <a:srgbClr val="522121"/>
                </a:solidFill>
                <a:latin typeface="HelveticaRounded-Bold"/>
              </a:rPr>
              <a:t>Momento 3.</a:t>
            </a:r>
          </a:p>
          <a:p>
            <a:r>
              <a:rPr lang="es-MX" sz="1100" dirty="0">
                <a:solidFill>
                  <a:srgbClr val="1A1A1A"/>
                </a:solidFill>
                <a:latin typeface="Lato-Medium"/>
              </a:rPr>
              <a:t>Foro: Pretende profundizar individual el saber a partir de la reflexión y la </a:t>
            </a:r>
            <a:r>
              <a:rPr lang="es-CO" sz="1100" dirty="0">
                <a:solidFill>
                  <a:srgbClr val="1A1A1A"/>
                </a:solidFill>
                <a:latin typeface="Lato-Medium"/>
              </a:rPr>
              <a:t>confrontación.</a:t>
            </a:r>
            <a:endParaRPr lang="es-CO" sz="1100" dirty="0">
              <a:solidFill>
                <a:prstClr val="black"/>
              </a:solidFill>
              <a:latin typeface="Calibri" panose="020F0502020204030204"/>
            </a:endParaRPr>
          </a:p>
        </p:txBody>
      </p:sp>
      <p:sp>
        <p:nvSpPr>
          <p:cNvPr id="13" name="CuadroTexto 12">
            <a:extLst>
              <a:ext uri="{FF2B5EF4-FFF2-40B4-BE49-F238E27FC236}">
                <a16:creationId xmlns:a16="http://schemas.microsoft.com/office/drawing/2014/main" id="{CAB4CAD1-0E70-4330-8DE4-7AACA0E3D5F4}"/>
              </a:ext>
            </a:extLst>
          </p:cNvPr>
          <p:cNvSpPr txBox="1"/>
          <p:nvPr/>
        </p:nvSpPr>
        <p:spPr>
          <a:xfrm>
            <a:off x="7089912" y="4797452"/>
            <a:ext cx="3207026" cy="769441"/>
          </a:xfrm>
          <a:prstGeom prst="rect">
            <a:avLst/>
          </a:prstGeom>
          <a:noFill/>
        </p:spPr>
        <p:txBody>
          <a:bodyPr wrap="square">
            <a:spAutoFit/>
          </a:bodyPr>
          <a:lstStyle/>
          <a:p>
            <a:r>
              <a:rPr lang="es-CO" sz="1100" b="1" dirty="0">
                <a:solidFill>
                  <a:srgbClr val="522121"/>
                </a:solidFill>
                <a:latin typeface="HelveticaRounded-Bold"/>
              </a:rPr>
              <a:t>Momento 5.</a:t>
            </a:r>
          </a:p>
          <a:p>
            <a:r>
              <a:rPr lang="es-MX" sz="1100" dirty="0">
                <a:solidFill>
                  <a:srgbClr val="1A1A1A"/>
                </a:solidFill>
                <a:latin typeface="Lato-Medium"/>
              </a:rPr>
              <a:t>Investigación: Su objetivo es identificar los</a:t>
            </a:r>
          </a:p>
          <a:p>
            <a:r>
              <a:rPr lang="es-CO" sz="1100" dirty="0">
                <a:solidFill>
                  <a:srgbClr val="1A1A1A"/>
                </a:solidFill>
                <a:latin typeface="Lato-Medium"/>
              </a:rPr>
              <a:t>micro aprendizajes alcanzados, por medio de la investigación. </a:t>
            </a:r>
            <a:endParaRPr lang="es-CO" sz="1100" dirty="0">
              <a:solidFill>
                <a:prstClr val="black"/>
              </a:solidFill>
              <a:latin typeface="Calibri" panose="020F0502020204030204"/>
            </a:endParaRPr>
          </a:p>
        </p:txBody>
      </p:sp>
      <p:sp>
        <p:nvSpPr>
          <p:cNvPr id="15" name="CuadroTexto 14">
            <a:extLst>
              <a:ext uri="{FF2B5EF4-FFF2-40B4-BE49-F238E27FC236}">
                <a16:creationId xmlns:a16="http://schemas.microsoft.com/office/drawing/2014/main" id="{FE1987B1-EBCE-4276-AD65-D2FEEFE9C86D}"/>
              </a:ext>
            </a:extLst>
          </p:cNvPr>
          <p:cNvSpPr txBox="1"/>
          <p:nvPr/>
        </p:nvSpPr>
        <p:spPr>
          <a:xfrm>
            <a:off x="7089913" y="3885793"/>
            <a:ext cx="2769703" cy="600164"/>
          </a:xfrm>
          <a:prstGeom prst="rect">
            <a:avLst/>
          </a:prstGeom>
          <a:noFill/>
        </p:spPr>
        <p:txBody>
          <a:bodyPr wrap="square">
            <a:spAutoFit/>
          </a:bodyPr>
          <a:lstStyle/>
          <a:p>
            <a:r>
              <a:rPr lang="es-CO" sz="1100" b="1" dirty="0">
                <a:solidFill>
                  <a:srgbClr val="522121"/>
                </a:solidFill>
                <a:latin typeface="HelveticaRounded-Bold"/>
              </a:rPr>
              <a:t>Momento 4.</a:t>
            </a:r>
          </a:p>
          <a:p>
            <a:r>
              <a:rPr lang="es-CO" sz="1100" dirty="0">
                <a:solidFill>
                  <a:srgbClr val="1A1A1A"/>
                </a:solidFill>
                <a:latin typeface="Lato-Medium"/>
              </a:rPr>
              <a:t>Documentos adicionales: Profundización de saberes.</a:t>
            </a:r>
            <a:endParaRPr lang="es-CO" sz="1100" dirty="0">
              <a:solidFill>
                <a:prstClr val="black"/>
              </a:solidFill>
              <a:latin typeface="Calibri" panose="020F0502020204030204"/>
            </a:endParaRPr>
          </a:p>
        </p:txBody>
      </p:sp>
      <p:sp>
        <p:nvSpPr>
          <p:cNvPr id="16" name="Título 1">
            <a:extLst>
              <a:ext uri="{FF2B5EF4-FFF2-40B4-BE49-F238E27FC236}">
                <a16:creationId xmlns:a16="http://schemas.microsoft.com/office/drawing/2014/main" id="{A1A832CC-4BE5-409A-B967-045CAE52C43B}"/>
              </a:ext>
            </a:extLst>
          </p:cNvPr>
          <p:cNvSpPr>
            <a:spLocks noGrp="1"/>
          </p:cNvSpPr>
          <p:nvPr>
            <p:ph type="title"/>
          </p:nvPr>
        </p:nvSpPr>
        <p:spPr>
          <a:xfrm>
            <a:off x="1742661" y="197102"/>
            <a:ext cx="6395605" cy="715529"/>
          </a:xfrm>
        </p:spPr>
        <p:txBody>
          <a:bodyPr>
            <a:normAutofit/>
          </a:bodyPr>
          <a:lstStyle/>
          <a:p>
            <a:r>
              <a:rPr lang="es-ES" sz="2800" b="1" dirty="0">
                <a:solidFill>
                  <a:srgbClr val="746163"/>
                </a:solidFill>
                <a:latin typeface="+mn-lt"/>
              </a:rPr>
              <a:t>Metodología</a:t>
            </a:r>
            <a:endParaRPr lang="es-CO" sz="2800" b="1" dirty="0">
              <a:solidFill>
                <a:srgbClr val="746163"/>
              </a:solidFill>
              <a:latin typeface="+mn-lt"/>
            </a:endParaRPr>
          </a:p>
        </p:txBody>
      </p:sp>
    </p:spTree>
    <p:extLst>
      <p:ext uri="{BB962C8B-B14F-4D97-AF65-F5344CB8AC3E}">
        <p14:creationId xmlns:p14="http://schemas.microsoft.com/office/powerpoint/2010/main" val="299594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EC5CBF68-799B-4A68-81C9-94F0C4A9AF44}"/>
              </a:ext>
            </a:extLst>
          </p:cNvPr>
          <p:cNvGrpSpPr/>
          <p:nvPr/>
        </p:nvGrpSpPr>
        <p:grpSpPr>
          <a:xfrm>
            <a:off x="2348194" y="1728263"/>
            <a:ext cx="5813455" cy="2741836"/>
            <a:chOff x="1035050" y="1848976"/>
            <a:chExt cx="8148106" cy="3300784"/>
          </a:xfrm>
        </p:grpSpPr>
        <p:sp>
          <p:nvSpPr>
            <p:cNvPr id="5" name="Arc 35">
              <a:extLst>
                <a:ext uri="{FF2B5EF4-FFF2-40B4-BE49-F238E27FC236}">
                  <a16:creationId xmlns:a16="http://schemas.microsoft.com/office/drawing/2014/main" id="{C53D535C-C61C-4BEF-967E-E374C0BD81DC}"/>
                </a:ext>
              </a:extLst>
            </p:cNvPr>
            <p:cNvSpPr/>
            <p:nvPr/>
          </p:nvSpPr>
          <p:spPr>
            <a:xfrm>
              <a:off x="7302105" y="1848976"/>
              <a:ext cx="1591809" cy="1645629"/>
            </a:xfrm>
            <a:prstGeom prst="arc">
              <a:avLst>
                <a:gd name="adj1" fmla="val 16211550"/>
                <a:gd name="adj2" fmla="val 5391112"/>
              </a:avLst>
            </a:prstGeom>
            <a:ln w="19050">
              <a:solidFill>
                <a:schemeClr val="bg2">
                  <a:lumMod val="75000"/>
                </a:schemeClr>
              </a:solidFill>
              <a:headEnd type="none"/>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latin typeface="Calibri" panose="020F0502020204030204"/>
              </a:endParaRPr>
            </a:p>
          </p:txBody>
        </p:sp>
        <p:sp>
          <p:nvSpPr>
            <p:cNvPr id="6" name="Arc 36">
              <a:extLst>
                <a:ext uri="{FF2B5EF4-FFF2-40B4-BE49-F238E27FC236}">
                  <a16:creationId xmlns:a16="http://schemas.microsoft.com/office/drawing/2014/main" id="{77419693-6094-4EB3-AB9F-85972037A831}"/>
                </a:ext>
              </a:extLst>
            </p:cNvPr>
            <p:cNvSpPr/>
            <p:nvPr/>
          </p:nvSpPr>
          <p:spPr>
            <a:xfrm rot="10800000">
              <a:off x="3736840" y="3494605"/>
              <a:ext cx="1591809" cy="1645629"/>
            </a:xfrm>
            <a:prstGeom prst="arc">
              <a:avLst>
                <a:gd name="adj1" fmla="val 16211550"/>
                <a:gd name="adj2" fmla="val 5391112"/>
              </a:avLst>
            </a:prstGeom>
            <a:ln w="19050" cap="rnd">
              <a:solidFill>
                <a:schemeClr val="bg2">
                  <a:lumMod val="75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latin typeface="Calibri" panose="020F0502020204030204"/>
              </a:endParaRPr>
            </a:p>
          </p:txBody>
        </p:sp>
        <p:cxnSp>
          <p:nvCxnSpPr>
            <p:cNvPr id="7" name="Straight Connector 37">
              <a:extLst>
                <a:ext uri="{FF2B5EF4-FFF2-40B4-BE49-F238E27FC236}">
                  <a16:creationId xmlns:a16="http://schemas.microsoft.com/office/drawing/2014/main" id="{454B61E5-05F4-4A4C-B5EB-477040000E46}"/>
                </a:ext>
              </a:extLst>
            </p:cNvPr>
            <p:cNvCxnSpPr>
              <a:cxnSpLocks/>
              <a:stCxn id="6" idx="2"/>
              <a:endCxn id="5" idx="2"/>
            </p:cNvCxnSpPr>
            <p:nvPr/>
          </p:nvCxnSpPr>
          <p:spPr>
            <a:xfrm flipV="1">
              <a:off x="4530617" y="3494602"/>
              <a:ext cx="3569520" cy="6"/>
            </a:xfrm>
            <a:prstGeom prst="line">
              <a:avLst/>
            </a:prstGeom>
            <a:ln w="19050" cap="rnd">
              <a:solidFill>
                <a:schemeClr val="bg2">
                  <a:lumMod val="75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38">
              <a:extLst>
                <a:ext uri="{FF2B5EF4-FFF2-40B4-BE49-F238E27FC236}">
                  <a16:creationId xmlns:a16="http://schemas.microsoft.com/office/drawing/2014/main" id="{84F12B53-DE49-4260-A648-D785373A92BC}"/>
                </a:ext>
              </a:extLst>
            </p:cNvPr>
            <p:cNvCxnSpPr>
              <a:cxnSpLocks/>
            </p:cNvCxnSpPr>
            <p:nvPr/>
          </p:nvCxnSpPr>
          <p:spPr>
            <a:xfrm>
              <a:off x="1035050" y="1848976"/>
              <a:ext cx="7119422" cy="0"/>
            </a:xfrm>
            <a:prstGeom prst="line">
              <a:avLst/>
            </a:prstGeom>
            <a:ln w="19050" cap="rnd">
              <a:solidFill>
                <a:schemeClr val="bg2">
                  <a:lumMod val="75000"/>
                </a:schemeClr>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144">
              <a:extLst>
                <a:ext uri="{FF2B5EF4-FFF2-40B4-BE49-F238E27FC236}">
                  <a16:creationId xmlns:a16="http://schemas.microsoft.com/office/drawing/2014/main" id="{ED432249-1331-4150-AFE3-9562C2DE0C40}"/>
                </a:ext>
              </a:extLst>
            </p:cNvPr>
            <p:cNvCxnSpPr>
              <a:cxnSpLocks/>
              <a:endCxn id="63" idx="2"/>
            </p:cNvCxnSpPr>
            <p:nvPr/>
          </p:nvCxnSpPr>
          <p:spPr>
            <a:xfrm>
              <a:off x="4066876" y="5140236"/>
              <a:ext cx="5116280" cy="9524"/>
            </a:xfrm>
            <a:prstGeom prst="line">
              <a:avLst/>
            </a:prstGeom>
            <a:ln w="19050">
              <a:solidFill>
                <a:schemeClr val="bg2">
                  <a:lumMod val="75000"/>
                </a:schemeClr>
              </a:solidFill>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10" name="Group 14">
            <a:extLst>
              <a:ext uri="{FF2B5EF4-FFF2-40B4-BE49-F238E27FC236}">
                <a16:creationId xmlns:a16="http://schemas.microsoft.com/office/drawing/2014/main" id="{B5AEA10E-15A2-4C08-9935-399144F5B646}"/>
              </a:ext>
            </a:extLst>
          </p:cNvPr>
          <p:cNvGrpSpPr/>
          <p:nvPr/>
        </p:nvGrpSpPr>
        <p:grpSpPr>
          <a:xfrm>
            <a:off x="1806024" y="1136125"/>
            <a:ext cx="1030792" cy="1200101"/>
            <a:chOff x="275149" y="1136124"/>
            <a:chExt cx="1444752" cy="1444752"/>
          </a:xfrm>
        </p:grpSpPr>
        <p:sp>
          <p:nvSpPr>
            <p:cNvPr id="11" name="Oval 2">
              <a:extLst>
                <a:ext uri="{FF2B5EF4-FFF2-40B4-BE49-F238E27FC236}">
                  <a16:creationId xmlns:a16="http://schemas.microsoft.com/office/drawing/2014/main" id="{96449C70-8D3F-41E1-BB9D-D33B8122ED05}"/>
                </a:ext>
              </a:extLst>
            </p:cNvPr>
            <p:cNvSpPr/>
            <p:nvPr/>
          </p:nvSpPr>
          <p:spPr>
            <a:xfrm>
              <a:off x="275149" y="1136124"/>
              <a:ext cx="1444752" cy="1444752"/>
            </a:xfrm>
            <a:prstGeom prst="ellipse">
              <a:avLst/>
            </a:prstGeom>
            <a:solidFill>
              <a:srgbClr val="F0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pSp>
          <p:nvGrpSpPr>
            <p:cNvPr id="12" name="Group 76">
              <a:extLst>
                <a:ext uri="{FF2B5EF4-FFF2-40B4-BE49-F238E27FC236}">
                  <a16:creationId xmlns:a16="http://schemas.microsoft.com/office/drawing/2014/main" id="{8DE6BEBA-1809-420F-8C83-9F398319F5A4}"/>
                </a:ext>
              </a:extLst>
            </p:cNvPr>
            <p:cNvGrpSpPr/>
            <p:nvPr/>
          </p:nvGrpSpPr>
          <p:grpSpPr>
            <a:xfrm>
              <a:off x="275414" y="1136124"/>
              <a:ext cx="1444222" cy="1235199"/>
              <a:chOff x="630513" y="1138061"/>
              <a:chExt cx="1444222" cy="1235199"/>
            </a:xfrm>
          </p:grpSpPr>
          <p:sp>
            <p:nvSpPr>
              <p:cNvPr id="13" name="Freeform: Shape 77">
                <a:extLst>
                  <a:ext uri="{FF2B5EF4-FFF2-40B4-BE49-F238E27FC236}">
                    <a16:creationId xmlns:a16="http://schemas.microsoft.com/office/drawing/2014/main" id="{92136176-8FAF-43D1-8F66-EAED4C21AAB9}"/>
                  </a:ext>
                </a:extLst>
              </p:cNvPr>
              <p:cNvSpPr/>
              <p:nvPr/>
            </p:nvSpPr>
            <p:spPr>
              <a:xfrm>
                <a:off x="630513" y="1138061"/>
                <a:ext cx="1444222" cy="722111"/>
              </a:xfrm>
              <a:custGeom>
                <a:avLst/>
                <a:gdLst>
                  <a:gd name="connsiteX0" fmla="*/ 722111 w 1444222"/>
                  <a:gd name="connsiteY0" fmla="*/ 0 h 722111"/>
                  <a:gd name="connsiteX1" fmla="*/ 1444222 w 1444222"/>
                  <a:gd name="connsiteY1" fmla="*/ 722111 h 722111"/>
                  <a:gd name="connsiteX2" fmla="*/ 1367996 w 1444222"/>
                  <a:gd name="connsiteY2" fmla="*/ 722111 h 722111"/>
                  <a:gd name="connsiteX3" fmla="*/ 722111 w 1444222"/>
                  <a:gd name="connsiteY3" fmla="*/ 76226 h 722111"/>
                  <a:gd name="connsiteX4" fmla="*/ 76226 w 1444222"/>
                  <a:gd name="connsiteY4" fmla="*/ 722111 h 722111"/>
                  <a:gd name="connsiteX5" fmla="*/ 0 w 1444222"/>
                  <a:gd name="connsiteY5" fmla="*/ 722111 h 722111"/>
                  <a:gd name="connsiteX6" fmla="*/ 722111 w 1444222"/>
                  <a:gd name="connsiteY6" fmla="*/ 0 h 7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222" h="722111">
                    <a:moveTo>
                      <a:pt x="722111" y="0"/>
                    </a:moveTo>
                    <a:cubicBezTo>
                      <a:pt x="1120922" y="0"/>
                      <a:pt x="1444222" y="323300"/>
                      <a:pt x="1444222" y="722111"/>
                    </a:cubicBezTo>
                    <a:lnTo>
                      <a:pt x="1367996" y="722111"/>
                    </a:lnTo>
                    <a:cubicBezTo>
                      <a:pt x="1367996" y="365399"/>
                      <a:pt x="1078823" y="76226"/>
                      <a:pt x="722111" y="76226"/>
                    </a:cubicBezTo>
                    <a:cubicBezTo>
                      <a:pt x="365399" y="76226"/>
                      <a:pt x="76226" y="365399"/>
                      <a:pt x="76226" y="722111"/>
                    </a:cubicBezTo>
                    <a:lnTo>
                      <a:pt x="0" y="722111"/>
                    </a:lnTo>
                    <a:cubicBezTo>
                      <a:pt x="0" y="323300"/>
                      <a:pt x="323300" y="0"/>
                      <a:pt x="7221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Calibri" panose="020F0502020204030204"/>
                </a:endParaRPr>
              </a:p>
            </p:txBody>
          </p:sp>
          <p:grpSp>
            <p:nvGrpSpPr>
              <p:cNvPr id="14" name="Group 78">
                <a:extLst>
                  <a:ext uri="{FF2B5EF4-FFF2-40B4-BE49-F238E27FC236}">
                    <a16:creationId xmlns:a16="http://schemas.microsoft.com/office/drawing/2014/main" id="{9DBF67B5-7123-473B-8CEE-7187388F96E1}"/>
                  </a:ext>
                </a:extLst>
              </p:cNvPr>
              <p:cNvGrpSpPr/>
              <p:nvPr/>
            </p:nvGrpSpPr>
            <p:grpSpPr>
              <a:xfrm>
                <a:off x="843576" y="1355164"/>
                <a:ext cx="1018096" cy="1018096"/>
                <a:chOff x="840089" y="1339923"/>
                <a:chExt cx="1018096" cy="1018096"/>
              </a:xfrm>
            </p:grpSpPr>
            <p:sp>
              <p:nvSpPr>
                <p:cNvPr id="15" name="Oval 79">
                  <a:extLst>
                    <a:ext uri="{FF2B5EF4-FFF2-40B4-BE49-F238E27FC236}">
                      <a16:creationId xmlns:a16="http://schemas.microsoft.com/office/drawing/2014/main" id="{ED8C6F57-33B1-472F-B484-52AF1E22D8E6}"/>
                    </a:ext>
                  </a:extLst>
                </p:cNvPr>
                <p:cNvSpPr/>
                <p:nvPr/>
              </p:nvSpPr>
              <p:spPr>
                <a:xfrm>
                  <a:off x="943340" y="143345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Circle: Hollow 80">
                  <a:extLst>
                    <a:ext uri="{FF2B5EF4-FFF2-40B4-BE49-F238E27FC236}">
                      <a16:creationId xmlns:a16="http://schemas.microsoft.com/office/drawing/2014/main" id="{458A7ABD-17DC-455B-A4EE-4B761DA73A03}"/>
                    </a:ext>
                  </a:extLst>
                </p:cNvPr>
                <p:cNvSpPr/>
                <p:nvPr/>
              </p:nvSpPr>
              <p:spPr>
                <a:xfrm>
                  <a:off x="840089" y="1339923"/>
                  <a:ext cx="1018095" cy="1018095"/>
                </a:xfrm>
                <a:prstGeom prst="donut">
                  <a:avLst>
                    <a:gd name="adj" fmla="val 13102"/>
                  </a:avLst>
                </a:prstGeom>
                <a:solidFill>
                  <a:schemeClr val="accent2"/>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Freeform: Shape 81">
                  <a:extLst>
                    <a:ext uri="{FF2B5EF4-FFF2-40B4-BE49-F238E27FC236}">
                      <a16:creationId xmlns:a16="http://schemas.microsoft.com/office/drawing/2014/main" id="{960F578D-5B01-4F2C-A13B-6BC5C17D0C39}"/>
                    </a:ext>
                  </a:extLst>
                </p:cNvPr>
                <p:cNvSpPr/>
                <p:nvPr/>
              </p:nvSpPr>
              <p:spPr>
                <a:xfrm>
                  <a:off x="840089" y="1339923"/>
                  <a:ext cx="1018096" cy="1018096"/>
                </a:xfrm>
                <a:custGeom>
                  <a:avLst/>
                  <a:gdLst>
                    <a:gd name="connsiteX0" fmla="*/ 509047 w 1018096"/>
                    <a:gd name="connsiteY0" fmla="*/ 65595 h 1018096"/>
                    <a:gd name="connsiteX1" fmla="*/ 63329 w 1018096"/>
                    <a:gd name="connsiteY1" fmla="*/ 511313 h 1018096"/>
                    <a:gd name="connsiteX2" fmla="*/ 509047 w 1018096"/>
                    <a:gd name="connsiteY2" fmla="*/ 957031 h 1018096"/>
                    <a:gd name="connsiteX3" fmla="*/ 954765 w 1018096"/>
                    <a:gd name="connsiteY3" fmla="*/ 511313 h 1018096"/>
                    <a:gd name="connsiteX4" fmla="*/ 509047 w 1018096"/>
                    <a:gd name="connsiteY4" fmla="*/ 65595 h 1018096"/>
                    <a:gd name="connsiteX5" fmla="*/ 509048 w 1018096"/>
                    <a:gd name="connsiteY5" fmla="*/ 0 h 1018096"/>
                    <a:gd name="connsiteX6" fmla="*/ 1018096 w 1018096"/>
                    <a:gd name="connsiteY6" fmla="*/ 509048 h 1018096"/>
                    <a:gd name="connsiteX7" fmla="*/ 509048 w 1018096"/>
                    <a:gd name="connsiteY7" fmla="*/ 1018096 h 1018096"/>
                    <a:gd name="connsiteX8" fmla="*/ 0 w 1018096"/>
                    <a:gd name="connsiteY8" fmla="*/ 509048 h 1018096"/>
                    <a:gd name="connsiteX9" fmla="*/ 509048 w 1018096"/>
                    <a:gd name="connsiteY9" fmla="*/ 0 h 10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096" h="1018096">
                      <a:moveTo>
                        <a:pt x="509047" y="65595"/>
                      </a:moveTo>
                      <a:cubicBezTo>
                        <a:pt x="262884" y="65595"/>
                        <a:pt x="63329" y="265150"/>
                        <a:pt x="63329" y="511313"/>
                      </a:cubicBezTo>
                      <a:cubicBezTo>
                        <a:pt x="63329" y="757476"/>
                        <a:pt x="262884" y="957031"/>
                        <a:pt x="509047" y="957031"/>
                      </a:cubicBezTo>
                      <a:cubicBezTo>
                        <a:pt x="755210" y="957031"/>
                        <a:pt x="954765" y="757476"/>
                        <a:pt x="954765" y="511313"/>
                      </a:cubicBezTo>
                      <a:cubicBezTo>
                        <a:pt x="954765" y="265150"/>
                        <a:pt x="755210" y="65595"/>
                        <a:pt x="509047" y="65595"/>
                      </a:cubicBezTo>
                      <a:close/>
                      <a:moveTo>
                        <a:pt x="509048" y="0"/>
                      </a:moveTo>
                      <a:cubicBezTo>
                        <a:pt x="790187" y="0"/>
                        <a:pt x="1018096" y="227909"/>
                        <a:pt x="1018096" y="509048"/>
                      </a:cubicBezTo>
                      <a:cubicBezTo>
                        <a:pt x="1018096" y="790187"/>
                        <a:pt x="790187" y="1018096"/>
                        <a:pt x="509048" y="1018096"/>
                      </a:cubicBezTo>
                      <a:cubicBezTo>
                        <a:pt x="227909" y="1018096"/>
                        <a:pt x="0" y="790187"/>
                        <a:pt x="0" y="509048"/>
                      </a:cubicBezTo>
                      <a:cubicBezTo>
                        <a:pt x="0" y="227909"/>
                        <a:pt x="227909" y="0"/>
                        <a:pt x="509048" y="0"/>
                      </a:cubicBezTo>
                      <a:close/>
                    </a:path>
                  </a:pathLst>
                </a:custGeom>
                <a:solidFill>
                  <a:schemeClr val="tx1">
                    <a:alpha val="10000"/>
                  </a:schemeClr>
                </a:solidFill>
                <a:effectLst/>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grpSp>
        </p:grpSp>
      </p:grpSp>
      <p:grpSp>
        <p:nvGrpSpPr>
          <p:cNvPr id="18" name="Graphic 4" descr="Research">
            <a:extLst>
              <a:ext uri="{FF2B5EF4-FFF2-40B4-BE49-F238E27FC236}">
                <a16:creationId xmlns:a16="http://schemas.microsoft.com/office/drawing/2014/main" id="{B6E76044-22F5-43FB-A7D8-F2969BD42162}"/>
              </a:ext>
            </a:extLst>
          </p:cNvPr>
          <p:cNvGrpSpPr/>
          <p:nvPr/>
        </p:nvGrpSpPr>
        <p:grpSpPr>
          <a:xfrm>
            <a:off x="2130012" y="1515329"/>
            <a:ext cx="382818" cy="445696"/>
            <a:chOff x="3333253" y="1579330"/>
            <a:chExt cx="536555" cy="536555"/>
          </a:xfrm>
          <a:solidFill>
            <a:schemeClr val="bg2">
              <a:lumMod val="25000"/>
            </a:schemeClr>
          </a:solidFill>
        </p:grpSpPr>
        <p:sp>
          <p:nvSpPr>
            <p:cNvPr id="19" name="Freeform: Shape 83">
              <a:extLst>
                <a:ext uri="{FF2B5EF4-FFF2-40B4-BE49-F238E27FC236}">
                  <a16:creationId xmlns:a16="http://schemas.microsoft.com/office/drawing/2014/main" id="{06B512ED-35AE-4EE4-9136-49C49C2C0B3A}"/>
                </a:ext>
              </a:extLst>
            </p:cNvPr>
            <p:cNvSpPr/>
            <p:nvPr/>
          </p:nvSpPr>
          <p:spPr>
            <a:xfrm>
              <a:off x="3333253" y="1579330"/>
              <a:ext cx="536555" cy="536555"/>
            </a:xfrm>
            <a:custGeom>
              <a:avLst/>
              <a:gdLst>
                <a:gd name="connsiteX0" fmla="*/ 439435 w 536554"/>
                <a:gd name="connsiteY0" fmla="*/ 372196 h 536554"/>
                <a:gd name="connsiteX1" fmla="*/ 397326 w 536554"/>
                <a:gd name="connsiteY1" fmla="*/ 359292 h 536554"/>
                <a:gd name="connsiteX2" fmla="*/ 366763 w 536554"/>
                <a:gd name="connsiteY2" fmla="*/ 329408 h 536554"/>
                <a:gd name="connsiteX3" fmla="*/ 408872 w 536554"/>
                <a:gd name="connsiteY3" fmla="*/ 205796 h 536554"/>
                <a:gd name="connsiteX4" fmla="*/ 205117 w 536554"/>
                <a:gd name="connsiteY4" fmla="*/ 4 h 536554"/>
                <a:gd name="connsiteX5" fmla="*/ 4 w 536554"/>
                <a:gd name="connsiteY5" fmla="*/ 203759 h 536554"/>
                <a:gd name="connsiteX6" fmla="*/ 203759 w 536554"/>
                <a:gd name="connsiteY6" fmla="*/ 408872 h 536554"/>
                <a:gd name="connsiteX7" fmla="*/ 328729 w 536554"/>
                <a:gd name="connsiteY7" fmla="*/ 366763 h 536554"/>
                <a:gd name="connsiteX8" fmla="*/ 358613 w 536554"/>
                <a:gd name="connsiteY8" fmla="*/ 396647 h 536554"/>
                <a:gd name="connsiteX9" fmla="*/ 371517 w 536554"/>
                <a:gd name="connsiteY9" fmla="*/ 439435 h 536554"/>
                <a:gd name="connsiteX10" fmla="*/ 456415 w 536554"/>
                <a:gd name="connsiteY10" fmla="*/ 524333 h 536554"/>
                <a:gd name="connsiteX11" fmla="*/ 523654 w 536554"/>
                <a:gd name="connsiteY11" fmla="*/ 524333 h 536554"/>
                <a:gd name="connsiteX12" fmla="*/ 523654 w 536554"/>
                <a:gd name="connsiteY12" fmla="*/ 457094 h 536554"/>
                <a:gd name="connsiteX13" fmla="*/ 439435 w 536554"/>
                <a:gd name="connsiteY13" fmla="*/ 372196 h 536554"/>
                <a:gd name="connsiteX14" fmla="*/ 205117 w 536554"/>
                <a:gd name="connsiteY14" fmla="*/ 368121 h 536554"/>
                <a:gd name="connsiteX15" fmla="*/ 42113 w 536554"/>
                <a:gd name="connsiteY15" fmla="*/ 205117 h 536554"/>
                <a:gd name="connsiteX16" fmla="*/ 205117 w 536554"/>
                <a:gd name="connsiteY16" fmla="*/ 42113 h 536554"/>
                <a:gd name="connsiteX17" fmla="*/ 368121 w 536554"/>
                <a:gd name="connsiteY17" fmla="*/ 205117 h 536554"/>
                <a:gd name="connsiteX18" fmla="*/ 205117 w 536554"/>
                <a:gd name="connsiteY18" fmla="*/ 368121 h 53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554" h="536554">
                  <a:moveTo>
                    <a:pt x="439435" y="372196"/>
                  </a:moveTo>
                  <a:cubicBezTo>
                    <a:pt x="428568" y="361329"/>
                    <a:pt x="412268" y="355896"/>
                    <a:pt x="397326" y="359292"/>
                  </a:cubicBezTo>
                  <a:lnTo>
                    <a:pt x="366763" y="329408"/>
                  </a:lnTo>
                  <a:cubicBezTo>
                    <a:pt x="393930" y="294090"/>
                    <a:pt x="408872" y="250622"/>
                    <a:pt x="408872" y="205796"/>
                  </a:cubicBezTo>
                  <a:cubicBezTo>
                    <a:pt x="409551" y="92373"/>
                    <a:pt x="317862" y="683"/>
                    <a:pt x="205117" y="4"/>
                  </a:cubicBezTo>
                  <a:cubicBezTo>
                    <a:pt x="92373" y="-675"/>
                    <a:pt x="683" y="91014"/>
                    <a:pt x="4" y="203759"/>
                  </a:cubicBezTo>
                  <a:cubicBezTo>
                    <a:pt x="-675" y="316503"/>
                    <a:pt x="91014" y="408193"/>
                    <a:pt x="203759" y="408872"/>
                  </a:cubicBezTo>
                  <a:cubicBezTo>
                    <a:pt x="248585" y="408872"/>
                    <a:pt x="292732" y="393930"/>
                    <a:pt x="328729" y="366763"/>
                  </a:cubicBezTo>
                  <a:lnTo>
                    <a:pt x="358613" y="396647"/>
                  </a:lnTo>
                  <a:cubicBezTo>
                    <a:pt x="355896" y="412268"/>
                    <a:pt x="360650" y="427889"/>
                    <a:pt x="371517" y="439435"/>
                  </a:cubicBezTo>
                  <a:lnTo>
                    <a:pt x="456415" y="524333"/>
                  </a:lnTo>
                  <a:cubicBezTo>
                    <a:pt x="474753" y="542671"/>
                    <a:pt x="505316" y="542671"/>
                    <a:pt x="523654" y="524333"/>
                  </a:cubicBezTo>
                  <a:cubicBezTo>
                    <a:pt x="541992" y="505995"/>
                    <a:pt x="541992" y="475432"/>
                    <a:pt x="523654" y="457094"/>
                  </a:cubicBezTo>
                  <a:lnTo>
                    <a:pt x="439435" y="372196"/>
                  </a:lnTo>
                  <a:close/>
                  <a:moveTo>
                    <a:pt x="205117" y="368121"/>
                  </a:moveTo>
                  <a:cubicBezTo>
                    <a:pt x="114786" y="368121"/>
                    <a:pt x="42113" y="295449"/>
                    <a:pt x="42113" y="205117"/>
                  </a:cubicBezTo>
                  <a:cubicBezTo>
                    <a:pt x="42113" y="114786"/>
                    <a:pt x="114786" y="42113"/>
                    <a:pt x="205117" y="42113"/>
                  </a:cubicBezTo>
                  <a:cubicBezTo>
                    <a:pt x="295449" y="42113"/>
                    <a:pt x="368121" y="114786"/>
                    <a:pt x="368121" y="205117"/>
                  </a:cubicBezTo>
                  <a:cubicBezTo>
                    <a:pt x="368121" y="294769"/>
                    <a:pt x="294769" y="368121"/>
                    <a:pt x="205117" y="368121"/>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20" name="Freeform: Shape 84">
              <a:extLst>
                <a:ext uri="{FF2B5EF4-FFF2-40B4-BE49-F238E27FC236}">
                  <a16:creationId xmlns:a16="http://schemas.microsoft.com/office/drawing/2014/main" id="{D1167B25-1207-44FD-BB4E-22C609D6901E}"/>
                </a:ext>
              </a:extLst>
            </p:cNvPr>
            <p:cNvSpPr/>
            <p:nvPr/>
          </p:nvSpPr>
          <p:spPr>
            <a:xfrm>
              <a:off x="3392345" y="1680272"/>
              <a:ext cx="292049" cy="210547"/>
            </a:xfrm>
            <a:custGeom>
              <a:avLst/>
              <a:gdLst>
                <a:gd name="connsiteX0" fmla="*/ 292049 w 292048"/>
                <a:gd name="connsiteY0" fmla="*/ 93988 h 210546"/>
                <a:gd name="connsiteX1" fmla="*/ 253335 w 292048"/>
                <a:gd name="connsiteY1" fmla="*/ 93988 h 210546"/>
                <a:gd name="connsiteX2" fmla="*/ 244506 w 292048"/>
                <a:gd name="connsiteY2" fmla="*/ 99421 h 210546"/>
                <a:gd name="connsiteX3" fmla="*/ 218697 w 292048"/>
                <a:gd name="connsiteY3" fmla="*/ 127268 h 210546"/>
                <a:gd name="connsiteX4" fmla="*/ 196963 w 292048"/>
                <a:gd name="connsiteY4" fmla="*/ 51878 h 210546"/>
                <a:gd name="connsiteX5" fmla="*/ 182021 w 292048"/>
                <a:gd name="connsiteY5" fmla="*/ 43728 h 210546"/>
                <a:gd name="connsiteX6" fmla="*/ 173871 w 292048"/>
                <a:gd name="connsiteY6" fmla="*/ 51199 h 210546"/>
                <a:gd name="connsiteX7" fmla="*/ 133120 w 292048"/>
                <a:gd name="connsiteY7" fmla="*/ 159189 h 210546"/>
                <a:gd name="connsiteX8" fmla="*/ 105273 w 292048"/>
                <a:gd name="connsiteY8" fmla="*/ 9769 h 210546"/>
                <a:gd name="connsiteX9" fmla="*/ 91690 w 292048"/>
                <a:gd name="connsiteY9" fmla="*/ 260 h 210546"/>
                <a:gd name="connsiteX10" fmla="*/ 82181 w 292048"/>
                <a:gd name="connsiteY10" fmla="*/ 8410 h 210546"/>
                <a:gd name="connsiteX11" fmla="*/ 52976 w 292048"/>
                <a:gd name="connsiteY11" fmla="*/ 93988 h 210546"/>
                <a:gd name="connsiteX12" fmla="*/ 0 w 292048"/>
                <a:gd name="connsiteY12" fmla="*/ 93988 h 210546"/>
                <a:gd name="connsiteX13" fmla="*/ 0 w 292048"/>
                <a:gd name="connsiteY13" fmla="*/ 121155 h 210546"/>
                <a:gd name="connsiteX14" fmla="*/ 61806 w 292048"/>
                <a:gd name="connsiteY14" fmla="*/ 121155 h 210546"/>
                <a:gd name="connsiteX15" fmla="*/ 73352 w 292048"/>
                <a:gd name="connsiteY15" fmla="*/ 110967 h 210546"/>
                <a:gd name="connsiteX16" fmla="*/ 90331 w 292048"/>
                <a:gd name="connsiteY16" fmla="*/ 59349 h 210546"/>
                <a:gd name="connsiteX17" fmla="*/ 117499 w 292048"/>
                <a:gd name="connsiteY17" fmla="*/ 205374 h 210546"/>
                <a:gd name="connsiteX18" fmla="*/ 128366 w 292048"/>
                <a:gd name="connsiteY18" fmla="*/ 214882 h 210546"/>
                <a:gd name="connsiteX19" fmla="*/ 129724 w 292048"/>
                <a:gd name="connsiteY19" fmla="*/ 214882 h 210546"/>
                <a:gd name="connsiteX20" fmla="*/ 141270 w 292048"/>
                <a:gd name="connsiteY20" fmla="*/ 207411 h 210546"/>
                <a:gd name="connsiteX21" fmla="*/ 184738 w 292048"/>
                <a:gd name="connsiteY21" fmla="*/ 93308 h 210546"/>
                <a:gd name="connsiteX22" fmla="*/ 202397 w 292048"/>
                <a:gd name="connsiteY22" fmla="*/ 154435 h 210546"/>
                <a:gd name="connsiteX23" fmla="*/ 217339 w 292048"/>
                <a:gd name="connsiteY23" fmla="*/ 162585 h 210546"/>
                <a:gd name="connsiteX24" fmla="*/ 222772 w 292048"/>
                <a:gd name="connsiteY24" fmla="*/ 159189 h 210546"/>
                <a:gd name="connsiteX25" fmla="*/ 259448 w 292048"/>
                <a:gd name="connsiteY25" fmla="*/ 121155 h 210546"/>
                <a:gd name="connsiteX26" fmla="*/ 292728 w 292048"/>
                <a:gd name="connsiteY26" fmla="*/ 121155 h 210546"/>
                <a:gd name="connsiteX27" fmla="*/ 292728 w 292048"/>
                <a:gd name="connsiteY27" fmla="*/ 93988 h 21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2048" h="210546">
                  <a:moveTo>
                    <a:pt x="292049" y="93988"/>
                  </a:moveTo>
                  <a:lnTo>
                    <a:pt x="253335" y="93988"/>
                  </a:lnTo>
                  <a:cubicBezTo>
                    <a:pt x="249939" y="94667"/>
                    <a:pt x="246544" y="96704"/>
                    <a:pt x="244506" y="99421"/>
                  </a:cubicBezTo>
                  <a:lnTo>
                    <a:pt x="218697" y="127268"/>
                  </a:lnTo>
                  <a:lnTo>
                    <a:pt x="196963" y="51878"/>
                  </a:lnTo>
                  <a:cubicBezTo>
                    <a:pt x="194926" y="45766"/>
                    <a:pt x="188134" y="41690"/>
                    <a:pt x="182021" y="43728"/>
                  </a:cubicBezTo>
                  <a:cubicBezTo>
                    <a:pt x="178625" y="45086"/>
                    <a:pt x="175229" y="47124"/>
                    <a:pt x="173871" y="51199"/>
                  </a:cubicBezTo>
                  <a:lnTo>
                    <a:pt x="133120" y="159189"/>
                  </a:lnTo>
                  <a:lnTo>
                    <a:pt x="105273" y="9769"/>
                  </a:lnTo>
                  <a:cubicBezTo>
                    <a:pt x="103915" y="2977"/>
                    <a:pt x="97802" y="-1098"/>
                    <a:pt x="91690" y="260"/>
                  </a:cubicBezTo>
                  <a:cubicBezTo>
                    <a:pt x="87615" y="939"/>
                    <a:pt x="84219" y="4335"/>
                    <a:pt x="82181" y="8410"/>
                  </a:cubicBezTo>
                  <a:lnTo>
                    <a:pt x="52976" y="93988"/>
                  </a:lnTo>
                  <a:lnTo>
                    <a:pt x="0" y="93988"/>
                  </a:lnTo>
                  <a:lnTo>
                    <a:pt x="0" y="121155"/>
                  </a:lnTo>
                  <a:lnTo>
                    <a:pt x="61806" y="121155"/>
                  </a:lnTo>
                  <a:cubicBezTo>
                    <a:pt x="67239" y="120476"/>
                    <a:pt x="71993" y="116401"/>
                    <a:pt x="73352" y="110967"/>
                  </a:cubicBezTo>
                  <a:lnTo>
                    <a:pt x="90331" y="59349"/>
                  </a:lnTo>
                  <a:lnTo>
                    <a:pt x="117499" y="205374"/>
                  </a:lnTo>
                  <a:cubicBezTo>
                    <a:pt x="118178" y="210807"/>
                    <a:pt x="122932" y="214882"/>
                    <a:pt x="128366" y="214882"/>
                  </a:cubicBezTo>
                  <a:lnTo>
                    <a:pt x="129724" y="214882"/>
                  </a:lnTo>
                  <a:cubicBezTo>
                    <a:pt x="134478" y="214882"/>
                    <a:pt x="139233" y="212165"/>
                    <a:pt x="141270" y="207411"/>
                  </a:cubicBezTo>
                  <a:lnTo>
                    <a:pt x="184738" y="93308"/>
                  </a:lnTo>
                  <a:lnTo>
                    <a:pt x="202397" y="154435"/>
                  </a:lnTo>
                  <a:cubicBezTo>
                    <a:pt x="204434" y="160548"/>
                    <a:pt x="210547" y="164623"/>
                    <a:pt x="217339" y="162585"/>
                  </a:cubicBezTo>
                  <a:cubicBezTo>
                    <a:pt x="219376" y="161906"/>
                    <a:pt x="221414" y="160548"/>
                    <a:pt x="222772" y="159189"/>
                  </a:cubicBezTo>
                  <a:lnTo>
                    <a:pt x="259448" y="121155"/>
                  </a:lnTo>
                  <a:lnTo>
                    <a:pt x="292728" y="121155"/>
                  </a:lnTo>
                  <a:lnTo>
                    <a:pt x="292728" y="93988"/>
                  </a:ln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grpSp>
      <p:grpSp>
        <p:nvGrpSpPr>
          <p:cNvPr id="21" name="Group 135">
            <a:extLst>
              <a:ext uri="{FF2B5EF4-FFF2-40B4-BE49-F238E27FC236}">
                <a16:creationId xmlns:a16="http://schemas.microsoft.com/office/drawing/2014/main" id="{A2DF952A-CBAB-4C51-B7C0-6CF868B251C7}"/>
              </a:ext>
            </a:extLst>
          </p:cNvPr>
          <p:cNvGrpSpPr/>
          <p:nvPr/>
        </p:nvGrpSpPr>
        <p:grpSpPr>
          <a:xfrm>
            <a:off x="1585629" y="470401"/>
            <a:ext cx="2184035" cy="648335"/>
            <a:chOff x="-41552" y="586148"/>
            <a:chExt cx="3061132" cy="780505"/>
          </a:xfrm>
        </p:grpSpPr>
        <p:sp>
          <p:nvSpPr>
            <p:cNvPr id="22" name="TextBox 136">
              <a:extLst>
                <a:ext uri="{FF2B5EF4-FFF2-40B4-BE49-F238E27FC236}">
                  <a16:creationId xmlns:a16="http://schemas.microsoft.com/office/drawing/2014/main" id="{49C32531-D434-4F89-8C65-1C658F00C2FE}"/>
                </a:ext>
              </a:extLst>
            </p:cNvPr>
            <p:cNvSpPr txBox="1"/>
            <p:nvPr/>
          </p:nvSpPr>
          <p:spPr>
            <a:xfrm>
              <a:off x="-41552" y="810872"/>
              <a:ext cx="2062560" cy="555781"/>
            </a:xfrm>
            <a:prstGeom prst="rect">
              <a:avLst/>
            </a:prstGeom>
            <a:noFill/>
          </p:spPr>
          <p:txBody>
            <a:bodyPr wrap="square" lIns="0" rIns="0" rtlCol="0" anchor="b">
              <a:spAutoFit/>
            </a:bodyPr>
            <a:lstStyle/>
            <a:p>
              <a:pPr algn="r"/>
              <a:r>
                <a:rPr lang="en-US" sz="2400" b="1" noProof="1">
                  <a:solidFill>
                    <a:prstClr val="black"/>
                  </a:solidFill>
                  <a:latin typeface="Calibri" panose="020F0502020204030204"/>
                </a:rPr>
                <a:t>Unidad 0-1</a:t>
              </a:r>
            </a:p>
          </p:txBody>
        </p:sp>
        <p:sp>
          <p:nvSpPr>
            <p:cNvPr id="23" name="TextBox 137">
              <a:extLst>
                <a:ext uri="{FF2B5EF4-FFF2-40B4-BE49-F238E27FC236}">
                  <a16:creationId xmlns:a16="http://schemas.microsoft.com/office/drawing/2014/main" id="{324D7AA2-9478-4935-A06B-EFF647A22491}"/>
                </a:ext>
              </a:extLst>
            </p:cNvPr>
            <p:cNvSpPr txBox="1"/>
            <p:nvPr/>
          </p:nvSpPr>
          <p:spPr>
            <a:xfrm>
              <a:off x="90288" y="586148"/>
              <a:ext cx="2929292" cy="333468"/>
            </a:xfrm>
            <a:prstGeom prst="rect">
              <a:avLst/>
            </a:prstGeom>
            <a:noFill/>
          </p:spPr>
          <p:txBody>
            <a:bodyPr wrap="square" lIns="0" rIns="0" rtlCol="0" anchor="t">
              <a:spAutoFit/>
            </a:bodyPr>
            <a:lstStyle/>
            <a:p>
              <a:pPr algn="just"/>
              <a:r>
                <a:rPr lang="en-US" sz="1200" noProof="1">
                  <a:solidFill>
                    <a:prstClr val="black">
                      <a:lumMod val="65000"/>
                      <a:lumOff val="35000"/>
                    </a:prstClr>
                  </a:solidFill>
                </a:rPr>
                <a:t>Inicia 16 noviembre</a:t>
              </a:r>
              <a:endParaRPr lang="en-US" sz="1200" noProof="1">
                <a:solidFill>
                  <a:prstClr val="black">
                    <a:lumMod val="65000"/>
                    <a:lumOff val="35000"/>
                  </a:prstClr>
                </a:solidFill>
                <a:latin typeface="Calibri" panose="020F0502020204030204"/>
              </a:endParaRPr>
            </a:p>
          </p:txBody>
        </p:sp>
      </p:grpSp>
      <p:grpSp>
        <p:nvGrpSpPr>
          <p:cNvPr id="30" name="Group 19">
            <a:extLst>
              <a:ext uri="{FF2B5EF4-FFF2-40B4-BE49-F238E27FC236}">
                <a16:creationId xmlns:a16="http://schemas.microsoft.com/office/drawing/2014/main" id="{84288D07-8841-4496-B956-1CE8C8AC8B7A}"/>
              </a:ext>
            </a:extLst>
          </p:cNvPr>
          <p:cNvGrpSpPr/>
          <p:nvPr/>
        </p:nvGrpSpPr>
        <p:grpSpPr>
          <a:xfrm>
            <a:off x="4783772" y="1136125"/>
            <a:ext cx="1035907" cy="1200101"/>
            <a:chOff x="4448742" y="1136124"/>
            <a:chExt cx="1451922" cy="1444752"/>
          </a:xfrm>
        </p:grpSpPr>
        <p:sp>
          <p:nvSpPr>
            <p:cNvPr id="31" name="Oval 146">
              <a:extLst>
                <a:ext uri="{FF2B5EF4-FFF2-40B4-BE49-F238E27FC236}">
                  <a16:creationId xmlns:a16="http://schemas.microsoft.com/office/drawing/2014/main" id="{0DFD53EA-266E-47AE-86BB-9C7636FF46C3}"/>
                </a:ext>
              </a:extLst>
            </p:cNvPr>
            <p:cNvSpPr/>
            <p:nvPr/>
          </p:nvSpPr>
          <p:spPr>
            <a:xfrm>
              <a:off x="4448742" y="1136124"/>
              <a:ext cx="1444749" cy="1444752"/>
            </a:xfrm>
            <a:prstGeom prst="ellipse">
              <a:avLst/>
            </a:prstGeom>
            <a:solidFill>
              <a:srgbClr val="F0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pSp>
          <p:nvGrpSpPr>
            <p:cNvPr id="32" name="Group 147">
              <a:extLst>
                <a:ext uri="{FF2B5EF4-FFF2-40B4-BE49-F238E27FC236}">
                  <a16:creationId xmlns:a16="http://schemas.microsoft.com/office/drawing/2014/main" id="{D6CBEF73-72CD-47CB-8BA7-D16A1726BC6A}"/>
                </a:ext>
              </a:extLst>
            </p:cNvPr>
            <p:cNvGrpSpPr/>
            <p:nvPr/>
          </p:nvGrpSpPr>
          <p:grpSpPr>
            <a:xfrm>
              <a:off x="4456439" y="1136124"/>
              <a:ext cx="1444225" cy="1235199"/>
              <a:chOff x="-517606" y="1138061"/>
              <a:chExt cx="1444225" cy="1235199"/>
            </a:xfrm>
          </p:grpSpPr>
          <p:sp>
            <p:nvSpPr>
              <p:cNvPr id="33" name="Freeform: Shape 151">
                <a:extLst>
                  <a:ext uri="{FF2B5EF4-FFF2-40B4-BE49-F238E27FC236}">
                    <a16:creationId xmlns:a16="http://schemas.microsoft.com/office/drawing/2014/main" id="{34A21864-A166-4739-BEE0-320DC513E9D1}"/>
                  </a:ext>
                </a:extLst>
              </p:cNvPr>
              <p:cNvSpPr/>
              <p:nvPr/>
            </p:nvSpPr>
            <p:spPr>
              <a:xfrm>
                <a:off x="-517606" y="1138061"/>
                <a:ext cx="1444225" cy="722111"/>
              </a:xfrm>
              <a:custGeom>
                <a:avLst/>
                <a:gdLst>
                  <a:gd name="connsiteX0" fmla="*/ 722111 w 1444222"/>
                  <a:gd name="connsiteY0" fmla="*/ 0 h 722111"/>
                  <a:gd name="connsiteX1" fmla="*/ 1444222 w 1444222"/>
                  <a:gd name="connsiteY1" fmla="*/ 722111 h 722111"/>
                  <a:gd name="connsiteX2" fmla="*/ 1367996 w 1444222"/>
                  <a:gd name="connsiteY2" fmla="*/ 722111 h 722111"/>
                  <a:gd name="connsiteX3" fmla="*/ 722111 w 1444222"/>
                  <a:gd name="connsiteY3" fmla="*/ 76226 h 722111"/>
                  <a:gd name="connsiteX4" fmla="*/ 76226 w 1444222"/>
                  <a:gd name="connsiteY4" fmla="*/ 722111 h 722111"/>
                  <a:gd name="connsiteX5" fmla="*/ 0 w 1444222"/>
                  <a:gd name="connsiteY5" fmla="*/ 722111 h 722111"/>
                  <a:gd name="connsiteX6" fmla="*/ 722111 w 1444222"/>
                  <a:gd name="connsiteY6" fmla="*/ 0 h 7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222" h="722111">
                    <a:moveTo>
                      <a:pt x="722111" y="0"/>
                    </a:moveTo>
                    <a:cubicBezTo>
                      <a:pt x="1120922" y="0"/>
                      <a:pt x="1444222" y="323300"/>
                      <a:pt x="1444222" y="722111"/>
                    </a:cubicBezTo>
                    <a:lnTo>
                      <a:pt x="1367996" y="722111"/>
                    </a:lnTo>
                    <a:cubicBezTo>
                      <a:pt x="1367996" y="365399"/>
                      <a:pt x="1078823" y="76226"/>
                      <a:pt x="722111" y="76226"/>
                    </a:cubicBezTo>
                    <a:cubicBezTo>
                      <a:pt x="365399" y="76226"/>
                      <a:pt x="76226" y="365399"/>
                      <a:pt x="76226" y="722111"/>
                    </a:cubicBezTo>
                    <a:lnTo>
                      <a:pt x="0" y="722111"/>
                    </a:lnTo>
                    <a:cubicBezTo>
                      <a:pt x="0" y="323300"/>
                      <a:pt x="323300" y="0"/>
                      <a:pt x="7221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Calibri" panose="020F0502020204030204"/>
                </a:endParaRPr>
              </a:p>
            </p:txBody>
          </p:sp>
          <p:grpSp>
            <p:nvGrpSpPr>
              <p:cNvPr id="34" name="Group 152">
                <a:extLst>
                  <a:ext uri="{FF2B5EF4-FFF2-40B4-BE49-F238E27FC236}">
                    <a16:creationId xmlns:a16="http://schemas.microsoft.com/office/drawing/2014/main" id="{D657A652-4AC0-4F83-BADA-6F9B67245EB9}"/>
                  </a:ext>
                </a:extLst>
              </p:cNvPr>
              <p:cNvGrpSpPr/>
              <p:nvPr/>
            </p:nvGrpSpPr>
            <p:grpSpPr>
              <a:xfrm>
                <a:off x="-331235" y="1355164"/>
                <a:ext cx="1044791" cy="1018096"/>
                <a:chOff x="-334722" y="1339923"/>
                <a:chExt cx="1044791" cy="1018096"/>
              </a:xfrm>
            </p:grpSpPr>
            <p:sp>
              <p:nvSpPr>
                <p:cNvPr id="35" name="Oval 153">
                  <a:extLst>
                    <a:ext uri="{FF2B5EF4-FFF2-40B4-BE49-F238E27FC236}">
                      <a16:creationId xmlns:a16="http://schemas.microsoft.com/office/drawing/2014/main" id="{4958561D-D3A5-479A-A0CF-B59A7FDF83E4}"/>
                    </a:ext>
                  </a:extLst>
                </p:cNvPr>
                <p:cNvSpPr/>
                <p:nvPr/>
              </p:nvSpPr>
              <p:spPr>
                <a:xfrm>
                  <a:off x="-208252" y="1419553"/>
                  <a:ext cx="822959"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6" name="Circle: Hollow 154">
                  <a:extLst>
                    <a:ext uri="{FF2B5EF4-FFF2-40B4-BE49-F238E27FC236}">
                      <a16:creationId xmlns:a16="http://schemas.microsoft.com/office/drawing/2014/main" id="{402F188B-2C88-4C9E-8B84-8E096DEBE2D1}"/>
                    </a:ext>
                  </a:extLst>
                </p:cNvPr>
                <p:cNvSpPr/>
                <p:nvPr/>
              </p:nvSpPr>
              <p:spPr>
                <a:xfrm>
                  <a:off x="-334722" y="1339923"/>
                  <a:ext cx="1018094" cy="1018095"/>
                </a:xfrm>
                <a:prstGeom prst="donut">
                  <a:avLst>
                    <a:gd name="adj" fmla="val 13102"/>
                  </a:avLst>
                </a:prstGeom>
                <a:solidFill>
                  <a:schemeClr val="accent3"/>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7" name="Freeform: Shape 155">
                  <a:extLst>
                    <a:ext uri="{FF2B5EF4-FFF2-40B4-BE49-F238E27FC236}">
                      <a16:creationId xmlns:a16="http://schemas.microsoft.com/office/drawing/2014/main" id="{FE573716-2DA1-4954-A692-FAF168C4A455}"/>
                    </a:ext>
                  </a:extLst>
                </p:cNvPr>
                <p:cNvSpPr/>
                <p:nvPr/>
              </p:nvSpPr>
              <p:spPr>
                <a:xfrm>
                  <a:off x="-308027" y="1339923"/>
                  <a:ext cx="1018096" cy="1018096"/>
                </a:xfrm>
                <a:custGeom>
                  <a:avLst/>
                  <a:gdLst>
                    <a:gd name="connsiteX0" fmla="*/ 509047 w 1018096"/>
                    <a:gd name="connsiteY0" fmla="*/ 65595 h 1018096"/>
                    <a:gd name="connsiteX1" fmla="*/ 63329 w 1018096"/>
                    <a:gd name="connsiteY1" fmla="*/ 511313 h 1018096"/>
                    <a:gd name="connsiteX2" fmla="*/ 509047 w 1018096"/>
                    <a:gd name="connsiteY2" fmla="*/ 957031 h 1018096"/>
                    <a:gd name="connsiteX3" fmla="*/ 954765 w 1018096"/>
                    <a:gd name="connsiteY3" fmla="*/ 511313 h 1018096"/>
                    <a:gd name="connsiteX4" fmla="*/ 509047 w 1018096"/>
                    <a:gd name="connsiteY4" fmla="*/ 65595 h 1018096"/>
                    <a:gd name="connsiteX5" fmla="*/ 509048 w 1018096"/>
                    <a:gd name="connsiteY5" fmla="*/ 0 h 1018096"/>
                    <a:gd name="connsiteX6" fmla="*/ 1018096 w 1018096"/>
                    <a:gd name="connsiteY6" fmla="*/ 509048 h 1018096"/>
                    <a:gd name="connsiteX7" fmla="*/ 509048 w 1018096"/>
                    <a:gd name="connsiteY7" fmla="*/ 1018096 h 1018096"/>
                    <a:gd name="connsiteX8" fmla="*/ 0 w 1018096"/>
                    <a:gd name="connsiteY8" fmla="*/ 509048 h 1018096"/>
                    <a:gd name="connsiteX9" fmla="*/ 509048 w 1018096"/>
                    <a:gd name="connsiteY9" fmla="*/ 0 h 10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096" h="1018096">
                      <a:moveTo>
                        <a:pt x="509047" y="65595"/>
                      </a:moveTo>
                      <a:cubicBezTo>
                        <a:pt x="262884" y="65595"/>
                        <a:pt x="63329" y="265150"/>
                        <a:pt x="63329" y="511313"/>
                      </a:cubicBezTo>
                      <a:cubicBezTo>
                        <a:pt x="63329" y="757476"/>
                        <a:pt x="262884" y="957031"/>
                        <a:pt x="509047" y="957031"/>
                      </a:cubicBezTo>
                      <a:cubicBezTo>
                        <a:pt x="755210" y="957031"/>
                        <a:pt x="954765" y="757476"/>
                        <a:pt x="954765" y="511313"/>
                      </a:cubicBezTo>
                      <a:cubicBezTo>
                        <a:pt x="954765" y="265150"/>
                        <a:pt x="755210" y="65595"/>
                        <a:pt x="509047" y="65595"/>
                      </a:cubicBezTo>
                      <a:close/>
                      <a:moveTo>
                        <a:pt x="509048" y="0"/>
                      </a:moveTo>
                      <a:cubicBezTo>
                        <a:pt x="790187" y="0"/>
                        <a:pt x="1018096" y="227909"/>
                        <a:pt x="1018096" y="509048"/>
                      </a:cubicBezTo>
                      <a:cubicBezTo>
                        <a:pt x="1018096" y="790187"/>
                        <a:pt x="790187" y="1018096"/>
                        <a:pt x="509048" y="1018096"/>
                      </a:cubicBezTo>
                      <a:cubicBezTo>
                        <a:pt x="227909" y="1018096"/>
                        <a:pt x="0" y="790187"/>
                        <a:pt x="0" y="509048"/>
                      </a:cubicBezTo>
                      <a:cubicBezTo>
                        <a:pt x="0" y="227909"/>
                        <a:pt x="227909" y="0"/>
                        <a:pt x="509048" y="0"/>
                      </a:cubicBezTo>
                      <a:close/>
                    </a:path>
                  </a:pathLst>
                </a:custGeom>
                <a:solidFill>
                  <a:schemeClr val="tx1">
                    <a:alpha val="10000"/>
                  </a:schemeClr>
                </a:solidFill>
                <a:effectLst/>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grpSp>
        </p:grpSp>
      </p:grpSp>
      <p:grpSp>
        <p:nvGrpSpPr>
          <p:cNvPr id="38" name="Group 15">
            <a:extLst>
              <a:ext uri="{FF2B5EF4-FFF2-40B4-BE49-F238E27FC236}">
                <a16:creationId xmlns:a16="http://schemas.microsoft.com/office/drawing/2014/main" id="{15A774C9-1376-4FF0-8E45-E5E7D0BB74D4}"/>
              </a:ext>
            </a:extLst>
          </p:cNvPr>
          <p:cNvGrpSpPr/>
          <p:nvPr/>
        </p:nvGrpSpPr>
        <p:grpSpPr>
          <a:xfrm>
            <a:off x="4229229" y="2503085"/>
            <a:ext cx="1030791" cy="1200101"/>
            <a:chOff x="3671498" y="2781751"/>
            <a:chExt cx="1444751" cy="1444752"/>
          </a:xfrm>
        </p:grpSpPr>
        <p:sp>
          <p:nvSpPr>
            <p:cNvPr id="39" name="Oval 157">
              <a:extLst>
                <a:ext uri="{FF2B5EF4-FFF2-40B4-BE49-F238E27FC236}">
                  <a16:creationId xmlns:a16="http://schemas.microsoft.com/office/drawing/2014/main" id="{4803BDC4-456D-4A4B-9943-A0E1A6C76BB4}"/>
                </a:ext>
              </a:extLst>
            </p:cNvPr>
            <p:cNvSpPr/>
            <p:nvPr/>
          </p:nvSpPr>
          <p:spPr>
            <a:xfrm>
              <a:off x="3671498" y="2781751"/>
              <a:ext cx="1444751" cy="1444752"/>
            </a:xfrm>
            <a:prstGeom prst="ellipse">
              <a:avLst/>
            </a:prstGeom>
            <a:solidFill>
              <a:srgbClr val="F0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pSp>
          <p:nvGrpSpPr>
            <p:cNvPr id="40" name="Group 158">
              <a:extLst>
                <a:ext uri="{FF2B5EF4-FFF2-40B4-BE49-F238E27FC236}">
                  <a16:creationId xmlns:a16="http://schemas.microsoft.com/office/drawing/2014/main" id="{3BE2C8E2-EA50-4D8E-9408-9C812E77BAA4}"/>
                </a:ext>
              </a:extLst>
            </p:cNvPr>
            <p:cNvGrpSpPr/>
            <p:nvPr/>
          </p:nvGrpSpPr>
          <p:grpSpPr>
            <a:xfrm>
              <a:off x="3671758" y="2781751"/>
              <a:ext cx="1444222" cy="1235199"/>
              <a:chOff x="-245259" y="1138061"/>
              <a:chExt cx="1444222" cy="1235199"/>
            </a:xfrm>
          </p:grpSpPr>
          <p:sp>
            <p:nvSpPr>
              <p:cNvPr id="41" name="Freeform: Shape 162">
                <a:extLst>
                  <a:ext uri="{FF2B5EF4-FFF2-40B4-BE49-F238E27FC236}">
                    <a16:creationId xmlns:a16="http://schemas.microsoft.com/office/drawing/2014/main" id="{8B04770D-391D-49D3-B36A-AA29C6C93E14}"/>
                  </a:ext>
                </a:extLst>
              </p:cNvPr>
              <p:cNvSpPr/>
              <p:nvPr/>
            </p:nvSpPr>
            <p:spPr>
              <a:xfrm>
                <a:off x="-245259" y="1138061"/>
                <a:ext cx="1444222" cy="722111"/>
              </a:xfrm>
              <a:custGeom>
                <a:avLst/>
                <a:gdLst>
                  <a:gd name="connsiteX0" fmla="*/ 722111 w 1444222"/>
                  <a:gd name="connsiteY0" fmla="*/ 0 h 722111"/>
                  <a:gd name="connsiteX1" fmla="*/ 1444222 w 1444222"/>
                  <a:gd name="connsiteY1" fmla="*/ 722111 h 722111"/>
                  <a:gd name="connsiteX2" fmla="*/ 1367996 w 1444222"/>
                  <a:gd name="connsiteY2" fmla="*/ 722111 h 722111"/>
                  <a:gd name="connsiteX3" fmla="*/ 722111 w 1444222"/>
                  <a:gd name="connsiteY3" fmla="*/ 76226 h 722111"/>
                  <a:gd name="connsiteX4" fmla="*/ 76226 w 1444222"/>
                  <a:gd name="connsiteY4" fmla="*/ 722111 h 722111"/>
                  <a:gd name="connsiteX5" fmla="*/ 0 w 1444222"/>
                  <a:gd name="connsiteY5" fmla="*/ 722111 h 722111"/>
                  <a:gd name="connsiteX6" fmla="*/ 722111 w 1444222"/>
                  <a:gd name="connsiteY6" fmla="*/ 0 h 7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222" h="722111">
                    <a:moveTo>
                      <a:pt x="722111" y="0"/>
                    </a:moveTo>
                    <a:cubicBezTo>
                      <a:pt x="1120922" y="0"/>
                      <a:pt x="1444222" y="323300"/>
                      <a:pt x="1444222" y="722111"/>
                    </a:cubicBezTo>
                    <a:lnTo>
                      <a:pt x="1367996" y="722111"/>
                    </a:lnTo>
                    <a:cubicBezTo>
                      <a:pt x="1367996" y="365399"/>
                      <a:pt x="1078823" y="76226"/>
                      <a:pt x="722111" y="76226"/>
                    </a:cubicBezTo>
                    <a:cubicBezTo>
                      <a:pt x="365399" y="76226"/>
                      <a:pt x="76226" y="365399"/>
                      <a:pt x="76226" y="722111"/>
                    </a:cubicBezTo>
                    <a:lnTo>
                      <a:pt x="0" y="722111"/>
                    </a:lnTo>
                    <a:cubicBezTo>
                      <a:pt x="0" y="323300"/>
                      <a:pt x="323300" y="0"/>
                      <a:pt x="72211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Calibri" panose="020F0502020204030204"/>
                </a:endParaRPr>
              </a:p>
            </p:txBody>
          </p:sp>
          <p:grpSp>
            <p:nvGrpSpPr>
              <p:cNvPr id="42" name="Group 163">
                <a:extLst>
                  <a:ext uri="{FF2B5EF4-FFF2-40B4-BE49-F238E27FC236}">
                    <a16:creationId xmlns:a16="http://schemas.microsoft.com/office/drawing/2014/main" id="{E124A964-C31E-469F-81DA-F1FBE8FA26F0}"/>
                  </a:ext>
                </a:extLst>
              </p:cNvPr>
              <p:cNvGrpSpPr/>
              <p:nvPr/>
            </p:nvGrpSpPr>
            <p:grpSpPr>
              <a:xfrm>
                <a:off x="-32197" y="1355164"/>
                <a:ext cx="1018098" cy="1018096"/>
                <a:chOff x="-35684" y="1339923"/>
                <a:chExt cx="1018098" cy="1018096"/>
              </a:xfrm>
            </p:grpSpPr>
            <p:sp>
              <p:nvSpPr>
                <p:cNvPr id="43" name="Oval 164">
                  <a:extLst>
                    <a:ext uri="{FF2B5EF4-FFF2-40B4-BE49-F238E27FC236}">
                      <a16:creationId xmlns:a16="http://schemas.microsoft.com/office/drawing/2014/main" id="{C448BF0F-BA3F-4650-AEDD-D93DFD1AAD24}"/>
                    </a:ext>
                  </a:extLst>
                </p:cNvPr>
                <p:cNvSpPr/>
                <p:nvPr/>
              </p:nvSpPr>
              <p:spPr>
                <a:xfrm>
                  <a:off x="63355" y="1428572"/>
                  <a:ext cx="822956"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4" name="Circle: Hollow 165">
                  <a:extLst>
                    <a:ext uri="{FF2B5EF4-FFF2-40B4-BE49-F238E27FC236}">
                      <a16:creationId xmlns:a16="http://schemas.microsoft.com/office/drawing/2014/main" id="{37F6B051-FB81-4AC5-AE9A-31024CD855B7}"/>
                    </a:ext>
                  </a:extLst>
                </p:cNvPr>
                <p:cNvSpPr/>
                <p:nvPr/>
              </p:nvSpPr>
              <p:spPr>
                <a:xfrm>
                  <a:off x="-35684" y="1339923"/>
                  <a:ext cx="1018097" cy="1018095"/>
                </a:xfrm>
                <a:prstGeom prst="donut">
                  <a:avLst>
                    <a:gd name="adj" fmla="val 13102"/>
                  </a:avLst>
                </a:prstGeom>
                <a:solidFill>
                  <a:schemeClr val="accent4"/>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5" name="Freeform: Shape 166">
                  <a:extLst>
                    <a:ext uri="{FF2B5EF4-FFF2-40B4-BE49-F238E27FC236}">
                      <a16:creationId xmlns:a16="http://schemas.microsoft.com/office/drawing/2014/main" id="{E46FA7B3-8943-43E8-BBC6-EEB0BA5650CF}"/>
                    </a:ext>
                  </a:extLst>
                </p:cNvPr>
                <p:cNvSpPr/>
                <p:nvPr/>
              </p:nvSpPr>
              <p:spPr>
                <a:xfrm>
                  <a:off x="-35683" y="1339923"/>
                  <a:ext cx="1018097" cy="1018096"/>
                </a:xfrm>
                <a:custGeom>
                  <a:avLst/>
                  <a:gdLst>
                    <a:gd name="connsiteX0" fmla="*/ 509047 w 1018096"/>
                    <a:gd name="connsiteY0" fmla="*/ 65595 h 1018096"/>
                    <a:gd name="connsiteX1" fmla="*/ 63329 w 1018096"/>
                    <a:gd name="connsiteY1" fmla="*/ 511313 h 1018096"/>
                    <a:gd name="connsiteX2" fmla="*/ 509047 w 1018096"/>
                    <a:gd name="connsiteY2" fmla="*/ 957031 h 1018096"/>
                    <a:gd name="connsiteX3" fmla="*/ 954765 w 1018096"/>
                    <a:gd name="connsiteY3" fmla="*/ 511313 h 1018096"/>
                    <a:gd name="connsiteX4" fmla="*/ 509047 w 1018096"/>
                    <a:gd name="connsiteY4" fmla="*/ 65595 h 1018096"/>
                    <a:gd name="connsiteX5" fmla="*/ 509048 w 1018096"/>
                    <a:gd name="connsiteY5" fmla="*/ 0 h 1018096"/>
                    <a:gd name="connsiteX6" fmla="*/ 1018096 w 1018096"/>
                    <a:gd name="connsiteY6" fmla="*/ 509048 h 1018096"/>
                    <a:gd name="connsiteX7" fmla="*/ 509048 w 1018096"/>
                    <a:gd name="connsiteY7" fmla="*/ 1018096 h 1018096"/>
                    <a:gd name="connsiteX8" fmla="*/ 0 w 1018096"/>
                    <a:gd name="connsiteY8" fmla="*/ 509048 h 1018096"/>
                    <a:gd name="connsiteX9" fmla="*/ 509048 w 1018096"/>
                    <a:gd name="connsiteY9" fmla="*/ 0 h 10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096" h="1018096">
                      <a:moveTo>
                        <a:pt x="509047" y="65595"/>
                      </a:moveTo>
                      <a:cubicBezTo>
                        <a:pt x="262884" y="65595"/>
                        <a:pt x="63329" y="265150"/>
                        <a:pt x="63329" y="511313"/>
                      </a:cubicBezTo>
                      <a:cubicBezTo>
                        <a:pt x="63329" y="757476"/>
                        <a:pt x="262884" y="957031"/>
                        <a:pt x="509047" y="957031"/>
                      </a:cubicBezTo>
                      <a:cubicBezTo>
                        <a:pt x="755210" y="957031"/>
                        <a:pt x="954765" y="757476"/>
                        <a:pt x="954765" y="511313"/>
                      </a:cubicBezTo>
                      <a:cubicBezTo>
                        <a:pt x="954765" y="265150"/>
                        <a:pt x="755210" y="65595"/>
                        <a:pt x="509047" y="65595"/>
                      </a:cubicBezTo>
                      <a:close/>
                      <a:moveTo>
                        <a:pt x="509048" y="0"/>
                      </a:moveTo>
                      <a:cubicBezTo>
                        <a:pt x="790187" y="0"/>
                        <a:pt x="1018096" y="227909"/>
                        <a:pt x="1018096" y="509048"/>
                      </a:cubicBezTo>
                      <a:cubicBezTo>
                        <a:pt x="1018096" y="790187"/>
                        <a:pt x="790187" y="1018096"/>
                        <a:pt x="509048" y="1018096"/>
                      </a:cubicBezTo>
                      <a:cubicBezTo>
                        <a:pt x="227909" y="1018096"/>
                        <a:pt x="0" y="790187"/>
                        <a:pt x="0" y="509048"/>
                      </a:cubicBezTo>
                      <a:cubicBezTo>
                        <a:pt x="0" y="227909"/>
                        <a:pt x="227909" y="0"/>
                        <a:pt x="509048" y="0"/>
                      </a:cubicBezTo>
                      <a:close/>
                    </a:path>
                  </a:pathLst>
                </a:custGeom>
                <a:solidFill>
                  <a:schemeClr val="tx1">
                    <a:alpha val="10000"/>
                  </a:schemeClr>
                </a:solidFill>
                <a:effectLst/>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grpSp>
        </p:grpSp>
      </p:grpSp>
      <p:grpSp>
        <p:nvGrpSpPr>
          <p:cNvPr id="46" name="Group 16">
            <a:extLst>
              <a:ext uri="{FF2B5EF4-FFF2-40B4-BE49-F238E27FC236}">
                <a16:creationId xmlns:a16="http://schemas.microsoft.com/office/drawing/2014/main" id="{2A95F0D7-5219-4357-8FB9-686C08744AEF}"/>
              </a:ext>
            </a:extLst>
          </p:cNvPr>
          <p:cNvGrpSpPr/>
          <p:nvPr/>
        </p:nvGrpSpPr>
        <p:grpSpPr>
          <a:xfrm>
            <a:off x="7333936" y="1807753"/>
            <a:ext cx="1030794" cy="1200109"/>
            <a:chOff x="8023039" y="1944670"/>
            <a:chExt cx="1444755" cy="1444762"/>
          </a:xfrm>
        </p:grpSpPr>
        <p:sp>
          <p:nvSpPr>
            <p:cNvPr id="47" name="Oval 168">
              <a:extLst>
                <a:ext uri="{FF2B5EF4-FFF2-40B4-BE49-F238E27FC236}">
                  <a16:creationId xmlns:a16="http://schemas.microsoft.com/office/drawing/2014/main" id="{F2656D2A-FCAF-4D7E-AE09-807AB7AECAFA}"/>
                </a:ext>
              </a:extLst>
            </p:cNvPr>
            <p:cNvSpPr/>
            <p:nvPr/>
          </p:nvSpPr>
          <p:spPr>
            <a:xfrm>
              <a:off x="8023039" y="1944678"/>
              <a:ext cx="1444755" cy="1444754"/>
            </a:xfrm>
            <a:prstGeom prst="ellipse">
              <a:avLst/>
            </a:prstGeom>
            <a:solidFill>
              <a:srgbClr val="F0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pSp>
          <p:nvGrpSpPr>
            <p:cNvPr id="48" name="Group 169">
              <a:extLst>
                <a:ext uri="{FF2B5EF4-FFF2-40B4-BE49-F238E27FC236}">
                  <a16:creationId xmlns:a16="http://schemas.microsoft.com/office/drawing/2014/main" id="{6CFD7BE5-A00C-4AB3-992E-176111BDA4FD}"/>
                </a:ext>
              </a:extLst>
            </p:cNvPr>
            <p:cNvGrpSpPr/>
            <p:nvPr/>
          </p:nvGrpSpPr>
          <p:grpSpPr>
            <a:xfrm>
              <a:off x="8023306" y="1944670"/>
              <a:ext cx="1444221" cy="1235200"/>
              <a:chOff x="1992233" y="300980"/>
              <a:chExt cx="1444221" cy="1235200"/>
            </a:xfrm>
          </p:grpSpPr>
          <p:sp>
            <p:nvSpPr>
              <p:cNvPr id="49" name="Freeform: Shape 173">
                <a:extLst>
                  <a:ext uri="{FF2B5EF4-FFF2-40B4-BE49-F238E27FC236}">
                    <a16:creationId xmlns:a16="http://schemas.microsoft.com/office/drawing/2014/main" id="{CC859A6F-344D-4AF1-8652-D490DD2343D1}"/>
                  </a:ext>
                </a:extLst>
              </p:cNvPr>
              <p:cNvSpPr/>
              <p:nvPr/>
            </p:nvSpPr>
            <p:spPr>
              <a:xfrm>
                <a:off x="1992233" y="300980"/>
                <a:ext cx="1444221" cy="722113"/>
              </a:xfrm>
              <a:custGeom>
                <a:avLst/>
                <a:gdLst>
                  <a:gd name="connsiteX0" fmla="*/ 722111 w 1444222"/>
                  <a:gd name="connsiteY0" fmla="*/ 0 h 722111"/>
                  <a:gd name="connsiteX1" fmla="*/ 1444222 w 1444222"/>
                  <a:gd name="connsiteY1" fmla="*/ 722111 h 722111"/>
                  <a:gd name="connsiteX2" fmla="*/ 1367996 w 1444222"/>
                  <a:gd name="connsiteY2" fmla="*/ 722111 h 722111"/>
                  <a:gd name="connsiteX3" fmla="*/ 722111 w 1444222"/>
                  <a:gd name="connsiteY3" fmla="*/ 76226 h 722111"/>
                  <a:gd name="connsiteX4" fmla="*/ 76226 w 1444222"/>
                  <a:gd name="connsiteY4" fmla="*/ 722111 h 722111"/>
                  <a:gd name="connsiteX5" fmla="*/ 0 w 1444222"/>
                  <a:gd name="connsiteY5" fmla="*/ 722111 h 722111"/>
                  <a:gd name="connsiteX6" fmla="*/ 722111 w 1444222"/>
                  <a:gd name="connsiteY6" fmla="*/ 0 h 7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222" h="722111">
                    <a:moveTo>
                      <a:pt x="722111" y="0"/>
                    </a:moveTo>
                    <a:cubicBezTo>
                      <a:pt x="1120922" y="0"/>
                      <a:pt x="1444222" y="323300"/>
                      <a:pt x="1444222" y="722111"/>
                    </a:cubicBezTo>
                    <a:lnTo>
                      <a:pt x="1367996" y="722111"/>
                    </a:lnTo>
                    <a:cubicBezTo>
                      <a:pt x="1367996" y="365399"/>
                      <a:pt x="1078823" y="76226"/>
                      <a:pt x="722111" y="76226"/>
                    </a:cubicBezTo>
                    <a:cubicBezTo>
                      <a:pt x="365399" y="76226"/>
                      <a:pt x="76226" y="365399"/>
                      <a:pt x="76226" y="722111"/>
                    </a:cubicBezTo>
                    <a:lnTo>
                      <a:pt x="0" y="722111"/>
                    </a:lnTo>
                    <a:cubicBezTo>
                      <a:pt x="0" y="323300"/>
                      <a:pt x="323300" y="0"/>
                      <a:pt x="7221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Calibri" panose="020F0502020204030204"/>
                </a:endParaRPr>
              </a:p>
            </p:txBody>
          </p:sp>
          <p:grpSp>
            <p:nvGrpSpPr>
              <p:cNvPr id="50" name="Group 174">
                <a:extLst>
                  <a:ext uri="{FF2B5EF4-FFF2-40B4-BE49-F238E27FC236}">
                    <a16:creationId xmlns:a16="http://schemas.microsoft.com/office/drawing/2014/main" id="{C0B8C244-7A94-4B8C-A36C-248B3FABDDF1}"/>
                  </a:ext>
                </a:extLst>
              </p:cNvPr>
              <p:cNvGrpSpPr/>
              <p:nvPr/>
            </p:nvGrpSpPr>
            <p:grpSpPr>
              <a:xfrm>
                <a:off x="2205298" y="518080"/>
                <a:ext cx="1032954" cy="1018100"/>
                <a:chOff x="2201811" y="502839"/>
                <a:chExt cx="1032954" cy="1018100"/>
              </a:xfrm>
            </p:grpSpPr>
            <p:sp>
              <p:nvSpPr>
                <p:cNvPr id="51" name="Oval 175">
                  <a:extLst>
                    <a:ext uri="{FF2B5EF4-FFF2-40B4-BE49-F238E27FC236}">
                      <a16:creationId xmlns:a16="http://schemas.microsoft.com/office/drawing/2014/main" id="{FF025F3C-B92F-4BE0-982F-569DBD2F1533}"/>
                    </a:ext>
                  </a:extLst>
                </p:cNvPr>
                <p:cNvSpPr/>
                <p:nvPr/>
              </p:nvSpPr>
              <p:spPr>
                <a:xfrm>
                  <a:off x="2216669" y="541533"/>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2" name="Circle: Hollow 176">
                  <a:extLst>
                    <a:ext uri="{FF2B5EF4-FFF2-40B4-BE49-F238E27FC236}">
                      <a16:creationId xmlns:a16="http://schemas.microsoft.com/office/drawing/2014/main" id="{CB08B50A-DB30-42F1-B086-2C8A93653879}"/>
                    </a:ext>
                  </a:extLst>
                </p:cNvPr>
                <p:cNvSpPr/>
                <p:nvPr/>
              </p:nvSpPr>
              <p:spPr>
                <a:xfrm>
                  <a:off x="2201811" y="502841"/>
                  <a:ext cx="1018093" cy="1018098"/>
                </a:xfrm>
                <a:prstGeom prst="donut">
                  <a:avLst>
                    <a:gd name="adj" fmla="val 13102"/>
                  </a:avLst>
                </a:prstGeom>
                <a:solidFill>
                  <a:schemeClr val="accent5"/>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3" name="Freeform: Shape 177">
                  <a:extLst>
                    <a:ext uri="{FF2B5EF4-FFF2-40B4-BE49-F238E27FC236}">
                      <a16:creationId xmlns:a16="http://schemas.microsoft.com/office/drawing/2014/main" id="{4D145EE0-F527-4873-8841-AC780E398B43}"/>
                    </a:ext>
                  </a:extLst>
                </p:cNvPr>
                <p:cNvSpPr/>
                <p:nvPr/>
              </p:nvSpPr>
              <p:spPr>
                <a:xfrm>
                  <a:off x="2216669" y="502839"/>
                  <a:ext cx="1018096" cy="1018096"/>
                </a:xfrm>
                <a:custGeom>
                  <a:avLst/>
                  <a:gdLst>
                    <a:gd name="connsiteX0" fmla="*/ 509047 w 1018096"/>
                    <a:gd name="connsiteY0" fmla="*/ 65595 h 1018096"/>
                    <a:gd name="connsiteX1" fmla="*/ 63329 w 1018096"/>
                    <a:gd name="connsiteY1" fmla="*/ 511313 h 1018096"/>
                    <a:gd name="connsiteX2" fmla="*/ 509047 w 1018096"/>
                    <a:gd name="connsiteY2" fmla="*/ 957031 h 1018096"/>
                    <a:gd name="connsiteX3" fmla="*/ 954765 w 1018096"/>
                    <a:gd name="connsiteY3" fmla="*/ 511313 h 1018096"/>
                    <a:gd name="connsiteX4" fmla="*/ 509047 w 1018096"/>
                    <a:gd name="connsiteY4" fmla="*/ 65595 h 1018096"/>
                    <a:gd name="connsiteX5" fmla="*/ 509048 w 1018096"/>
                    <a:gd name="connsiteY5" fmla="*/ 0 h 1018096"/>
                    <a:gd name="connsiteX6" fmla="*/ 1018096 w 1018096"/>
                    <a:gd name="connsiteY6" fmla="*/ 509048 h 1018096"/>
                    <a:gd name="connsiteX7" fmla="*/ 509048 w 1018096"/>
                    <a:gd name="connsiteY7" fmla="*/ 1018096 h 1018096"/>
                    <a:gd name="connsiteX8" fmla="*/ 0 w 1018096"/>
                    <a:gd name="connsiteY8" fmla="*/ 509048 h 1018096"/>
                    <a:gd name="connsiteX9" fmla="*/ 509048 w 1018096"/>
                    <a:gd name="connsiteY9" fmla="*/ 0 h 10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096" h="1018096">
                      <a:moveTo>
                        <a:pt x="509047" y="65595"/>
                      </a:moveTo>
                      <a:cubicBezTo>
                        <a:pt x="262884" y="65595"/>
                        <a:pt x="63329" y="265150"/>
                        <a:pt x="63329" y="511313"/>
                      </a:cubicBezTo>
                      <a:cubicBezTo>
                        <a:pt x="63329" y="757476"/>
                        <a:pt x="262884" y="957031"/>
                        <a:pt x="509047" y="957031"/>
                      </a:cubicBezTo>
                      <a:cubicBezTo>
                        <a:pt x="755210" y="957031"/>
                        <a:pt x="954765" y="757476"/>
                        <a:pt x="954765" y="511313"/>
                      </a:cubicBezTo>
                      <a:cubicBezTo>
                        <a:pt x="954765" y="265150"/>
                        <a:pt x="755210" y="65595"/>
                        <a:pt x="509047" y="65595"/>
                      </a:cubicBezTo>
                      <a:close/>
                      <a:moveTo>
                        <a:pt x="509048" y="0"/>
                      </a:moveTo>
                      <a:cubicBezTo>
                        <a:pt x="790187" y="0"/>
                        <a:pt x="1018096" y="227909"/>
                        <a:pt x="1018096" y="509048"/>
                      </a:cubicBezTo>
                      <a:cubicBezTo>
                        <a:pt x="1018096" y="790187"/>
                        <a:pt x="790187" y="1018096"/>
                        <a:pt x="509048" y="1018096"/>
                      </a:cubicBezTo>
                      <a:cubicBezTo>
                        <a:pt x="227909" y="1018096"/>
                        <a:pt x="0" y="790187"/>
                        <a:pt x="0" y="509048"/>
                      </a:cubicBezTo>
                      <a:cubicBezTo>
                        <a:pt x="0" y="227909"/>
                        <a:pt x="227909" y="0"/>
                        <a:pt x="509048" y="0"/>
                      </a:cubicBezTo>
                      <a:close/>
                    </a:path>
                  </a:pathLst>
                </a:custGeom>
                <a:solidFill>
                  <a:schemeClr val="tx1">
                    <a:alpha val="20000"/>
                  </a:schemeClr>
                </a:solidFill>
                <a:effectLst/>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grpSp>
        </p:grpSp>
      </p:grpSp>
      <p:grpSp>
        <p:nvGrpSpPr>
          <p:cNvPr id="54" name="Group 17">
            <a:extLst>
              <a:ext uri="{FF2B5EF4-FFF2-40B4-BE49-F238E27FC236}">
                <a16:creationId xmlns:a16="http://schemas.microsoft.com/office/drawing/2014/main" id="{E950814C-A064-4327-B6E4-53FA19B7A797}"/>
              </a:ext>
            </a:extLst>
          </p:cNvPr>
          <p:cNvGrpSpPr/>
          <p:nvPr/>
        </p:nvGrpSpPr>
        <p:grpSpPr>
          <a:xfrm>
            <a:off x="5608226" y="3869823"/>
            <a:ext cx="1030792" cy="1200101"/>
            <a:chOff x="5604293" y="4427111"/>
            <a:chExt cx="1444752" cy="1444752"/>
          </a:xfrm>
        </p:grpSpPr>
        <p:sp>
          <p:nvSpPr>
            <p:cNvPr id="55" name="Oval 179">
              <a:extLst>
                <a:ext uri="{FF2B5EF4-FFF2-40B4-BE49-F238E27FC236}">
                  <a16:creationId xmlns:a16="http://schemas.microsoft.com/office/drawing/2014/main" id="{1F2F1E75-26B5-4B40-8291-BD5DD49056E9}"/>
                </a:ext>
              </a:extLst>
            </p:cNvPr>
            <p:cNvSpPr/>
            <p:nvPr/>
          </p:nvSpPr>
          <p:spPr>
            <a:xfrm>
              <a:off x="5604293" y="4427111"/>
              <a:ext cx="1444752" cy="1444752"/>
            </a:xfrm>
            <a:prstGeom prst="ellipse">
              <a:avLst/>
            </a:prstGeom>
            <a:solidFill>
              <a:srgbClr val="F0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pSp>
          <p:nvGrpSpPr>
            <p:cNvPr id="56" name="Group 180">
              <a:extLst>
                <a:ext uri="{FF2B5EF4-FFF2-40B4-BE49-F238E27FC236}">
                  <a16:creationId xmlns:a16="http://schemas.microsoft.com/office/drawing/2014/main" id="{E14F19C3-5FEE-40E3-B9BE-43CC3FC73811}"/>
                </a:ext>
              </a:extLst>
            </p:cNvPr>
            <p:cNvGrpSpPr/>
            <p:nvPr/>
          </p:nvGrpSpPr>
          <p:grpSpPr>
            <a:xfrm>
              <a:off x="5604558" y="4427111"/>
              <a:ext cx="1444222" cy="1235199"/>
              <a:chOff x="630513" y="1138061"/>
              <a:chExt cx="1444222" cy="1235199"/>
            </a:xfrm>
          </p:grpSpPr>
          <p:sp>
            <p:nvSpPr>
              <p:cNvPr id="57" name="Freeform: Shape 184">
                <a:extLst>
                  <a:ext uri="{FF2B5EF4-FFF2-40B4-BE49-F238E27FC236}">
                    <a16:creationId xmlns:a16="http://schemas.microsoft.com/office/drawing/2014/main" id="{16780BF6-75FF-47BF-A46C-ADE37570B4A6}"/>
                  </a:ext>
                </a:extLst>
              </p:cNvPr>
              <p:cNvSpPr/>
              <p:nvPr/>
            </p:nvSpPr>
            <p:spPr>
              <a:xfrm>
                <a:off x="630513" y="1138061"/>
                <a:ext cx="1444222" cy="722111"/>
              </a:xfrm>
              <a:custGeom>
                <a:avLst/>
                <a:gdLst>
                  <a:gd name="connsiteX0" fmla="*/ 722111 w 1444222"/>
                  <a:gd name="connsiteY0" fmla="*/ 0 h 722111"/>
                  <a:gd name="connsiteX1" fmla="*/ 1444222 w 1444222"/>
                  <a:gd name="connsiteY1" fmla="*/ 722111 h 722111"/>
                  <a:gd name="connsiteX2" fmla="*/ 1367996 w 1444222"/>
                  <a:gd name="connsiteY2" fmla="*/ 722111 h 722111"/>
                  <a:gd name="connsiteX3" fmla="*/ 722111 w 1444222"/>
                  <a:gd name="connsiteY3" fmla="*/ 76226 h 722111"/>
                  <a:gd name="connsiteX4" fmla="*/ 76226 w 1444222"/>
                  <a:gd name="connsiteY4" fmla="*/ 722111 h 722111"/>
                  <a:gd name="connsiteX5" fmla="*/ 0 w 1444222"/>
                  <a:gd name="connsiteY5" fmla="*/ 722111 h 722111"/>
                  <a:gd name="connsiteX6" fmla="*/ 722111 w 1444222"/>
                  <a:gd name="connsiteY6" fmla="*/ 0 h 7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222" h="722111">
                    <a:moveTo>
                      <a:pt x="722111" y="0"/>
                    </a:moveTo>
                    <a:cubicBezTo>
                      <a:pt x="1120922" y="0"/>
                      <a:pt x="1444222" y="323300"/>
                      <a:pt x="1444222" y="722111"/>
                    </a:cubicBezTo>
                    <a:lnTo>
                      <a:pt x="1367996" y="722111"/>
                    </a:lnTo>
                    <a:cubicBezTo>
                      <a:pt x="1367996" y="365399"/>
                      <a:pt x="1078823" y="76226"/>
                      <a:pt x="722111" y="76226"/>
                    </a:cubicBezTo>
                    <a:cubicBezTo>
                      <a:pt x="365399" y="76226"/>
                      <a:pt x="76226" y="365399"/>
                      <a:pt x="76226" y="722111"/>
                    </a:cubicBezTo>
                    <a:lnTo>
                      <a:pt x="0" y="722111"/>
                    </a:lnTo>
                    <a:cubicBezTo>
                      <a:pt x="0" y="323300"/>
                      <a:pt x="323300" y="0"/>
                      <a:pt x="722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Calibri" panose="020F0502020204030204"/>
                </a:endParaRPr>
              </a:p>
            </p:txBody>
          </p:sp>
          <p:grpSp>
            <p:nvGrpSpPr>
              <p:cNvPr id="58" name="Group 185">
                <a:extLst>
                  <a:ext uri="{FF2B5EF4-FFF2-40B4-BE49-F238E27FC236}">
                    <a16:creationId xmlns:a16="http://schemas.microsoft.com/office/drawing/2014/main" id="{1D042EA4-5D49-4BE5-8C03-332F86EC3A88}"/>
                  </a:ext>
                </a:extLst>
              </p:cNvPr>
              <p:cNvGrpSpPr/>
              <p:nvPr/>
            </p:nvGrpSpPr>
            <p:grpSpPr>
              <a:xfrm>
                <a:off x="843576" y="1355164"/>
                <a:ext cx="1018096" cy="1018096"/>
                <a:chOff x="840089" y="1339923"/>
                <a:chExt cx="1018096" cy="1018096"/>
              </a:xfrm>
            </p:grpSpPr>
            <p:sp>
              <p:nvSpPr>
                <p:cNvPr id="59" name="Oval 186">
                  <a:extLst>
                    <a:ext uri="{FF2B5EF4-FFF2-40B4-BE49-F238E27FC236}">
                      <a16:creationId xmlns:a16="http://schemas.microsoft.com/office/drawing/2014/main" id="{CBD08877-E9BB-4332-9D9D-5F02BF4EE91F}"/>
                    </a:ext>
                  </a:extLst>
                </p:cNvPr>
                <p:cNvSpPr/>
                <p:nvPr/>
              </p:nvSpPr>
              <p:spPr>
                <a:xfrm>
                  <a:off x="928985" y="144323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0" name="Circle: Hollow 187">
                  <a:extLst>
                    <a:ext uri="{FF2B5EF4-FFF2-40B4-BE49-F238E27FC236}">
                      <a16:creationId xmlns:a16="http://schemas.microsoft.com/office/drawing/2014/main" id="{4AC0C5BD-1570-4756-AD18-73A2F6AB0E75}"/>
                    </a:ext>
                  </a:extLst>
                </p:cNvPr>
                <p:cNvSpPr/>
                <p:nvPr/>
              </p:nvSpPr>
              <p:spPr>
                <a:xfrm>
                  <a:off x="840089" y="1339923"/>
                  <a:ext cx="1018095" cy="1018095"/>
                </a:xfrm>
                <a:prstGeom prst="donut">
                  <a:avLst>
                    <a:gd name="adj" fmla="val 13102"/>
                  </a:avLst>
                </a:prstGeom>
                <a:solidFill>
                  <a:schemeClr val="accent6"/>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1" name="Freeform: Shape 188">
                  <a:extLst>
                    <a:ext uri="{FF2B5EF4-FFF2-40B4-BE49-F238E27FC236}">
                      <a16:creationId xmlns:a16="http://schemas.microsoft.com/office/drawing/2014/main" id="{7E822441-2CAA-448F-849F-B8D651F00C3A}"/>
                    </a:ext>
                  </a:extLst>
                </p:cNvPr>
                <p:cNvSpPr/>
                <p:nvPr/>
              </p:nvSpPr>
              <p:spPr>
                <a:xfrm>
                  <a:off x="840089" y="1339923"/>
                  <a:ext cx="1018096" cy="1018096"/>
                </a:xfrm>
                <a:custGeom>
                  <a:avLst/>
                  <a:gdLst>
                    <a:gd name="connsiteX0" fmla="*/ 509047 w 1018096"/>
                    <a:gd name="connsiteY0" fmla="*/ 65595 h 1018096"/>
                    <a:gd name="connsiteX1" fmla="*/ 63329 w 1018096"/>
                    <a:gd name="connsiteY1" fmla="*/ 511313 h 1018096"/>
                    <a:gd name="connsiteX2" fmla="*/ 509047 w 1018096"/>
                    <a:gd name="connsiteY2" fmla="*/ 957031 h 1018096"/>
                    <a:gd name="connsiteX3" fmla="*/ 954765 w 1018096"/>
                    <a:gd name="connsiteY3" fmla="*/ 511313 h 1018096"/>
                    <a:gd name="connsiteX4" fmla="*/ 509047 w 1018096"/>
                    <a:gd name="connsiteY4" fmla="*/ 65595 h 1018096"/>
                    <a:gd name="connsiteX5" fmla="*/ 509048 w 1018096"/>
                    <a:gd name="connsiteY5" fmla="*/ 0 h 1018096"/>
                    <a:gd name="connsiteX6" fmla="*/ 1018096 w 1018096"/>
                    <a:gd name="connsiteY6" fmla="*/ 509048 h 1018096"/>
                    <a:gd name="connsiteX7" fmla="*/ 509048 w 1018096"/>
                    <a:gd name="connsiteY7" fmla="*/ 1018096 h 1018096"/>
                    <a:gd name="connsiteX8" fmla="*/ 0 w 1018096"/>
                    <a:gd name="connsiteY8" fmla="*/ 509048 h 1018096"/>
                    <a:gd name="connsiteX9" fmla="*/ 509048 w 1018096"/>
                    <a:gd name="connsiteY9" fmla="*/ 0 h 10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096" h="1018096">
                      <a:moveTo>
                        <a:pt x="509047" y="65595"/>
                      </a:moveTo>
                      <a:cubicBezTo>
                        <a:pt x="262884" y="65595"/>
                        <a:pt x="63329" y="265150"/>
                        <a:pt x="63329" y="511313"/>
                      </a:cubicBezTo>
                      <a:cubicBezTo>
                        <a:pt x="63329" y="757476"/>
                        <a:pt x="262884" y="957031"/>
                        <a:pt x="509047" y="957031"/>
                      </a:cubicBezTo>
                      <a:cubicBezTo>
                        <a:pt x="755210" y="957031"/>
                        <a:pt x="954765" y="757476"/>
                        <a:pt x="954765" y="511313"/>
                      </a:cubicBezTo>
                      <a:cubicBezTo>
                        <a:pt x="954765" y="265150"/>
                        <a:pt x="755210" y="65595"/>
                        <a:pt x="509047" y="65595"/>
                      </a:cubicBezTo>
                      <a:close/>
                      <a:moveTo>
                        <a:pt x="509048" y="0"/>
                      </a:moveTo>
                      <a:cubicBezTo>
                        <a:pt x="790187" y="0"/>
                        <a:pt x="1018096" y="227909"/>
                        <a:pt x="1018096" y="509048"/>
                      </a:cubicBezTo>
                      <a:cubicBezTo>
                        <a:pt x="1018096" y="790187"/>
                        <a:pt x="790187" y="1018096"/>
                        <a:pt x="509048" y="1018096"/>
                      </a:cubicBezTo>
                      <a:cubicBezTo>
                        <a:pt x="227909" y="1018096"/>
                        <a:pt x="0" y="790187"/>
                        <a:pt x="0" y="509048"/>
                      </a:cubicBezTo>
                      <a:cubicBezTo>
                        <a:pt x="0" y="227909"/>
                        <a:pt x="227909" y="0"/>
                        <a:pt x="509048" y="0"/>
                      </a:cubicBezTo>
                      <a:close/>
                    </a:path>
                  </a:pathLst>
                </a:custGeom>
                <a:solidFill>
                  <a:schemeClr val="tx1">
                    <a:alpha val="10000"/>
                  </a:schemeClr>
                </a:solidFill>
                <a:effectLst/>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grpSp>
        </p:grpSp>
      </p:grpSp>
      <p:grpSp>
        <p:nvGrpSpPr>
          <p:cNvPr id="62" name="Group 18">
            <a:extLst>
              <a:ext uri="{FF2B5EF4-FFF2-40B4-BE49-F238E27FC236}">
                <a16:creationId xmlns:a16="http://schemas.microsoft.com/office/drawing/2014/main" id="{AA8DA78F-615B-4DE4-8105-77A80A90B922}"/>
              </a:ext>
            </a:extLst>
          </p:cNvPr>
          <p:cNvGrpSpPr/>
          <p:nvPr/>
        </p:nvGrpSpPr>
        <p:grpSpPr>
          <a:xfrm>
            <a:off x="8161650" y="3870049"/>
            <a:ext cx="1030791" cy="1200101"/>
            <a:chOff x="8881601" y="4427383"/>
            <a:chExt cx="1444751" cy="1444752"/>
          </a:xfrm>
        </p:grpSpPr>
        <p:sp>
          <p:nvSpPr>
            <p:cNvPr id="63" name="Oval 190">
              <a:extLst>
                <a:ext uri="{FF2B5EF4-FFF2-40B4-BE49-F238E27FC236}">
                  <a16:creationId xmlns:a16="http://schemas.microsoft.com/office/drawing/2014/main" id="{C6BD3444-5556-43B0-9B08-E97FA5C2C553}"/>
                </a:ext>
              </a:extLst>
            </p:cNvPr>
            <p:cNvSpPr/>
            <p:nvPr/>
          </p:nvSpPr>
          <p:spPr>
            <a:xfrm>
              <a:off x="8881601" y="4427383"/>
              <a:ext cx="1444751" cy="1444752"/>
            </a:xfrm>
            <a:prstGeom prst="ellipse">
              <a:avLst/>
            </a:prstGeom>
            <a:solidFill>
              <a:srgbClr val="F0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pSp>
          <p:nvGrpSpPr>
            <p:cNvPr id="64" name="Group 191">
              <a:extLst>
                <a:ext uri="{FF2B5EF4-FFF2-40B4-BE49-F238E27FC236}">
                  <a16:creationId xmlns:a16="http://schemas.microsoft.com/office/drawing/2014/main" id="{3EB7CF68-30EB-42E5-97D7-E655C714943B}"/>
                </a:ext>
              </a:extLst>
            </p:cNvPr>
            <p:cNvGrpSpPr/>
            <p:nvPr/>
          </p:nvGrpSpPr>
          <p:grpSpPr>
            <a:xfrm>
              <a:off x="8881866" y="4427383"/>
              <a:ext cx="1444221" cy="1235199"/>
              <a:chOff x="630513" y="1138061"/>
              <a:chExt cx="1444221" cy="1235199"/>
            </a:xfrm>
          </p:grpSpPr>
          <p:sp>
            <p:nvSpPr>
              <p:cNvPr id="65" name="Freeform: Shape 195">
                <a:extLst>
                  <a:ext uri="{FF2B5EF4-FFF2-40B4-BE49-F238E27FC236}">
                    <a16:creationId xmlns:a16="http://schemas.microsoft.com/office/drawing/2014/main" id="{6F2AB231-5E6E-4C19-9DA4-AFFBD73EA86B}"/>
                  </a:ext>
                </a:extLst>
              </p:cNvPr>
              <p:cNvSpPr/>
              <p:nvPr/>
            </p:nvSpPr>
            <p:spPr>
              <a:xfrm>
                <a:off x="630513" y="1138061"/>
                <a:ext cx="1444221" cy="722111"/>
              </a:xfrm>
              <a:custGeom>
                <a:avLst/>
                <a:gdLst>
                  <a:gd name="connsiteX0" fmla="*/ 722111 w 1444222"/>
                  <a:gd name="connsiteY0" fmla="*/ 0 h 722111"/>
                  <a:gd name="connsiteX1" fmla="*/ 1444222 w 1444222"/>
                  <a:gd name="connsiteY1" fmla="*/ 722111 h 722111"/>
                  <a:gd name="connsiteX2" fmla="*/ 1367996 w 1444222"/>
                  <a:gd name="connsiteY2" fmla="*/ 722111 h 722111"/>
                  <a:gd name="connsiteX3" fmla="*/ 722111 w 1444222"/>
                  <a:gd name="connsiteY3" fmla="*/ 76226 h 722111"/>
                  <a:gd name="connsiteX4" fmla="*/ 76226 w 1444222"/>
                  <a:gd name="connsiteY4" fmla="*/ 722111 h 722111"/>
                  <a:gd name="connsiteX5" fmla="*/ 0 w 1444222"/>
                  <a:gd name="connsiteY5" fmla="*/ 722111 h 722111"/>
                  <a:gd name="connsiteX6" fmla="*/ 722111 w 1444222"/>
                  <a:gd name="connsiteY6" fmla="*/ 0 h 7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222" h="722111">
                    <a:moveTo>
                      <a:pt x="722111" y="0"/>
                    </a:moveTo>
                    <a:cubicBezTo>
                      <a:pt x="1120922" y="0"/>
                      <a:pt x="1444222" y="323300"/>
                      <a:pt x="1444222" y="722111"/>
                    </a:cubicBezTo>
                    <a:lnTo>
                      <a:pt x="1367996" y="722111"/>
                    </a:lnTo>
                    <a:cubicBezTo>
                      <a:pt x="1367996" y="365399"/>
                      <a:pt x="1078823" y="76226"/>
                      <a:pt x="722111" y="76226"/>
                    </a:cubicBezTo>
                    <a:cubicBezTo>
                      <a:pt x="365399" y="76226"/>
                      <a:pt x="76226" y="365399"/>
                      <a:pt x="76226" y="722111"/>
                    </a:cubicBezTo>
                    <a:lnTo>
                      <a:pt x="0" y="722111"/>
                    </a:lnTo>
                    <a:cubicBezTo>
                      <a:pt x="0" y="323300"/>
                      <a:pt x="323300" y="0"/>
                      <a:pt x="72211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Calibri" panose="020F0502020204030204"/>
                </a:endParaRPr>
              </a:p>
            </p:txBody>
          </p:sp>
          <p:grpSp>
            <p:nvGrpSpPr>
              <p:cNvPr id="66" name="Group 196">
                <a:extLst>
                  <a:ext uri="{FF2B5EF4-FFF2-40B4-BE49-F238E27FC236}">
                    <a16:creationId xmlns:a16="http://schemas.microsoft.com/office/drawing/2014/main" id="{2E90C6BB-826F-47DF-94AC-54825DF6EDB0}"/>
                  </a:ext>
                </a:extLst>
              </p:cNvPr>
              <p:cNvGrpSpPr/>
              <p:nvPr/>
            </p:nvGrpSpPr>
            <p:grpSpPr>
              <a:xfrm>
                <a:off x="843576" y="1355164"/>
                <a:ext cx="1018097" cy="1018096"/>
                <a:chOff x="840089" y="1339923"/>
                <a:chExt cx="1018097" cy="1018096"/>
              </a:xfrm>
            </p:grpSpPr>
            <p:sp>
              <p:nvSpPr>
                <p:cNvPr id="67" name="Oval 197">
                  <a:extLst>
                    <a:ext uri="{FF2B5EF4-FFF2-40B4-BE49-F238E27FC236}">
                      <a16:creationId xmlns:a16="http://schemas.microsoft.com/office/drawing/2014/main" id="{2DF83450-A2D9-44DB-B81D-9723EA5DC558}"/>
                    </a:ext>
                  </a:extLst>
                </p:cNvPr>
                <p:cNvSpPr/>
                <p:nvPr/>
              </p:nvSpPr>
              <p:spPr>
                <a:xfrm>
                  <a:off x="901904" y="1433179"/>
                  <a:ext cx="822964"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8" name="Circle: Hollow 198">
                  <a:extLst>
                    <a:ext uri="{FF2B5EF4-FFF2-40B4-BE49-F238E27FC236}">
                      <a16:creationId xmlns:a16="http://schemas.microsoft.com/office/drawing/2014/main" id="{08449A3E-43DE-4B90-A647-B5DFC70CAE66}"/>
                    </a:ext>
                  </a:extLst>
                </p:cNvPr>
                <p:cNvSpPr/>
                <p:nvPr/>
              </p:nvSpPr>
              <p:spPr>
                <a:xfrm>
                  <a:off x="840089" y="1339923"/>
                  <a:ext cx="1018097" cy="1018095"/>
                </a:xfrm>
                <a:prstGeom prst="donut">
                  <a:avLst>
                    <a:gd name="adj" fmla="val 13102"/>
                  </a:avLst>
                </a:prstGeom>
                <a:solidFill>
                  <a:schemeClr val="tx2"/>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9" name="Freeform: Shape 199">
                  <a:extLst>
                    <a:ext uri="{FF2B5EF4-FFF2-40B4-BE49-F238E27FC236}">
                      <a16:creationId xmlns:a16="http://schemas.microsoft.com/office/drawing/2014/main" id="{4E1ADF2E-1425-45C3-A201-959A08F75786}"/>
                    </a:ext>
                  </a:extLst>
                </p:cNvPr>
                <p:cNvSpPr/>
                <p:nvPr/>
              </p:nvSpPr>
              <p:spPr>
                <a:xfrm>
                  <a:off x="840089" y="1339923"/>
                  <a:ext cx="1018092" cy="1018096"/>
                </a:xfrm>
                <a:custGeom>
                  <a:avLst/>
                  <a:gdLst>
                    <a:gd name="connsiteX0" fmla="*/ 509047 w 1018096"/>
                    <a:gd name="connsiteY0" fmla="*/ 65595 h 1018096"/>
                    <a:gd name="connsiteX1" fmla="*/ 63329 w 1018096"/>
                    <a:gd name="connsiteY1" fmla="*/ 511313 h 1018096"/>
                    <a:gd name="connsiteX2" fmla="*/ 509047 w 1018096"/>
                    <a:gd name="connsiteY2" fmla="*/ 957031 h 1018096"/>
                    <a:gd name="connsiteX3" fmla="*/ 954765 w 1018096"/>
                    <a:gd name="connsiteY3" fmla="*/ 511313 h 1018096"/>
                    <a:gd name="connsiteX4" fmla="*/ 509047 w 1018096"/>
                    <a:gd name="connsiteY4" fmla="*/ 65595 h 1018096"/>
                    <a:gd name="connsiteX5" fmla="*/ 509048 w 1018096"/>
                    <a:gd name="connsiteY5" fmla="*/ 0 h 1018096"/>
                    <a:gd name="connsiteX6" fmla="*/ 1018096 w 1018096"/>
                    <a:gd name="connsiteY6" fmla="*/ 509048 h 1018096"/>
                    <a:gd name="connsiteX7" fmla="*/ 509048 w 1018096"/>
                    <a:gd name="connsiteY7" fmla="*/ 1018096 h 1018096"/>
                    <a:gd name="connsiteX8" fmla="*/ 0 w 1018096"/>
                    <a:gd name="connsiteY8" fmla="*/ 509048 h 1018096"/>
                    <a:gd name="connsiteX9" fmla="*/ 509048 w 1018096"/>
                    <a:gd name="connsiteY9" fmla="*/ 0 h 10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096" h="1018096">
                      <a:moveTo>
                        <a:pt x="509047" y="65595"/>
                      </a:moveTo>
                      <a:cubicBezTo>
                        <a:pt x="262884" y="65595"/>
                        <a:pt x="63329" y="265150"/>
                        <a:pt x="63329" y="511313"/>
                      </a:cubicBezTo>
                      <a:cubicBezTo>
                        <a:pt x="63329" y="757476"/>
                        <a:pt x="262884" y="957031"/>
                        <a:pt x="509047" y="957031"/>
                      </a:cubicBezTo>
                      <a:cubicBezTo>
                        <a:pt x="755210" y="957031"/>
                        <a:pt x="954765" y="757476"/>
                        <a:pt x="954765" y="511313"/>
                      </a:cubicBezTo>
                      <a:cubicBezTo>
                        <a:pt x="954765" y="265150"/>
                        <a:pt x="755210" y="65595"/>
                        <a:pt x="509047" y="65595"/>
                      </a:cubicBezTo>
                      <a:close/>
                      <a:moveTo>
                        <a:pt x="509048" y="0"/>
                      </a:moveTo>
                      <a:cubicBezTo>
                        <a:pt x="790187" y="0"/>
                        <a:pt x="1018096" y="227909"/>
                        <a:pt x="1018096" y="509048"/>
                      </a:cubicBezTo>
                      <a:cubicBezTo>
                        <a:pt x="1018096" y="790187"/>
                        <a:pt x="790187" y="1018096"/>
                        <a:pt x="509048" y="1018096"/>
                      </a:cubicBezTo>
                      <a:cubicBezTo>
                        <a:pt x="227909" y="1018096"/>
                        <a:pt x="0" y="790187"/>
                        <a:pt x="0" y="509048"/>
                      </a:cubicBezTo>
                      <a:cubicBezTo>
                        <a:pt x="0" y="227909"/>
                        <a:pt x="227909" y="0"/>
                        <a:pt x="509048" y="0"/>
                      </a:cubicBezTo>
                      <a:close/>
                    </a:path>
                  </a:pathLst>
                </a:custGeom>
                <a:solidFill>
                  <a:schemeClr val="tx1">
                    <a:alpha val="30000"/>
                  </a:schemeClr>
                </a:solidFill>
                <a:effectLst/>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grpSp>
        </p:grpSp>
      </p:grpSp>
      <p:grpSp>
        <p:nvGrpSpPr>
          <p:cNvPr id="70" name="Graphic 7" descr="Gears">
            <a:extLst>
              <a:ext uri="{FF2B5EF4-FFF2-40B4-BE49-F238E27FC236}">
                <a16:creationId xmlns:a16="http://schemas.microsoft.com/office/drawing/2014/main" id="{F10D19E6-D7FB-4CB6-906B-7C60D6F10633}"/>
              </a:ext>
            </a:extLst>
          </p:cNvPr>
          <p:cNvGrpSpPr/>
          <p:nvPr/>
        </p:nvGrpSpPr>
        <p:grpSpPr>
          <a:xfrm>
            <a:off x="5119378" y="1513322"/>
            <a:ext cx="313035" cy="442310"/>
            <a:chOff x="4905795" y="1580693"/>
            <a:chExt cx="438748" cy="532479"/>
          </a:xfrm>
          <a:solidFill>
            <a:schemeClr val="bg2">
              <a:lumMod val="25000"/>
            </a:schemeClr>
          </a:solidFill>
        </p:grpSpPr>
        <p:sp>
          <p:nvSpPr>
            <p:cNvPr id="71" name="Freeform: Shape 201">
              <a:extLst>
                <a:ext uri="{FF2B5EF4-FFF2-40B4-BE49-F238E27FC236}">
                  <a16:creationId xmlns:a16="http://schemas.microsoft.com/office/drawing/2014/main" id="{05E6AD30-D733-4C5A-B357-CB8D04F82AC6}"/>
                </a:ext>
              </a:extLst>
            </p:cNvPr>
            <p:cNvSpPr/>
            <p:nvPr/>
          </p:nvSpPr>
          <p:spPr>
            <a:xfrm>
              <a:off x="5059291" y="1580693"/>
              <a:ext cx="285252" cy="285257"/>
            </a:xfrm>
            <a:custGeom>
              <a:avLst/>
              <a:gdLst>
                <a:gd name="connsiteX0" fmla="*/ 144666 w 285257"/>
                <a:gd name="connsiteY0" fmla="*/ 195605 h 285257"/>
                <a:gd name="connsiteX1" fmla="*/ 93727 w 285257"/>
                <a:gd name="connsiteY1" fmla="*/ 144666 h 285257"/>
                <a:gd name="connsiteX2" fmla="*/ 144666 w 285257"/>
                <a:gd name="connsiteY2" fmla="*/ 93727 h 285257"/>
                <a:gd name="connsiteX3" fmla="*/ 195605 w 285257"/>
                <a:gd name="connsiteY3" fmla="*/ 144666 h 285257"/>
                <a:gd name="connsiteX4" fmla="*/ 144666 w 285257"/>
                <a:gd name="connsiteY4" fmla="*/ 195605 h 285257"/>
                <a:gd name="connsiteX5" fmla="*/ 259448 w 285257"/>
                <a:gd name="connsiteY5" fmla="*/ 112744 h 285257"/>
                <a:gd name="connsiteX6" fmla="*/ 248581 w 285257"/>
                <a:gd name="connsiteY6" fmla="*/ 86256 h 285257"/>
                <a:gd name="connsiteX7" fmla="*/ 259448 w 285257"/>
                <a:gd name="connsiteY7" fmla="*/ 54335 h 285257"/>
                <a:gd name="connsiteX8" fmla="*/ 234997 w 285257"/>
                <a:gd name="connsiteY8" fmla="*/ 29884 h 285257"/>
                <a:gd name="connsiteX9" fmla="*/ 203076 w 285257"/>
                <a:gd name="connsiteY9" fmla="*/ 40751 h 285257"/>
                <a:gd name="connsiteX10" fmla="*/ 176588 w 285257"/>
                <a:gd name="connsiteY10" fmla="*/ 29884 h 285257"/>
                <a:gd name="connsiteX11" fmla="*/ 161646 w 285257"/>
                <a:gd name="connsiteY11" fmla="*/ 0 h 285257"/>
                <a:gd name="connsiteX12" fmla="*/ 127686 w 285257"/>
                <a:gd name="connsiteY12" fmla="*/ 0 h 285257"/>
                <a:gd name="connsiteX13" fmla="*/ 112744 w 285257"/>
                <a:gd name="connsiteY13" fmla="*/ 29884 h 285257"/>
                <a:gd name="connsiteX14" fmla="*/ 86256 w 285257"/>
                <a:gd name="connsiteY14" fmla="*/ 40751 h 285257"/>
                <a:gd name="connsiteX15" fmla="*/ 54335 w 285257"/>
                <a:gd name="connsiteY15" fmla="*/ 29884 h 285257"/>
                <a:gd name="connsiteX16" fmla="*/ 29884 w 285257"/>
                <a:gd name="connsiteY16" fmla="*/ 54335 h 285257"/>
                <a:gd name="connsiteX17" fmla="*/ 40751 w 285257"/>
                <a:gd name="connsiteY17" fmla="*/ 86256 h 285257"/>
                <a:gd name="connsiteX18" fmla="*/ 29884 w 285257"/>
                <a:gd name="connsiteY18" fmla="*/ 112744 h 285257"/>
                <a:gd name="connsiteX19" fmla="*/ 0 w 285257"/>
                <a:gd name="connsiteY19" fmla="*/ 127686 h 285257"/>
                <a:gd name="connsiteX20" fmla="*/ 0 w 285257"/>
                <a:gd name="connsiteY20" fmla="*/ 161646 h 285257"/>
                <a:gd name="connsiteX21" fmla="*/ 29884 w 285257"/>
                <a:gd name="connsiteY21" fmla="*/ 176588 h 285257"/>
                <a:gd name="connsiteX22" fmla="*/ 40751 w 285257"/>
                <a:gd name="connsiteY22" fmla="*/ 203076 h 285257"/>
                <a:gd name="connsiteX23" fmla="*/ 29884 w 285257"/>
                <a:gd name="connsiteY23" fmla="*/ 234997 h 285257"/>
                <a:gd name="connsiteX24" fmla="*/ 53655 w 285257"/>
                <a:gd name="connsiteY24" fmla="*/ 258769 h 285257"/>
                <a:gd name="connsiteX25" fmla="*/ 85577 w 285257"/>
                <a:gd name="connsiteY25" fmla="*/ 247902 h 285257"/>
                <a:gd name="connsiteX26" fmla="*/ 112065 w 285257"/>
                <a:gd name="connsiteY26" fmla="*/ 258769 h 285257"/>
                <a:gd name="connsiteX27" fmla="*/ 127007 w 285257"/>
                <a:gd name="connsiteY27" fmla="*/ 288653 h 285257"/>
                <a:gd name="connsiteX28" fmla="*/ 160966 w 285257"/>
                <a:gd name="connsiteY28" fmla="*/ 288653 h 285257"/>
                <a:gd name="connsiteX29" fmla="*/ 175909 w 285257"/>
                <a:gd name="connsiteY29" fmla="*/ 258769 h 285257"/>
                <a:gd name="connsiteX30" fmla="*/ 202397 w 285257"/>
                <a:gd name="connsiteY30" fmla="*/ 247902 h 285257"/>
                <a:gd name="connsiteX31" fmla="*/ 234318 w 285257"/>
                <a:gd name="connsiteY31" fmla="*/ 258769 h 285257"/>
                <a:gd name="connsiteX32" fmla="*/ 258769 w 285257"/>
                <a:gd name="connsiteY32" fmla="*/ 234997 h 285257"/>
                <a:gd name="connsiteX33" fmla="*/ 247902 w 285257"/>
                <a:gd name="connsiteY33" fmla="*/ 203076 h 285257"/>
                <a:gd name="connsiteX34" fmla="*/ 259448 w 285257"/>
                <a:gd name="connsiteY34" fmla="*/ 176588 h 285257"/>
                <a:gd name="connsiteX35" fmla="*/ 289332 w 285257"/>
                <a:gd name="connsiteY35" fmla="*/ 161646 h 285257"/>
                <a:gd name="connsiteX36" fmla="*/ 289332 w 285257"/>
                <a:gd name="connsiteY36" fmla="*/ 127686 h 285257"/>
                <a:gd name="connsiteX37" fmla="*/ 259448 w 285257"/>
                <a:gd name="connsiteY37" fmla="*/ 112744 h 2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5257" h="285257">
                  <a:moveTo>
                    <a:pt x="144666" y="195605"/>
                  </a:moveTo>
                  <a:cubicBezTo>
                    <a:pt x="116140" y="195605"/>
                    <a:pt x="93727" y="172513"/>
                    <a:pt x="93727" y="144666"/>
                  </a:cubicBezTo>
                  <a:cubicBezTo>
                    <a:pt x="93727" y="116820"/>
                    <a:pt x="116820" y="93727"/>
                    <a:pt x="144666" y="93727"/>
                  </a:cubicBezTo>
                  <a:cubicBezTo>
                    <a:pt x="173192" y="93727"/>
                    <a:pt x="195605" y="116820"/>
                    <a:pt x="195605" y="144666"/>
                  </a:cubicBezTo>
                  <a:cubicBezTo>
                    <a:pt x="195605" y="172513"/>
                    <a:pt x="172513" y="195605"/>
                    <a:pt x="144666" y="195605"/>
                  </a:cubicBezTo>
                  <a:close/>
                  <a:moveTo>
                    <a:pt x="259448" y="112744"/>
                  </a:moveTo>
                  <a:cubicBezTo>
                    <a:pt x="256731" y="103236"/>
                    <a:pt x="253335" y="94406"/>
                    <a:pt x="248581" y="86256"/>
                  </a:cubicBezTo>
                  <a:lnTo>
                    <a:pt x="259448" y="54335"/>
                  </a:lnTo>
                  <a:lnTo>
                    <a:pt x="234997" y="29884"/>
                  </a:lnTo>
                  <a:lnTo>
                    <a:pt x="203076" y="40751"/>
                  </a:lnTo>
                  <a:cubicBezTo>
                    <a:pt x="194926" y="35997"/>
                    <a:pt x="186096" y="32601"/>
                    <a:pt x="176588" y="29884"/>
                  </a:cubicBezTo>
                  <a:lnTo>
                    <a:pt x="161646" y="0"/>
                  </a:lnTo>
                  <a:lnTo>
                    <a:pt x="127686" y="0"/>
                  </a:lnTo>
                  <a:lnTo>
                    <a:pt x="112744" y="29884"/>
                  </a:lnTo>
                  <a:cubicBezTo>
                    <a:pt x="103236" y="32601"/>
                    <a:pt x="94406" y="35997"/>
                    <a:pt x="86256" y="40751"/>
                  </a:cubicBezTo>
                  <a:lnTo>
                    <a:pt x="54335" y="29884"/>
                  </a:lnTo>
                  <a:lnTo>
                    <a:pt x="29884" y="54335"/>
                  </a:lnTo>
                  <a:lnTo>
                    <a:pt x="40751" y="86256"/>
                  </a:lnTo>
                  <a:cubicBezTo>
                    <a:pt x="35997" y="94406"/>
                    <a:pt x="32601" y="103236"/>
                    <a:pt x="29884" y="112744"/>
                  </a:cubicBezTo>
                  <a:lnTo>
                    <a:pt x="0" y="127686"/>
                  </a:lnTo>
                  <a:lnTo>
                    <a:pt x="0" y="161646"/>
                  </a:lnTo>
                  <a:lnTo>
                    <a:pt x="29884" y="176588"/>
                  </a:lnTo>
                  <a:cubicBezTo>
                    <a:pt x="32601" y="186096"/>
                    <a:pt x="35997" y="194926"/>
                    <a:pt x="40751" y="203076"/>
                  </a:cubicBezTo>
                  <a:lnTo>
                    <a:pt x="29884" y="234997"/>
                  </a:lnTo>
                  <a:lnTo>
                    <a:pt x="53655" y="258769"/>
                  </a:lnTo>
                  <a:lnTo>
                    <a:pt x="85577" y="247902"/>
                  </a:lnTo>
                  <a:cubicBezTo>
                    <a:pt x="93727" y="252656"/>
                    <a:pt x="102557" y="256052"/>
                    <a:pt x="112065" y="258769"/>
                  </a:cubicBezTo>
                  <a:lnTo>
                    <a:pt x="127007" y="288653"/>
                  </a:lnTo>
                  <a:lnTo>
                    <a:pt x="160966" y="288653"/>
                  </a:lnTo>
                  <a:lnTo>
                    <a:pt x="175909" y="258769"/>
                  </a:lnTo>
                  <a:cubicBezTo>
                    <a:pt x="185417" y="256052"/>
                    <a:pt x="194246" y="252656"/>
                    <a:pt x="202397" y="247902"/>
                  </a:cubicBezTo>
                  <a:lnTo>
                    <a:pt x="234318" y="258769"/>
                  </a:lnTo>
                  <a:lnTo>
                    <a:pt x="258769" y="234997"/>
                  </a:lnTo>
                  <a:lnTo>
                    <a:pt x="247902" y="203076"/>
                  </a:lnTo>
                  <a:cubicBezTo>
                    <a:pt x="252656" y="194926"/>
                    <a:pt x="256731" y="185417"/>
                    <a:pt x="259448" y="176588"/>
                  </a:cubicBezTo>
                  <a:lnTo>
                    <a:pt x="289332" y="161646"/>
                  </a:lnTo>
                  <a:lnTo>
                    <a:pt x="289332" y="127686"/>
                  </a:lnTo>
                  <a:lnTo>
                    <a:pt x="259448" y="112744"/>
                  </a:ln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72" name="Freeform: Shape 202">
              <a:extLst>
                <a:ext uri="{FF2B5EF4-FFF2-40B4-BE49-F238E27FC236}">
                  <a16:creationId xmlns:a16="http://schemas.microsoft.com/office/drawing/2014/main" id="{FC966819-09FC-42F1-86B7-E4B13C37CF78}"/>
                </a:ext>
              </a:extLst>
            </p:cNvPr>
            <p:cNvSpPr/>
            <p:nvPr/>
          </p:nvSpPr>
          <p:spPr>
            <a:xfrm>
              <a:off x="4905795" y="1827915"/>
              <a:ext cx="285257" cy="285257"/>
            </a:xfrm>
            <a:custGeom>
              <a:avLst/>
              <a:gdLst>
                <a:gd name="connsiteX0" fmla="*/ 144666 w 285257"/>
                <a:gd name="connsiteY0" fmla="*/ 195605 h 285257"/>
                <a:gd name="connsiteX1" fmla="*/ 93727 w 285257"/>
                <a:gd name="connsiteY1" fmla="*/ 144666 h 285257"/>
                <a:gd name="connsiteX2" fmla="*/ 144666 w 285257"/>
                <a:gd name="connsiteY2" fmla="*/ 93727 h 285257"/>
                <a:gd name="connsiteX3" fmla="*/ 195605 w 285257"/>
                <a:gd name="connsiteY3" fmla="*/ 144666 h 285257"/>
                <a:gd name="connsiteX4" fmla="*/ 144666 w 285257"/>
                <a:gd name="connsiteY4" fmla="*/ 195605 h 285257"/>
                <a:gd name="connsiteX5" fmla="*/ 144666 w 285257"/>
                <a:gd name="connsiteY5" fmla="*/ 195605 h 285257"/>
                <a:gd name="connsiteX6" fmla="*/ 248581 w 285257"/>
                <a:gd name="connsiteY6" fmla="*/ 86256 h 285257"/>
                <a:gd name="connsiteX7" fmla="*/ 259448 w 285257"/>
                <a:gd name="connsiteY7" fmla="*/ 54335 h 285257"/>
                <a:gd name="connsiteX8" fmla="*/ 234997 w 285257"/>
                <a:gd name="connsiteY8" fmla="*/ 29884 h 285257"/>
                <a:gd name="connsiteX9" fmla="*/ 203076 w 285257"/>
                <a:gd name="connsiteY9" fmla="*/ 40751 h 285257"/>
                <a:gd name="connsiteX10" fmla="*/ 176588 w 285257"/>
                <a:gd name="connsiteY10" fmla="*/ 29884 h 285257"/>
                <a:gd name="connsiteX11" fmla="*/ 161646 w 285257"/>
                <a:gd name="connsiteY11" fmla="*/ 0 h 285257"/>
                <a:gd name="connsiteX12" fmla="*/ 127686 w 285257"/>
                <a:gd name="connsiteY12" fmla="*/ 0 h 285257"/>
                <a:gd name="connsiteX13" fmla="*/ 112744 w 285257"/>
                <a:gd name="connsiteY13" fmla="*/ 29884 h 285257"/>
                <a:gd name="connsiteX14" fmla="*/ 86256 w 285257"/>
                <a:gd name="connsiteY14" fmla="*/ 40751 h 285257"/>
                <a:gd name="connsiteX15" fmla="*/ 54335 w 285257"/>
                <a:gd name="connsiteY15" fmla="*/ 29884 h 285257"/>
                <a:gd name="connsiteX16" fmla="*/ 30563 w 285257"/>
                <a:gd name="connsiteY16" fmla="*/ 53655 h 285257"/>
                <a:gd name="connsiteX17" fmla="*/ 40751 w 285257"/>
                <a:gd name="connsiteY17" fmla="*/ 85577 h 285257"/>
                <a:gd name="connsiteX18" fmla="*/ 29884 w 285257"/>
                <a:gd name="connsiteY18" fmla="*/ 112065 h 285257"/>
                <a:gd name="connsiteX19" fmla="*/ 0 w 285257"/>
                <a:gd name="connsiteY19" fmla="*/ 127007 h 285257"/>
                <a:gd name="connsiteX20" fmla="*/ 0 w 285257"/>
                <a:gd name="connsiteY20" fmla="*/ 160966 h 285257"/>
                <a:gd name="connsiteX21" fmla="*/ 29884 w 285257"/>
                <a:gd name="connsiteY21" fmla="*/ 175909 h 285257"/>
                <a:gd name="connsiteX22" fmla="*/ 40751 w 285257"/>
                <a:gd name="connsiteY22" fmla="*/ 202397 h 285257"/>
                <a:gd name="connsiteX23" fmla="*/ 30563 w 285257"/>
                <a:gd name="connsiteY23" fmla="*/ 234318 h 285257"/>
                <a:gd name="connsiteX24" fmla="*/ 54335 w 285257"/>
                <a:gd name="connsiteY24" fmla="*/ 258090 h 285257"/>
                <a:gd name="connsiteX25" fmla="*/ 86256 w 285257"/>
                <a:gd name="connsiteY25" fmla="*/ 247902 h 285257"/>
                <a:gd name="connsiteX26" fmla="*/ 112744 w 285257"/>
                <a:gd name="connsiteY26" fmla="*/ 258769 h 285257"/>
                <a:gd name="connsiteX27" fmla="*/ 127686 w 285257"/>
                <a:gd name="connsiteY27" fmla="*/ 288653 h 285257"/>
                <a:gd name="connsiteX28" fmla="*/ 161646 w 285257"/>
                <a:gd name="connsiteY28" fmla="*/ 288653 h 285257"/>
                <a:gd name="connsiteX29" fmla="*/ 176588 w 285257"/>
                <a:gd name="connsiteY29" fmla="*/ 258769 h 285257"/>
                <a:gd name="connsiteX30" fmla="*/ 203076 w 285257"/>
                <a:gd name="connsiteY30" fmla="*/ 247902 h 285257"/>
                <a:gd name="connsiteX31" fmla="*/ 234997 w 285257"/>
                <a:gd name="connsiteY31" fmla="*/ 258769 h 285257"/>
                <a:gd name="connsiteX32" fmla="*/ 258769 w 285257"/>
                <a:gd name="connsiteY32" fmla="*/ 234318 h 285257"/>
                <a:gd name="connsiteX33" fmla="*/ 248581 w 285257"/>
                <a:gd name="connsiteY33" fmla="*/ 203076 h 285257"/>
                <a:gd name="connsiteX34" fmla="*/ 259448 w 285257"/>
                <a:gd name="connsiteY34" fmla="*/ 176588 h 285257"/>
                <a:gd name="connsiteX35" fmla="*/ 289332 w 285257"/>
                <a:gd name="connsiteY35" fmla="*/ 161646 h 285257"/>
                <a:gd name="connsiteX36" fmla="*/ 289332 w 285257"/>
                <a:gd name="connsiteY36" fmla="*/ 127686 h 285257"/>
                <a:gd name="connsiteX37" fmla="*/ 259448 w 285257"/>
                <a:gd name="connsiteY37" fmla="*/ 112744 h 285257"/>
                <a:gd name="connsiteX38" fmla="*/ 248581 w 285257"/>
                <a:gd name="connsiteY38" fmla="*/ 86256 h 2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5257" h="285257">
                  <a:moveTo>
                    <a:pt x="144666" y="195605"/>
                  </a:moveTo>
                  <a:cubicBezTo>
                    <a:pt x="116140" y="195605"/>
                    <a:pt x="93727" y="172513"/>
                    <a:pt x="93727" y="144666"/>
                  </a:cubicBezTo>
                  <a:cubicBezTo>
                    <a:pt x="93727" y="116140"/>
                    <a:pt x="116820" y="93727"/>
                    <a:pt x="144666" y="93727"/>
                  </a:cubicBezTo>
                  <a:cubicBezTo>
                    <a:pt x="173192" y="93727"/>
                    <a:pt x="195605" y="116820"/>
                    <a:pt x="195605" y="144666"/>
                  </a:cubicBezTo>
                  <a:cubicBezTo>
                    <a:pt x="195605" y="172513"/>
                    <a:pt x="173192" y="195605"/>
                    <a:pt x="144666" y="195605"/>
                  </a:cubicBezTo>
                  <a:lnTo>
                    <a:pt x="144666" y="195605"/>
                  </a:lnTo>
                  <a:close/>
                  <a:moveTo>
                    <a:pt x="248581" y="86256"/>
                  </a:moveTo>
                  <a:lnTo>
                    <a:pt x="259448" y="54335"/>
                  </a:lnTo>
                  <a:lnTo>
                    <a:pt x="234997" y="29884"/>
                  </a:lnTo>
                  <a:lnTo>
                    <a:pt x="203076" y="40751"/>
                  </a:lnTo>
                  <a:cubicBezTo>
                    <a:pt x="194926" y="35997"/>
                    <a:pt x="185417" y="32601"/>
                    <a:pt x="176588" y="29884"/>
                  </a:cubicBezTo>
                  <a:lnTo>
                    <a:pt x="161646" y="0"/>
                  </a:lnTo>
                  <a:lnTo>
                    <a:pt x="127686" y="0"/>
                  </a:lnTo>
                  <a:lnTo>
                    <a:pt x="112744" y="29884"/>
                  </a:lnTo>
                  <a:cubicBezTo>
                    <a:pt x="103236" y="32601"/>
                    <a:pt x="94406" y="35997"/>
                    <a:pt x="86256" y="40751"/>
                  </a:cubicBezTo>
                  <a:lnTo>
                    <a:pt x="54335" y="29884"/>
                  </a:lnTo>
                  <a:lnTo>
                    <a:pt x="30563" y="53655"/>
                  </a:lnTo>
                  <a:lnTo>
                    <a:pt x="40751" y="85577"/>
                  </a:lnTo>
                  <a:cubicBezTo>
                    <a:pt x="35997" y="93727"/>
                    <a:pt x="32601" y="103236"/>
                    <a:pt x="29884" y="112065"/>
                  </a:cubicBezTo>
                  <a:lnTo>
                    <a:pt x="0" y="127007"/>
                  </a:lnTo>
                  <a:lnTo>
                    <a:pt x="0" y="160966"/>
                  </a:lnTo>
                  <a:lnTo>
                    <a:pt x="29884" y="175909"/>
                  </a:lnTo>
                  <a:cubicBezTo>
                    <a:pt x="32601" y="185417"/>
                    <a:pt x="35997" y="194246"/>
                    <a:pt x="40751" y="202397"/>
                  </a:cubicBezTo>
                  <a:lnTo>
                    <a:pt x="30563" y="234318"/>
                  </a:lnTo>
                  <a:lnTo>
                    <a:pt x="54335" y="258090"/>
                  </a:lnTo>
                  <a:lnTo>
                    <a:pt x="86256" y="247902"/>
                  </a:lnTo>
                  <a:cubicBezTo>
                    <a:pt x="94406" y="252656"/>
                    <a:pt x="103236" y="256052"/>
                    <a:pt x="112744" y="258769"/>
                  </a:cubicBezTo>
                  <a:lnTo>
                    <a:pt x="127686" y="288653"/>
                  </a:lnTo>
                  <a:lnTo>
                    <a:pt x="161646" y="288653"/>
                  </a:lnTo>
                  <a:lnTo>
                    <a:pt x="176588" y="258769"/>
                  </a:lnTo>
                  <a:cubicBezTo>
                    <a:pt x="186096" y="256052"/>
                    <a:pt x="194926" y="252656"/>
                    <a:pt x="203076" y="247902"/>
                  </a:cubicBezTo>
                  <a:lnTo>
                    <a:pt x="234997" y="258769"/>
                  </a:lnTo>
                  <a:lnTo>
                    <a:pt x="258769" y="234318"/>
                  </a:lnTo>
                  <a:lnTo>
                    <a:pt x="248581" y="203076"/>
                  </a:lnTo>
                  <a:cubicBezTo>
                    <a:pt x="253335" y="194926"/>
                    <a:pt x="256731" y="186096"/>
                    <a:pt x="259448" y="176588"/>
                  </a:cubicBezTo>
                  <a:lnTo>
                    <a:pt x="289332" y="161646"/>
                  </a:lnTo>
                  <a:lnTo>
                    <a:pt x="289332" y="127686"/>
                  </a:lnTo>
                  <a:lnTo>
                    <a:pt x="259448" y="112744"/>
                  </a:lnTo>
                  <a:cubicBezTo>
                    <a:pt x="256731" y="103236"/>
                    <a:pt x="253335" y="94406"/>
                    <a:pt x="248581" y="86256"/>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grpSp>
      <p:grpSp>
        <p:nvGrpSpPr>
          <p:cNvPr id="73" name="Graphic 14" descr="Customer review">
            <a:extLst>
              <a:ext uri="{FF2B5EF4-FFF2-40B4-BE49-F238E27FC236}">
                <a16:creationId xmlns:a16="http://schemas.microsoft.com/office/drawing/2014/main" id="{3693B9D4-7D2C-46CD-BFA0-C7C812161B94}"/>
              </a:ext>
            </a:extLst>
          </p:cNvPr>
          <p:cNvGrpSpPr/>
          <p:nvPr/>
        </p:nvGrpSpPr>
        <p:grpSpPr>
          <a:xfrm>
            <a:off x="4562763" y="2828856"/>
            <a:ext cx="351077" cy="448403"/>
            <a:chOff x="3810687" y="3210584"/>
            <a:chExt cx="492068" cy="539814"/>
          </a:xfrm>
          <a:solidFill>
            <a:schemeClr val="bg2">
              <a:lumMod val="25000"/>
            </a:schemeClr>
          </a:solidFill>
        </p:grpSpPr>
        <p:sp>
          <p:nvSpPr>
            <p:cNvPr id="74" name="Freeform: Shape 204">
              <a:extLst>
                <a:ext uri="{FF2B5EF4-FFF2-40B4-BE49-F238E27FC236}">
                  <a16:creationId xmlns:a16="http://schemas.microsoft.com/office/drawing/2014/main" id="{429C220E-CAA5-4BE7-BDED-D9583F4CD816}"/>
                </a:ext>
              </a:extLst>
            </p:cNvPr>
            <p:cNvSpPr/>
            <p:nvPr/>
          </p:nvSpPr>
          <p:spPr>
            <a:xfrm>
              <a:off x="4145396" y="3487351"/>
              <a:ext cx="101878" cy="101878"/>
            </a:xfrm>
            <a:custGeom>
              <a:avLst/>
              <a:gdLst>
                <a:gd name="connsiteX0" fmla="*/ 105681 w 101877"/>
                <a:gd name="connsiteY0" fmla="*/ 52840 h 101877"/>
                <a:gd name="connsiteX1" fmla="*/ 52840 w 101877"/>
                <a:gd name="connsiteY1" fmla="*/ 105681 h 101877"/>
                <a:gd name="connsiteX2" fmla="*/ 0 w 101877"/>
                <a:gd name="connsiteY2" fmla="*/ 52840 h 101877"/>
                <a:gd name="connsiteX3" fmla="*/ 52840 w 101877"/>
                <a:gd name="connsiteY3" fmla="*/ 0 h 101877"/>
                <a:gd name="connsiteX4" fmla="*/ 105681 w 101877"/>
                <a:gd name="connsiteY4" fmla="*/ 52840 h 101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77" h="101877">
                  <a:moveTo>
                    <a:pt x="105681" y="52840"/>
                  </a:moveTo>
                  <a:cubicBezTo>
                    <a:pt x="105681" y="82023"/>
                    <a:pt x="82023" y="105681"/>
                    <a:pt x="52840" y="105681"/>
                  </a:cubicBezTo>
                  <a:cubicBezTo>
                    <a:pt x="23657" y="105681"/>
                    <a:pt x="0" y="82023"/>
                    <a:pt x="0" y="52840"/>
                  </a:cubicBezTo>
                  <a:cubicBezTo>
                    <a:pt x="0" y="23657"/>
                    <a:pt x="23657" y="0"/>
                    <a:pt x="52840" y="0"/>
                  </a:cubicBezTo>
                  <a:cubicBezTo>
                    <a:pt x="82023" y="0"/>
                    <a:pt x="105681" y="23657"/>
                    <a:pt x="105681" y="52840"/>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75" name="Freeform: Shape 205">
              <a:extLst>
                <a:ext uri="{FF2B5EF4-FFF2-40B4-BE49-F238E27FC236}">
                  <a16:creationId xmlns:a16="http://schemas.microsoft.com/office/drawing/2014/main" id="{6F82F962-2662-47AF-8630-A24F30A654D1}"/>
                </a:ext>
              </a:extLst>
            </p:cNvPr>
            <p:cNvSpPr/>
            <p:nvPr/>
          </p:nvSpPr>
          <p:spPr>
            <a:xfrm>
              <a:off x="3863601" y="3487351"/>
              <a:ext cx="101878" cy="101878"/>
            </a:xfrm>
            <a:custGeom>
              <a:avLst/>
              <a:gdLst>
                <a:gd name="connsiteX0" fmla="*/ 105681 w 101877"/>
                <a:gd name="connsiteY0" fmla="*/ 52840 h 101877"/>
                <a:gd name="connsiteX1" fmla="*/ 52840 w 101877"/>
                <a:gd name="connsiteY1" fmla="*/ 105681 h 101877"/>
                <a:gd name="connsiteX2" fmla="*/ 0 w 101877"/>
                <a:gd name="connsiteY2" fmla="*/ 52840 h 101877"/>
                <a:gd name="connsiteX3" fmla="*/ 52840 w 101877"/>
                <a:gd name="connsiteY3" fmla="*/ 0 h 101877"/>
                <a:gd name="connsiteX4" fmla="*/ 105681 w 101877"/>
                <a:gd name="connsiteY4" fmla="*/ 52840 h 101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77" h="101877">
                  <a:moveTo>
                    <a:pt x="105681" y="52840"/>
                  </a:moveTo>
                  <a:cubicBezTo>
                    <a:pt x="105681" y="82023"/>
                    <a:pt x="82023" y="105681"/>
                    <a:pt x="52840" y="105681"/>
                  </a:cubicBezTo>
                  <a:cubicBezTo>
                    <a:pt x="23657" y="105681"/>
                    <a:pt x="0" y="82023"/>
                    <a:pt x="0" y="52840"/>
                  </a:cubicBezTo>
                  <a:cubicBezTo>
                    <a:pt x="0" y="23657"/>
                    <a:pt x="23657" y="0"/>
                    <a:pt x="52840" y="0"/>
                  </a:cubicBezTo>
                  <a:cubicBezTo>
                    <a:pt x="82023" y="0"/>
                    <a:pt x="105681" y="23657"/>
                    <a:pt x="105681" y="52840"/>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76" name="Freeform: Shape 206">
              <a:extLst>
                <a:ext uri="{FF2B5EF4-FFF2-40B4-BE49-F238E27FC236}">
                  <a16:creationId xmlns:a16="http://schemas.microsoft.com/office/drawing/2014/main" id="{7385EC62-F980-4E33-A8BF-B47E106E6C4F}"/>
                </a:ext>
              </a:extLst>
            </p:cNvPr>
            <p:cNvSpPr/>
            <p:nvPr/>
          </p:nvSpPr>
          <p:spPr>
            <a:xfrm>
              <a:off x="4112584" y="3607361"/>
              <a:ext cx="190171" cy="101878"/>
            </a:xfrm>
            <a:custGeom>
              <a:avLst/>
              <a:gdLst>
                <a:gd name="connsiteX0" fmla="*/ 180799 w 190171"/>
                <a:gd name="connsiteY0" fmla="*/ 31447 h 101877"/>
                <a:gd name="connsiteX1" fmla="*/ 129113 w 190171"/>
                <a:gd name="connsiteY1" fmla="*/ 6792 h 101877"/>
                <a:gd name="connsiteX2" fmla="*/ 85645 w 190171"/>
                <a:gd name="connsiteY2" fmla="*/ 0 h 101877"/>
                <a:gd name="connsiteX3" fmla="*/ 42245 w 190171"/>
                <a:gd name="connsiteY3" fmla="*/ 6792 h 101877"/>
                <a:gd name="connsiteX4" fmla="*/ 2445 w 190171"/>
                <a:gd name="connsiteY4" fmla="*/ 23908 h 101877"/>
                <a:gd name="connsiteX5" fmla="*/ 0 w 190171"/>
                <a:gd name="connsiteY5" fmla="*/ 26692 h 101877"/>
                <a:gd name="connsiteX6" fmla="*/ 54335 w 190171"/>
                <a:gd name="connsiteY6" fmla="*/ 53860 h 101877"/>
                <a:gd name="connsiteX7" fmla="*/ 74167 w 190171"/>
                <a:gd name="connsiteY7" fmla="*/ 93728 h 101877"/>
                <a:gd name="connsiteX8" fmla="*/ 74167 w 190171"/>
                <a:gd name="connsiteY8" fmla="*/ 105817 h 101877"/>
                <a:gd name="connsiteX9" fmla="*/ 191326 w 190171"/>
                <a:gd name="connsiteY9" fmla="*/ 105817 h 101877"/>
                <a:gd name="connsiteX10" fmla="*/ 191326 w 190171"/>
                <a:gd name="connsiteY10" fmla="*/ 52637 h 101877"/>
                <a:gd name="connsiteX11" fmla="*/ 180799 w 190171"/>
                <a:gd name="connsiteY11" fmla="*/ 31447 h 1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171" h="101877">
                  <a:moveTo>
                    <a:pt x="180799" y="31447"/>
                  </a:moveTo>
                  <a:cubicBezTo>
                    <a:pt x="165554" y="19591"/>
                    <a:pt x="147920" y="11180"/>
                    <a:pt x="129113" y="6792"/>
                  </a:cubicBezTo>
                  <a:cubicBezTo>
                    <a:pt x="114977" y="2663"/>
                    <a:pt x="100366" y="379"/>
                    <a:pt x="85645" y="0"/>
                  </a:cubicBezTo>
                  <a:cubicBezTo>
                    <a:pt x="70912" y="-33"/>
                    <a:pt x="56264" y="2259"/>
                    <a:pt x="42245" y="6792"/>
                  </a:cubicBezTo>
                  <a:cubicBezTo>
                    <a:pt x="28215" y="10528"/>
                    <a:pt x="14807" y="16294"/>
                    <a:pt x="2445" y="23908"/>
                  </a:cubicBezTo>
                  <a:lnTo>
                    <a:pt x="0" y="26692"/>
                  </a:lnTo>
                  <a:cubicBezTo>
                    <a:pt x="19747" y="32023"/>
                    <a:pt x="38222" y="41261"/>
                    <a:pt x="54335" y="53860"/>
                  </a:cubicBezTo>
                  <a:cubicBezTo>
                    <a:pt x="66999" y="63164"/>
                    <a:pt x="74386" y="78015"/>
                    <a:pt x="74167" y="93728"/>
                  </a:cubicBezTo>
                  <a:lnTo>
                    <a:pt x="74167" y="105817"/>
                  </a:lnTo>
                  <a:lnTo>
                    <a:pt x="191326" y="105817"/>
                  </a:lnTo>
                  <a:lnTo>
                    <a:pt x="191326" y="52637"/>
                  </a:lnTo>
                  <a:cubicBezTo>
                    <a:pt x="191558" y="44263"/>
                    <a:pt x="187612" y="36321"/>
                    <a:pt x="180799" y="31447"/>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77" name="Freeform: Shape 207">
              <a:extLst>
                <a:ext uri="{FF2B5EF4-FFF2-40B4-BE49-F238E27FC236}">
                  <a16:creationId xmlns:a16="http://schemas.microsoft.com/office/drawing/2014/main" id="{CC2D690A-3FAC-4F33-AE7C-86148208C0F2}"/>
                </a:ext>
              </a:extLst>
            </p:cNvPr>
            <p:cNvSpPr/>
            <p:nvPr/>
          </p:nvSpPr>
          <p:spPr>
            <a:xfrm>
              <a:off x="3810687" y="3607361"/>
              <a:ext cx="190171" cy="101878"/>
            </a:xfrm>
            <a:custGeom>
              <a:avLst/>
              <a:gdLst>
                <a:gd name="connsiteX0" fmla="*/ 117431 w 190171"/>
                <a:gd name="connsiteY0" fmla="*/ 93728 h 101877"/>
                <a:gd name="connsiteX1" fmla="*/ 136516 w 190171"/>
                <a:gd name="connsiteY1" fmla="*/ 54539 h 101877"/>
                <a:gd name="connsiteX2" fmla="*/ 137263 w 190171"/>
                <a:gd name="connsiteY2" fmla="*/ 53860 h 101877"/>
                <a:gd name="connsiteX3" fmla="*/ 138146 w 190171"/>
                <a:gd name="connsiteY3" fmla="*/ 53248 h 101877"/>
                <a:gd name="connsiteX4" fmla="*/ 191598 w 190171"/>
                <a:gd name="connsiteY4" fmla="*/ 26760 h 101877"/>
                <a:gd name="connsiteX5" fmla="*/ 187726 w 190171"/>
                <a:gd name="connsiteY5" fmla="*/ 22346 h 101877"/>
                <a:gd name="connsiteX6" fmla="*/ 149149 w 190171"/>
                <a:gd name="connsiteY6" fmla="*/ 6792 h 101877"/>
                <a:gd name="connsiteX7" fmla="*/ 105749 w 190171"/>
                <a:gd name="connsiteY7" fmla="*/ 0 h 101877"/>
                <a:gd name="connsiteX8" fmla="*/ 62281 w 190171"/>
                <a:gd name="connsiteY8" fmla="*/ 6792 h 101877"/>
                <a:gd name="connsiteX9" fmla="*/ 10595 w 190171"/>
                <a:gd name="connsiteY9" fmla="*/ 31447 h 101877"/>
                <a:gd name="connsiteX10" fmla="*/ 0 w 190171"/>
                <a:gd name="connsiteY10" fmla="*/ 52637 h 101877"/>
                <a:gd name="connsiteX11" fmla="*/ 0 w 190171"/>
                <a:gd name="connsiteY11" fmla="*/ 105817 h 101877"/>
                <a:gd name="connsiteX12" fmla="*/ 117431 w 190171"/>
                <a:gd name="connsiteY12" fmla="*/ 105817 h 1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71" h="101877">
                  <a:moveTo>
                    <a:pt x="117431" y="93728"/>
                  </a:moveTo>
                  <a:cubicBezTo>
                    <a:pt x="117442" y="78428"/>
                    <a:pt x="124478" y="63981"/>
                    <a:pt x="136516" y="54539"/>
                  </a:cubicBezTo>
                  <a:lnTo>
                    <a:pt x="137263" y="53860"/>
                  </a:lnTo>
                  <a:lnTo>
                    <a:pt x="138146" y="53248"/>
                  </a:lnTo>
                  <a:cubicBezTo>
                    <a:pt x="154449" y="41647"/>
                    <a:pt x="172491" y="32706"/>
                    <a:pt x="191598" y="26760"/>
                  </a:cubicBezTo>
                  <a:cubicBezTo>
                    <a:pt x="190239" y="25334"/>
                    <a:pt x="188949" y="23840"/>
                    <a:pt x="187726" y="22346"/>
                  </a:cubicBezTo>
                  <a:cubicBezTo>
                    <a:pt x="175676" y="15345"/>
                    <a:pt x="162685" y="10107"/>
                    <a:pt x="149149" y="6792"/>
                  </a:cubicBezTo>
                  <a:cubicBezTo>
                    <a:pt x="135035" y="2668"/>
                    <a:pt x="120448" y="386"/>
                    <a:pt x="105749" y="0"/>
                  </a:cubicBezTo>
                  <a:cubicBezTo>
                    <a:pt x="90992" y="-38"/>
                    <a:pt x="76323" y="2255"/>
                    <a:pt x="62281" y="6792"/>
                  </a:cubicBezTo>
                  <a:cubicBezTo>
                    <a:pt x="43737" y="11908"/>
                    <a:pt x="26241" y="20254"/>
                    <a:pt x="10595" y="31447"/>
                  </a:cubicBezTo>
                  <a:cubicBezTo>
                    <a:pt x="4007" y="36517"/>
                    <a:pt x="104" y="44325"/>
                    <a:pt x="0" y="52637"/>
                  </a:cubicBezTo>
                  <a:lnTo>
                    <a:pt x="0" y="105817"/>
                  </a:lnTo>
                  <a:lnTo>
                    <a:pt x="117431" y="105817"/>
                  </a:ln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78" name="Freeform: Shape 208">
              <a:extLst>
                <a:ext uri="{FF2B5EF4-FFF2-40B4-BE49-F238E27FC236}">
                  <a16:creationId xmlns:a16="http://schemas.microsoft.com/office/drawing/2014/main" id="{8CE4E3BD-4EEE-427D-ADAD-8A458DA20459}"/>
                </a:ext>
              </a:extLst>
            </p:cNvPr>
            <p:cNvSpPr/>
            <p:nvPr/>
          </p:nvSpPr>
          <p:spPr>
            <a:xfrm>
              <a:off x="3951624" y="3648520"/>
              <a:ext cx="210548" cy="101878"/>
            </a:xfrm>
            <a:custGeom>
              <a:avLst/>
              <a:gdLst>
                <a:gd name="connsiteX0" fmla="*/ 0 w 210546"/>
                <a:gd name="connsiteY0" fmla="*/ 105411 h 101877"/>
                <a:gd name="connsiteX1" fmla="*/ 0 w 210546"/>
                <a:gd name="connsiteY1" fmla="*/ 52570 h 101877"/>
                <a:gd name="connsiteX2" fmla="*/ 10595 w 210546"/>
                <a:gd name="connsiteY2" fmla="*/ 31447 h 101877"/>
                <a:gd name="connsiteX3" fmla="*/ 62281 w 210546"/>
                <a:gd name="connsiteY3" fmla="*/ 6793 h 101877"/>
                <a:gd name="connsiteX4" fmla="*/ 105681 w 210546"/>
                <a:gd name="connsiteY4" fmla="*/ 1 h 101877"/>
                <a:gd name="connsiteX5" fmla="*/ 149149 w 210546"/>
                <a:gd name="connsiteY5" fmla="*/ 6793 h 101877"/>
                <a:gd name="connsiteX6" fmla="*/ 200835 w 210546"/>
                <a:gd name="connsiteY6" fmla="*/ 31447 h 101877"/>
                <a:gd name="connsiteX7" fmla="*/ 211430 w 210546"/>
                <a:gd name="connsiteY7" fmla="*/ 52570 h 101877"/>
                <a:gd name="connsiteX8" fmla="*/ 211430 w 210546"/>
                <a:gd name="connsiteY8" fmla="*/ 105411 h 1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546" h="101877">
                  <a:moveTo>
                    <a:pt x="0" y="105411"/>
                  </a:moveTo>
                  <a:lnTo>
                    <a:pt x="0" y="52570"/>
                  </a:lnTo>
                  <a:cubicBezTo>
                    <a:pt x="32" y="44259"/>
                    <a:pt x="3953" y="36442"/>
                    <a:pt x="10595" y="31447"/>
                  </a:cubicBezTo>
                  <a:cubicBezTo>
                    <a:pt x="26210" y="20202"/>
                    <a:pt x="43716" y="11852"/>
                    <a:pt x="62281" y="6793"/>
                  </a:cubicBezTo>
                  <a:cubicBezTo>
                    <a:pt x="76293" y="2230"/>
                    <a:pt x="90945" y="-63"/>
                    <a:pt x="105681" y="1"/>
                  </a:cubicBezTo>
                  <a:cubicBezTo>
                    <a:pt x="120406" y="347"/>
                    <a:pt x="135020" y="2631"/>
                    <a:pt x="149149" y="6793"/>
                  </a:cubicBezTo>
                  <a:cubicBezTo>
                    <a:pt x="167976" y="11123"/>
                    <a:pt x="185621" y="19539"/>
                    <a:pt x="200835" y="31447"/>
                  </a:cubicBezTo>
                  <a:cubicBezTo>
                    <a:pt x="207673" y="36277"/>
                    <a:pt x="211648" y="44202"/>
                    <a:pt x="211430" y="52570"/>
                  </a:cubicBezTo>
                  <a:lnTo>
                    <a:pt x="211430" y="105411"/>
                  </a:ln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79" name="Freeform: Shape 209">
              <a:extLst>
                <a:ext uri="{FF2B5EF4-FFF2-40B4-BE49-F238E27FC236}">
                  <a16:creationId xmlns:a16="http://schemas.microsoft.com/office/drawing/2014/main" id="{6AF12F6A-5E99-4560-9DE8-C999ECAAD511}"/>
                </a:ext>
              </a:extLst>
            </p:cNvPr>
            <p:cNvSpPr/>
            <p:nvPr/>
          </p:nvSpPr>
          <p:spPr>
            <a:xfrm>
              <a:off x="4004468" y="3528441"/>
              <a:ext cx="101878" cy="101878"/>
            </a:xfrm>
            <a:custGeom>
              <a:avLst/>
              <a:gdLst>
                <a:gd name="connsiteX0" fmla="*/ 105681 w 101877"/>
                <a:gd name="connsiteY0" fmla="*/ 52840 h 101877"/>
                <a:gd name="connsiteX1" fmla="*/ 52840 w 101877"/>
                <a:gd name="connsiteY1" fmla="*/ 105681 h 101877"/>
                <a:gd name="connsiteX2" fmla="*/ 0 w 101877"/>
                <a:gd name="connsiteY2" fmla="*/ 52840 h 101877"/>
                <a:gd name="connsiteX3" fmla="*/ 52840 w 101877"/>
                <a:gd name="connsiteY3" fmla="*/ 0 h 101877"/>
                <a:gd name="connsiteX4" fmla="*/ 105681 w 101877"/>
                <a:gd name="connsiteY4" fmla="*/ 52840 h 101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77" h="101877">
                  <a:moveTo>
                    <a:pt x="105681" y="52840"/>
                  </a:moveTo>
                  <a:cubicBezTo>
                    <a:pt x="105681" y="82023"/>
                    <a:pt x="82023" y="105681"/>
                    <a:pt x="52840" y="105681"/>
                  </a:cubicBezTo>
                  <a:cubicBezTo>
                    <a:pt x="23657" y="105681"/>
                    <a:pt x="0" y="82023"/>
                    <a:pt x="0" y="52840"/>
                  </a:cubicBezTo>
                  <a:cubicBezTo>
                    <a:pt x="0" y="23657"/>
                    <a:pt x="23657" y="0"/>
                    <a:pt x="52840" y="0"/>
                  </a:cubicBezTo>
                  <a:cubicBezTo>
                    <a:pt x="82023" y="0"/>
                    <a:pt x="105681" y="23657"/>
                    <a:pt x="105681" y="52840"/>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80" name="Freeform: Shape 210">
              <a:extLst>
                <a:ext uri="{FF2B5EF4-FFF2-40B4-BE49-F238E27FC236}">
                  <a16:creationId xmlns:a16="http://schemas.microsoft.com/office/drawing/2014/main" id="{A743FD46-2A6B-41A7-B138-60AFE0713ABD}"/>
                </a:ext>
              </a:extLst>
            </p:cNvPr>
            <p:cNvSpPr/>
            <p:nvPr/>
          </p:nvSpPr>
          <p:spPr>
            <a:xfrm>
              <a:off x="3811100" y="3210584"/>
              <a:ext cx="489012" cy="244506"/>
            </a:xfrm>
            <a:custGeom>
              <a:avLst/>
              <a:gdLst>
                <a:gd name="connsiteX0" fmla="*/ 466939 w 489012"/>
                <a:gd name="connsiteY0" fmla="*/ 0 h 244506"/>
                <a:gd name="connsiteX1" fmla="*/ 27167 w 489012"/>
                <a:gd name="connsiteY1" fmla="*/ 0 h 244506"/>
                <a:gd name="connsiteX2" fmla="*/ 0 w 489012"/>
                <a:gd name="connsiteY2" fmla="*/ 27167 h 244506"/>
                <a:gd name="connsiteX3" fmla="*/ 0 w 489012"/>
                <a:gd name="connsiteY3" fmla="*/ 176588 h 244506"/>
                <a:gd name="connsiteX4" fmla="*/ 27167 w 489012"/>
                <a:gd name="connsiteY4" fmla="*/ 203755 h 244506"/>
                <a:gd name="connsiteX5" fmla="*/ 127347 w 489012"/>
                <a:gd name="connsiteY5" fmla="*/ 203755 h 244506"/>
                <a:gd name="connsiteX6" fmla="*/ 127347 w 489012"/>
                <a:gd name="connsiteY6" fmla="*/ 244506 h 244506"/>
                <a:gd name="connsiteX7" fmla="*/ 170135 w 489012"/>
                <a:gd name="connsiteY7" fmla="*/ 203755 h 244506"/>
                <a:gd name="connsiteX8" fmla="*/ 216320 w 489012"/>
                <a:gd name="connsiteY8" fmla="*/ 203755 h 244506"/>
                <a:gd name="connsiteX9" fmla="*/ 242808 w 489012"/>
                <a:gd name="connsiteY9" fmla="*/ 244506 h 244506"/>
                <a:gd name="connsiteX10" fmla="*/ 267259 w 489012"/>
                <a:gd name="connsiteY10" fmla="*/ 203755 h 244506"/>
                <a:gd name="connsiteX11" fmla="*/ 315481 w 489012"/>
                <a:gd name="connsiteY11" fmla="*/ 203755 h 244506"/>
                <a:gd name="connsiteX12" fmla="*/ 358269 w 489012"/>
                <a:gd name="connsiteY12" fmla="*/ 244506 h 244506"/>
                <a:gd name="connsiteX13" fmla="*/ 358269 w 489012"/>
                <a:gd name="connsiteY13" fmla="*/ 203755 h 244506"/>
                <a:gd name="connsiteX14" fmla="*/ 466939 w 489012"/>
                <a:gd name="connsiteY14" fmla="*/ 203755 h 244506"/>
                <a:gd name="connsiteX15" fmla="*/ 494106 w 489012"/>
                <a:gd name="connsiteY15" fmla="*/ 176588 h 244506"/>
                <a:gd name="connsiteX16" fmla="*/ 494106 w 489012"/>
                <a:gd name="connsiteY16" fmla="*/ 27167 h 244506"/>
                <a:gd name="connsiteX17" fmla="*/ 466939 w 489012"/>
                <a:gd name="connsiteY17" fmla="*/ 0 h 244506"/>
                <a:gd name="connsiteX18" fmla="*/ 67918 w 489012"/>
                <a:gd name="connsiteY18" fmla="*/ 61127 h 244506"/>
                <a:gd name="connsiteX19" fmla="*/ 385437 w 489012"/>
                <a:gd name="connsiteY19" fmla="*/ 61127 h 244506"/>
                <a:gd name="connsiteX20" fmla="*/ 385437 w 489012"/>
                <a:gd name="connsiteY20" fmla="*/ 74710 h 244506"/>
                <a:gd name="connsiteX21" fmla="*/ 67918 w 489012"/>
                <a:gd name="connsiteY21" fmla="*/ 74710 h 244506"/>
                <a:gd name="connsiteX22" fmla="*/ 317518 w 489012"/>
                <a:gd name="connsiteY22" fmla="*/ 142629 h 244506"/>
                <a:gd name="connsiteX23" fmla="*/ 67918 w 489012"/>
                <a:gd name="connsiteY23" fmla="*/ 142629 h 244506"/>
                <a:gd name="connsiteX24" fmla="*/ 67918 w 489012"/>
                <a:gd name="connsiteY24" fmla="*/ 129045 h 244506"/>
                <a:gd name="connsiteX25" fmla="*/ 317518 w 489012"/>
                <a:gd name="connsiteY25" fmla="*/ 129045 h 244506"/>
                <a:gd name="connsiteX26" fmla="*/ 426188 w 489012"/>
                <a:gd name="connsiteY26" fmla="*/ 108669 h 244506"/>
                <a:gd name="connsiteX27" fmla="*/ 67918 w 489012"/>
                <a:gd name="connsiteY27" fmla="*/ 108669 h 244506"/>
                <a:gd name="connsiteX28" fmla="*/ 67918 w 489012"/>
                <a:gd name="connsiteY28" fmla="*/ 95086 h 244506"/>
                <a:gd name="connsiteX29" fmla="*/ 426188 w 489012"/>
                <a:gd name="connsiteY29" fmla="*/ 95086 h 2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9012" h="244506">
                  <a:moveTo>
                    <a:pt x="466939" y="0"/>
                  </a:moveTo>
                  <a:lnTo>
                    <a:pt x="27167" y="0"/>
                  </a:lnTo>
                  <a:cubicBezTo>
                    <a:pt x="12163" y="0"/>
                    <a:pt x="0" y="12163"/>
                    <a:pt x="0" y="27167"/>
                  </a:cubicBezTo>
                  <a:lnTo>
                    <a:pt x="0" y="176588"/>
                  </a:lnTo>
                  <a:cubicBezTo>
                    <a:pt x="0" y="191592"/>
                    <a:pt x="12163" y="203755"/>
                    <a:pt x="27167" y="203755"/>
                  </a:cubicBezTo>
                  <a:lnTo>
                    <a:pt x="127347" y="203755"/>
                  </a:lnTo>
                  <a:lnTo>
                    <a:pt x="127347" y="244506"/>
                  </a:lnTo>
                  <a:lnTo>
                    <a:pt x="170135" y="203755"/>
                  </a:lnTo>
                  <a:lnTo>
                    <a:pt x="216320" y="203755"/>
                  </a:lnTo>
                  <a:lnTo>
                    <a:pt x="242808" y="244506"/>
                  </a:lnTo>
                  <a:lnTo>
                    <a:pt x="267259" y="203755"/>
                  </a:lnTo>
                  <a:lnTo>
                    <a:pt x="315481" y="203755"/>
                  </a:lnTo>
                  <a:lnTo>
                    <a:pt x="358269" y="244506"/>
                  </a:lnTo>
                  <a:lnTo>
                    <a:pt x="358269" y="203755"/>
                  </a:lnTo>
                  <a:lnTo>
                    <a:pt x="466939" y="203755"/>
                  </a:lnTo>
                  <a:cubicBezTo>
                    <a:pt x="481942" y="203755"/>
                    <a:pt x="494106" y="191592"/>
                    <a:pt x="494106" y="176588"/>
                  </a:cubicBezTo>
                  <a:lnTo>
                    <a:pt x="494106" y="27167"/>
                  </a:lnTo>
                  <a:cubicBezTo>
                    <a:pt x="494106" y="12163"/>
                    <a:pt x="481942" y="0"/>
                    <a:pt x="466939" y="0"/>
                  </a:cubicBezTo>
                  <a:close/>
                  <a:moveTo>
                    <a:pt x="67918" y="61127"/>
                  </a:moveTo>
                  <a:lnTo>
                    <a:pt x="385437" y="61127"/>
                  </a:lnTo>
                  <a:lnTo>
                    <a:pt x="385437" y="74710"/>
                  </a:lnTo>
                  <a:lnTo>
                    <a:pt x="67918" y="74710"/>
                  </a:lnTo>
                  <a:close/>
                  <a:moveTo>
                    <a:pt x="317518" y="142629"/>
                  </a:moveTo>
                  <a:lnTo>
                    <a:pt x="67918" y="142629"/>
                  </a:lnTo>
                  <a:lnTo>
                    <a:pt x="67918" y="129045"/>
                  </a:lnTo>
                  <a:lnTo>
                    <a:pt x="317518" y="129045"/>
                  </a:lnTo>
                  <a:close/>
                  <a:moveTo>
                    <a:pt x="426188" y="108669"/>
                  </a:moveTo>
                  <a:lnTo>
                    <a:pt x="67918" y="108669"/>
                  </a:lnTo>
                  <a:lnTo>
                    <a:pt x="67918" y="95086"/>
                  </a:lnTo>
                  <a:lnTo>
                    <a:pt x="426188" y="95086"/>
                  </a:ln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grpSp>
      <p:sp>
        <p:nvSpPr>
          <p:cNvPr id="81" name="Graphic 19" descr="Fire">
            <a:extLst>
              <a:ext uri="{FF2B5EF4-FFF2-40B4-BE49-F238E27FC236}">
                <a16:creationId xmlns:a16="http://schemas.microsoft.com/office/drawing/2014/main" id="{3B4B2E10-E5D9-49C7-9741-48096787BC7D}"/>
              </a:ext>
            </a:extLst>
          </p:cNvPr>
          <p:cNvSpPr/>
          <p:nvPr/>
        </p:nvSpPr>
        <p:spPr>
          <a:xfrm>
            <a:off x="7708805" y="2177869"/>
            <a:ext cx="281056" cy="485188"/>
          </a:xfrm>
          <a:custGeom>
            <a:avLst/>
            <a:gdLst>
              <a:gd name="connsiteX0" fmla="*/ 375922 w 393926"/>
              <a:gd name="connsiteY0" fmla="*/ 300878 h 584097"/>
              <a:gd name="connsiteX1" fmla="*/ 286949 w 393926"/>
              <a:gd name="connsiteY1" fmla="*/ 378984 h 584097"/>
              <a:gd name="connsiteX2" fmla="*/ 257745 w 393926"/>
              <a:gd name="connsiteY2" fmla="*/ 273032 h 584097"/>
              <a:gd name="connsiteX3" fmla="*/ 166055 w 393926"/>
              <a:gd name="connsiteY3" fmla="*/ 0 h 584097"/>
              <a:gd name="connsiteX4" fmla="*/ 96099 w 393926"/>
              <a:gd name="connsiteY4" fmla="*/ 215980 h 584097"/>
              <a:gd name="connsiteX5" fmla="*/ 14597 w 393926"/>
              <a:gd name="connsiteY5" fmla="*/ 311066 h 584097"/>
              <a:gd name="connsiteX6" fmla="*/ 81157 w 393926"/>
              <a:gd name="connsiteY6" fmla="*/ 545384 h 584097"/>
              <a:gd name="connsiteX7" fmla="*/ 121908 w 393926"/>
              <a:gd name="connsiteY7" fmla="*/ 328046 h 584097"/>
              <a:gd name="connsiteX8" fmla="*/ 149075 w 393926"/>
              <a:gd name="connsiteY8" fmla="*/ 477466 h 584097"/>
              <a:gd name="connsiteX9" fmla="*/ 198656 w 393926"/>
              <a:gd name="connsiteY9" fmla="*/ 584098 h 584097"/>
              <a:gd name="connsiteX10" fmla="*/ 382035 w 393926"/>
              <a:gd name="connsiteY10" fmla="*/ 460486 h 584097"/>
              <a:gd name="connsiteX11" fmla="*/ 375922 w 393926"/>
              <a:gd name="connsiteY11" fmla="*/ 300878 h 58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926" h="584097">
                <a:moveTo>
                  <a:pt x="375922" y="300878"/>
                </a:moveTo>
                <a:cubicBezTo>
                  <a:pt x="388148" y="350459"/>
                  <a:pt x="337209" y="399360"/>
                  <a:pt x="286949" y="378984"/>
                </a:cubicBezTo>
                <a:cubicBezTo>
                  <a:pt x="244840" y="364042"/>
                  <a:pt x="228540" y="315141"/>
                  <a:pt x="257745" y="273032"/>
                </a:cubicBezTo>
                <a:cubicBezTo>
                  <a:pt x="323625" y="185417"/>
                  <a:pt x="275403" y="47543"/>
                  <a:pt x="166055" y="0"/>
                </a:cubicBezTo>
                <a:cubicBezTo>
                  <a:pt x="215635" y="93727"/>
                  <a:pt x="139567" y="179984"/>
                  <a:pt x="96099" y="215980"/>
                </a:cubicBezTo>
                <a:cubicBezTo>
                  <a:pt x="52631" y="251977"/>
                  <a:pt x="23426" y="289332"/>
                  <a:pt x="14597" y="311066"/>
                </a:cubicBezTo>
                <a:cubicBezTo>
                  <a:pt x="-29550" y="418377"/>
                  <a:pt x="36331" y="520934"/>
                  <a:pt x="81157" y="545384"/>
                </a:cubicBezTo>
                <a:cubicBezTo>
                  <a:pt x="60781" y="499200"/>
                  <a:pt x="41764" y="410906"/>
                  <a:pt x="121908" y="328046"/>
                </a:cubicBezTo>
                <a:cubicBezTo>
                  <a:pt x="121908" y="328046"/>
                  <a:pt x="98816" y="416339"/>
                  <a:pt x="149075" y="477466"/>
                </a:cubicBezTo>
                <a:cubicBezTo>
                  <a:pt x="199335" y="538592"/>
                  <a:pt x="198656" y="584098"/>
                  <a:pt x="198656" y="584098"/>
                </a:cubicBezTo>
                <a:cubicBezTo>
                  <a:pt x="276762" y="584098"/>
                  <a:pt x="350793" y="537234"/>
                  <a:pt x="382035" y="460486"/>
                </a:cubicBezTo>
                <a:cubicBezTo>
                  <a:pt x="405807" y="414981"/>
                  <a:pt x="407844" y="342988"/>
                  <a:pt x="375922" y="300878"/>
                </a:cubicBezTo>
              </a:path>
            </a:pathLst>
          </a:custGeom>
          <a:solidFill>
            <a:schemeClr val="bg2">
              <a:lumMod val="25000"/>
            </a:schemeClr>
          </a:solidFill>
          <a:ln w="6747" cap="flat">
            <a:noFill/>
            <a:prstDash val="solid"/>
            <a:miter/>
          </a:ln>
        </p:spPr>
        <p:txBody>
          <a:bodyPr rtlCol="0" anchor="ctr"/>
          <a:lstStyle/>
          <a:p>
            <a:endParaRPr lang="en-US" dirty="0">
              <a:solidFill>
                <a:prstClr val="black"/>
              </a:solidFill>
              <a:latin typeface="Calibri" panose="020F0502020204030204"/>
            </a:endParaRPr>
          </a:p>
        </p:txBody>
      </p:sp>
      <p:grpSp>
        <p:nvGrpSpPr>
          <p:cNvPr id="82" name="Graphic 16" descr="Handshake">
            <a:extLst>
              <a:ext uri="{FF2B5EF4-FFF2-40B4-BE49-F238E27FC236}">
                <a16:creationId xmlns:a16="http://schemas.microsoft.com/office/drawing/2014/main" id="{C251FC70-46DD-489B-8A91-1E4112BFAA00}"/>
              </a:ext>
            </a:extLst>
          </p:cNvPr>
          <p:cNvGrpSpPr/>
          <p:nvPr/>
        </p:nvGrpSpPr>
        <p:grpSpPr>
          <a:xfrm>
            <a:off x="8466757" y="4343416"/>
            <a:ext cx="420577" cy="293370"/>
            <a:chOff x="8630942" y="4965315"/>
            <a:chExt cx="589479" cy="353176"/>
          </a:xfrm>
          <a:solidFill>
            <a:schemeClr val="bg2">
              <a:lumMod val="25000"/>
            </a:schemeClr>
          </a:solidFill>
        </p:grpSpPr>
        <p:sp>
          <p:nvSpPr>
            <p:cNvPr id="83" name="Freeform: Shape 213">
              <a:extLst>
                <a:ext uri="{FF2B5EF4-FFF2-40B4-BE49-F238E27FC236}">
                  <a16:creationId xmlns:a16="http://schemas.microsoft.com/office/drawing/2014/main" id="{A5589D5C-5D4D-41D6-8443-3A9AD6D42B2A}"/>
                </a:ext>
              </a:extLst>
            </p:cNvPr>
            <p:cNvSpPr/>
            <p:nvPr/>
          </p:nvSpPr>
          <p:spPr>
            <a:xfrm>
              <a:off x="8889928" y="5250789"/>
              <a:ext cx="47543" cy="54335"/>
            </a:xfrm>
            <a:custGeom>
              <a:avLst/>
              <a:gdLst>
                <a:gd name="connsiteX0" fmla="*/ 14725 w 47542"/>
                <a:gd name="connsiteY0" fmla="*/ 57514 h 54334"/>
                <a:gd name="connsiteX1" fmla="*/ 4538 w 47542"/>
                <a:gd name="connsiteY1" fmla="*/ 54118 h 54334"/>
                <a:gd name="connsiteX2" fmla="*/ 3179 w 47542"/>
                <a:gd name="connsiteY2" fmla="*/ 35101 h 54334"/>
                <a:gd name="connsiteX3" fmla="*/ 29667 w 47542"/>
                <a:gd name="connsiteY3" fmla="*/ 4538 h 54334"/>
                <a:gd name="connsiteX4" fmla="*/ 48685 w 47542"/>
                <a:gd name="connsiteY4" fmla="*/ 3179 h 54334"/>
                <a:gd name="connsiteX5" fmla="*/ 50043 w 47542"/>
                <a:gd name="connsiteY5" fmla="*/ 22196 h 54334"/>
                <a:gd name="connsiteX6" fmla="*/ 23555 w 47542"/>
                <a:gd name="connsiteY6" fmla="*/ 52760 h 54334"/>
                <a:gd name="connsiteX7" fmla="*/ 14725 w 47542"/>
                <a:gd name="connsiteY7" fmla="*/ 57514 h 5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2" h="54334">
                  <a:moveTo>
                    <a:pt x="14725" y="57514"/>
                  </a:moveTo>
                  <a:cubicBezTo>
                    <a:pt x="11330" y="57514"/>
                    <a:pt x="7254" y="56835"/>
                    <a:pt x="4538" y="54118"/>
                  </a:cubicBezTo>
                  <a:cubicBezTo>
                    <a:pt x="-896" y="49364"/>
                    <a:pt x="-1575" y="40534"/>
                    <a:pt x="3179" y="35101"/>
                  </a:cubicBezTo>
                  <a:lnTo>
                    <a:pt x="29667" y="4538"/>
                  </a:lnTo>
                  <a:cubicBezTo>
                    <a:pt x="34422" y="-896"/>
                    <a:pt x="43251" y="-1575"/>
                    <a:pt x="48685" y="3179"/>
                  </a:cubicBezTo>
                  <a:cubicBezTo>
                    <a:pt x="54118" y="7934"/>
                    <a:pt x="54797" y="16763"/>
                    <a:pt x="50043" y="22196"/>
                  </a:cubicBezTo>
                  <a:lnTo>
                    <a:pt x="23555" y="52760"/>
                  </a:lnTo>
                  <a:cubicBezTo>
                    <a:pt x="21517" y="55476"/>
                    <a:pt x="18121" y="56835"/>
                    <a:pt x="14725" y="57514"/>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84" name="Freeform: Shape 214">
              <a:extLst>
                <a:ext uri="{FF2B5EF4-FFF2-40B4-BE49-F238E27FC236}">
                  <a16:creationId xmlns:a16="http://schemas.microsoft.com/office/drawing/2014/main" id="{F9FDA3DB-8C48-4F88-8D45-B632AA2FB99C}"/>
                </a:ext>
              </a:extLst>
            </p:cNvPr>
            <p:cNvSpPr/>
            <p:nvPr/>
          </p:nvSpPr>
          <p:spPr>
            <a:xfrm>
              <a:off x="8844770" y="5223290"/>
              <a:ext cx="61127" cy="67918"/>
            </a:xfrm>
            <a:custGeom>
              <a:avLst/>
              <a:gdLst>
                <a:gd name="connsiteX0" fmla="*/ 18453 w 61126"/>
                <a:gd name="connsiteY0" fmla="*/ 69392 h 67918"/>
                <a:gd name="connsiteX1" fmla="*/ 5548 w 61126"/>
                <a:gd name="connsiteY1" fmla="*/ 65317 h 67918"/>
                <a:gd name="connsiteX2" fmla="*/ 4190 w 61126"/>
                <a:gd name="connsiteY2" fmla="*/ 41545 h 67918"/>
                <a:gd name="connsiteX3" fmla="*/ 35433 w 61126"/>
                <a:gd name="connsiteY3" fmla="*/ 5548 h 67918"/>
                <a:gd name="connsiteX4" fmla="*/ 59204 w 61126"/>
                <a:gd name="connsiteY4" fmla="*/ 4190 h 67918"/>
                <a:gd name="connsiteX5" fmla="*/ 60562 w 61126"/>
                <a:gd name="connsiteY5" fmla="*/ 27962 h 67918"/>
                <a:gd name="connsiteX6" fmla="*/ 29320 w 61126"/>
                <a:gd name="connsiteY6" fmla="*/ 63958 h 67918"/>
                <a:gd name="connsiteX7" fmla="*/ 18453 w 61126"/>
                <a:gd name="connsiteY7" fmla="*/ 69392 h 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26" h="67918">
                  <a:moveTo>
                    <a:pt x="18453" y="69392"/>
                  </a:moveTo>
                  <a:cubicBezTo>
                    <a:pt x="13699" y="70071"/>
                    <a:pt x="9624" y="68713"/>
                    <a:pt x="5548" y="65317"/>
                  </a:cubicBezTo>
                  <a:cubicBezTo>
                    <a:pt x="-1243" y="59204"/>
                    <a:pt x="-1923" y="48337"/>
                    <a:pt x="4190" y="41545"/>
                  </a:cubicBezTo>
                  <a:lnTo>
                    <a:pt x="35433" y="5548"/>
                  </a:lnTo>
                  <a:cubicBezTo>
                    <a:pt x="41545" y="-1243"/>
                    <a:pt x="52412" y="-1923"/>
                    <a:pt x="59204" y="4190"/>
                  </a:cubicBezTo>
                  <a:cubicBezTo>
                    <a:pt x="65996" y="10303"/>
                    <a:pt x="66675" y="21170"/>
                    <a:pt x="60562" y="27962"/>
                  </a:cubicBezTo>
                  <a:lnTo>
                    <a:pt x="29320" y="63958"/>
                  </a:lnTo>
                  <a:cubicBezTo>
                    <a:pt x="26603" y="67354"/>
                    <a:pt x="22528" y="69392"/>
                    <a:pt x="18453" y="69392"/>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85" name="Freeform: Shape 215">
              <a:extLst>
                <a:ext uri="{FF2B5EF4-FFF2-40B4-BE49-F238E27FC236}">
                  <a16:creationId xmlns:a16="http://schemas.microsoft.com/office/drawing/2014/main" id="{C68DEDC5-3C00-4780-9786-50C73A0E7E9D}"/>
                </a:ext>
              </a:extLst>
            </p:cNvPr>
            <p:cNvSpPr/>
            <p:nvPr/>
          </p:nvSpPr>
          <p:spPr>
            <a:xfrm>
              <a:off x="8798547" y="5191329"/>
              <a:ext cx="67918" cy="74710"/>
            </a:xfrm>
            <a:custGeom>
              <a:avLst/>
              <a:gdLst>
                <a:gd name="connsiteX0" fmla="*/ 21888 w 67918"/>
                <a:gd name="connsiteY0" fmla="*/ 76222 h 74710"/>
                <a:gd name="connsiteX1" fmla="*/ 6946 w 67918"/>
                <a:gd name="connsiteY1" fmla="*/ 71468 h 74710"/>
                <a:gd name="connsiteX2" fmla="*/ 4908 w 67918"/>
                <a:gd name="connsiteY2" fmla="*/ 42942 h 74710"/>
                <a:gd name="connsiteX3" fmla="*/ 36150 w 67918"/>
                <a:gd name="connsiteY3" fmla="*/ 6946 h 74710"/>
                <a:gd name="connsiteX4" fmla="*/ 64676 w 67918"/>
                <a:gd name="connsiteY4" fmla="*/ 4908 h 74710"/>
                <a:gd name="connsiteX5" fmla="*/ 66714 w 67918"/>
                <a:gd name="connsiteY5" fmla="*/ 33434 h 74710"/>
                <a:gd name="connsiteX6" fmla="*/ 35471 w 67918"/>
                <a:gd name="connsiteY6" fmla="*/ 69430 h 74710"/>
                <a:gd name="connsiteX7" fmla="*/ 21888 w 67918"/>
                <a:gd name="connsiteY7" fmla="*/ 76222 h 7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18" h="74710">
                  <a:moveTo>
                    <a:pt x="21888" y="76222"/>
                  </a:moveTo>
                  <a:cubicBezTo>
                    <a:pt x="16454" y="76902"/>
                    <a:pt x="11021" y="74864"/>
                    <a:pt x="6946" y="71468"/>
                  </a:cubicBezTo>
                  <a:cubicBezTo>
                    <a:pt x="-1205" y="63997"/>
                    <a:pt x="-2563" y="51093"/>
                    <a:pt x="4908" y="42942"/>
                  </a:cubicBezTo>
                  <a:lnTo>
                    <a:pt x="36150" y="6946"/>
                  </a:lnTo>
                  <a:cubicBezTo>
                    <a:pt x="43622" y="-1205"/>
                    <a:pt x="56526" y="-2563"/>
                    <a:pt x="64676" y="4908"/>
                  </a:cubicBezTo>
                  <a:cubicBezTo>
                    <a:pt x="72826" y="12379"/>
                    <a:pt x="74185" y="25284"/>
                    <a:pt x="66714" y="33434"/>
                  </a:cubicBezTo>
                  <a:lnTo>
                    <a:pt x="35471" y="69430"/>
                  </a:lnTo>
                  <a:cubicBezTo>
                    <a:pt x="32075" y="73506"/>
                    <a:pt x="26642" y="76222"/>
                    <a:pt x="21888" y="76222"/>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86" name="Freeform: Shape 216">
              <a:extLst>
                <a:ext uri="{FF2B5EF4-FFF2-40B4-BE49-F238E27FC236}">
                  <a16:creationId xmlns:a16="http://schemas.microsoft.com/office/drawing/2014/main" id="{76A0A40A-1B6C-477B-9020-131AD5D5D4CE}"/>
                </a:ext>
              </a:extLst>
            </p:cNvPr>
            <p:cNvSpPr/>
            <p:nvPr/>
          </p:nvSpPr>
          <p:spPr>
            <a:xfrm>
              <a:off x="8748967" y="5161445"/>
              <a:ext cx="74710" cy="74710"/>
            </a:xfrm>
            <a:custGeom>
              <a:avLst/>
              <a:gdLst>
                <a:gd name="connsiteX0" fmla="*/ 21888 w 74710"/>
                <a:gd name="connsiteY0" fmla="*/ 80977 h 74710"/>
                <a:gd name="connsiteX1" fmla="*/ 6946 w 74710"/>
                <a:gd name="connsiteY1" fmla="*/ 76222 h 74710"/>
                <a:gd name="connsiteX2" fmla="*/ 4908 w 74710"/>
                <a:gd name="connsiteY2" fmla="*/ 47697 h 74710"/>
                <a:gd name="connsiteX3" fmla="*/ 40905 w 74710"/>
                <a:gd name="connsiteY3" fmla="*/ 6946 h 74710"/>
                <a:gd name="connsiteX4" fmla="*/ 69430 w 74710"/>
                <a:gd name="connsiteY4" fmla="*/ 4908 h 74710"/>
                <a:gd name="connsiteX5" fmla="*/ 71468 w 74710"/>
                <a:gd name="connsiteY5" fmla="*/ 33434 h 74710"/>
                <a:gd name="connsiteX6" fmla="*/ 35471 w 74710"/>
                <a:gd name="connsiteY6" fmla="*/ 74185 h 74710"/>
                <a:gd name="connsiteX7" fmla="*/ 21888 w 74710"/>
                <a:gd name="connsiteY7" fmla="*/ 80977 h 7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10" h="74710">
                  <a:moveTo>
                    <a:pt x="21888" y="80977"/>
                  </a:moveTo>
                  <a:cubicBezTo>
                    <a:pt x="16454" y="81656"/>
                    <a:pt x="11021" y="79618"/>
                    <a:pt x="6946" y="76222"/>
                  </a:cubicBezTo>
                  <a:cubicBezTo>
                    <a:pt x="-1205" y="68751"/>
                    <a:pt x="-2563" y="55847"/>
                    <a:pt x="4908" y="47697"/>
                  </a:cubicBezTo>
                  <a:lnTo>
                    <a:pt x="40905" y="6946"/>
                  </a:lnTo>
                  <a:cubicBezTo>
                    <a:pt x="48376" y="-1205"/>
                    <a:pt x="61280" y="-2563"/>
                    <a:pt x="69430" y="4908"/>
                  </a:cubicBezTo>
                  <a:cubicBezTo>
                    <a:pt x="77581" y="12379"/>
                    <a:pt x="78939" y="25284"/>
                    <a:pt x="71468" y="33434"/>
                  </a:cubicBezTo>
                  <a:lnTo>
                    <a:pt x="35471" y="74185"/>
                  </a:lnTo>
                  <a:cubicBezTo>
                    <a:pt x="31396" y="78260"/>
                    <a:pt x="26642" y="80297"/>
                    <a:pt x="21888" y="80977"/>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87" name="Freeform: Shape 217">
              <a:extLst>
                <a:ext uri="{FF2B5EF4-FFF2-40B4-BE49-F238E27FC236}">
                  <a16:creationId xmlns:a16="http://schemas.microsoft.com/office/drawing/2014/main" id="{49D1BE8C-EAC4-475E-9747-90E3536E7571}"/>
                </a:ext>
              </a:extLst>
            </p:cNvPr>
            <p:cNvSpPr/>
            <p:nvPr/>
          </p:nvSpPr>
          <p:spPr>
            <a:xfrm>
              <a:off x="8630942" y="4965315"/>
              <a:ext cx="135837" cy="156212"/>
            </a:xfrm>
            <a:custGeom>
              <a:avLst/>
              <a:gdLst>
                <a:gd name="connsiteX0" fmla="*/ 0 w 135836"/>
                <a:gd name="connsiteY0" fmla="*/ 127686 h 156212"/>
                <a:gd name="connsiteX1" fmla="*/ 52297 w 135836"/>
                <a:gd name="connsiteY1" fmla="*/ 159608 h 156212"/>
                <a:gd name="connsiteX2" fmla="*/ 70635 w 135836"/>
                <a:gd name="connsiteY2" fmla="*/ 154854 h 156212"/>
                <a:gd name="connsiteX3" fmla="*/ 133799 w 135836"/>
                <a:gd name="connsiteY3" fmla="*/ 50260 h 156212"/>
                <a:gd name="connsiteX4" fmla="*/ 129045 w 135836"/>
                <a:gd name="connsiteY4" fmla="*/ 31922 h 156212"/>
                <a:gd name="connsiteX5" fmla="*/ 77427 w 135836"/>
                <a:gd name="connsiteY5" fmla="*/ 0 h 156212"/>
                <a:gd name="connsiteX6" fmla="*/ 0 w 135836"/>
                <a:gd name="connsiteY6" fmla="*/ 127686 h 15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36" h="156212">
                  <a:moveTo>
                    <a:pt x="0" y="127686"/>
                  </a:moveTo>
                  <a:lnTo>
                    <a:pt x="52297" y="159608"/>
                  </a:lnTo>
                  <a:cubicBezTo>
                    <a:pt x="58410" y="163683"/>
                    <a:pt x="67239" y="161646"/>
                    <a:pt x="70635" y="154854"/>
                  </a:cubicBezTo>
                  <a:lnTo>
                    <a:pt x="133799" y="50260"/>
                  </a:lnTo>
                  <a:cubicBezTo>
                    <a:pt x="137874" y="44147"/>
                    <a:pt x="135837" y="35318"/>
                    <a:pt x="129045" y="31922"/>
                  </a:cubicBezTo>
                  <a:lnTo>
                    <a:pt x="77427" y="0"/>
                  </a:lnTo>
                  <a:lnTo>
                    <a:pt x="0" y="127686"/>
                  </a:ln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88" name="Freeform: Shape 218">
              <a:extLst>
                <a:ext uri="{FF2B5EF4-FFF2-40B4-BE49-F238E27FC236}">
                  <a16:creationId xmlns:a16="http://schemas.microsoft.com/office/drawing/2014/main" id="{B41F9D18-7DD4-4CFF-90C5-A7AC7BED6236}"/>
                </a:ext>
              </a:extLst>
            </p:cNvPr>
            <p:cNvSpPr/>
            <p:nvPr/>
          </p:nvSpPr>
          <p:spPr>
            <a:xfrm>
              <a:off x="8714481" y="5026442"/>
              <a:ext cx="359968" cy="292049"/>
            </a:xfrm>
            <a:custGeom>
              <a:avLst/>
              <a:gdLst>
                <a:gd name="connsiteX0" fmla="*/ 356571 w 359967"/>
                <a:gd name="connsiteY0" fmla="*/ 155533 h 292048"/>
                <a:gd name="connsiteX1" fmla="*/ 247223 w 359967"/>
                <a:gd name="connsiteY1" fmla="*/ 61806 h 292048"/>
                <a:gd name="connsiteX2" fmla="*/ 239752 w 359967"/>
                <a:gd name="connsiteY2" fmla="*/ 55014 h 292048"/>
                <a:gd name="connsiteX3" fmla="*/ 192888 w 359967"/>
                <a:gd name="connsiteY3" fmla="*/ 108669 h 292048"/>
                <a:gd name="connsiteX4" fmla="*/ 165721 w 359967"/>
                <a:gd name="connsiteY4" fmla="*/ 122253 h 292048"/>
                <a:gd name="connsiteX5" fmla="*/ 162325 w 359967"/>
                <a:gd name="connsiteY5" fmla="*/ 122253 h 292048"/>
                <a:gd name="connsiteX6" fmla="*/ 135837 w 359967"/>
                <a:gd name="connsiteY6" fmla="*/ 112065 h 292048"/>
                <a:gd name="connsiteX7" fmla="*/ 131762 w 359967"/>
                <a:gd name="connsiteY7" fmla="*/ 54335 h 292048"/>
                <a:gd name="connsiteX8" fmla="*/ 171833 w 359967"/>
                <a:gd name="connsiteY8" fmla="*/ 8150 h 292048"/>
                <a:gd name="connsiteX9" fmla="*/ 59089 w 359967"/>
                <a:gd name="connsiteY9" fmla="*/ 0 h 292048"/>
                <a:gd name="connsiteX10" fmla="*/ 0 w 359967"/>
                <a:gd name="connsiteY10" fmla="*/ 97802 h 292048"/>
                <a:gd name="connsiteX11" fmla="*/ 46184 w 359967"/>
                <a:gd name="connsiteY11" fmla="*/ 151458 h 292048"/>
                <a:gd name="connsiteX12" fmla="*/ 63843 w 359967"/>
                <a:gd name="connsiteY12" fmla="*/ 131082 h 292048"/>
                <a:gd name="connsiteX13" fmla="*/ 89652 w 359967"/>
                <a:gd name="connsiteY13" fmla="*/ 119536 h 292048"/>
                <a:gd name="connsiteX14" fmla="*/ 89652 w 359967"/>
                <a:gd name="connsiteY14" fmla="*/ 119536 h 292048"/>
                <a:gd name="connsiteX15" fmla="*/ 112065 w 359967"/>
                <a:gd name="connsiteY15" fmla="*/ 127686 h 292048"/>
                <a:gd name="connsiteX16" fmla="*/ 123611 w 359967"/>
                <a:gd name="connsiteY16" fmla="*/ 152137 h 292048"/>
                <a:gd name="connsiteX17" fmla="*/ 135157 w 359967"/>
                <a:gd name="connsiteY17" fmla="*/ 150100 h 292048"/>
                <a:gd name="connsiteX18" fmla="*/ 157571 w 359967"/>
                <a:gd name="connsiteY18" fmla="*/ 158250 h 292048"/>
                <a:gd name="connsiteX19" fmla="*/ 169117 w 359967"/>
                <a:gd name="connsiteY19" fmla="*/ 183380 h 292048"/>
                <a:gd name="connsiteX20" fmla="*/ 177946 w 359967"/>
                <a:gd name="connsiteY20" fmla="*/ 182021 h 292048"/>
                <a:gd name="connsiteX21" fmla="*/ 177946 w 359967"/>
                <a:gd name="connsiteY21" fmla="*/ 182021 h 292048"/>
                <a:gd name="connsiteX22" fmla="*/ 198322 w 359967"/>
                <a:gd name="connsiteY22" fmla="*/ 189492 h 292048"/>
                <a:gd name="connsiteX23" fmla="*/ 208509 w 359967"/>
                <a:gd name="connsiteY23" fmla="*/ 210547 h 292048"/>
                <a:gd name="connsiteX24" fmla="*/ 215980 w 359967"/>
                <a:gd name="connsiteY24" fmla="*/ 209188 h 292048"/>
                <a:gd name="connsiteX25" fmla="*/ 215980 w 359967"/>
                <a:gd name="connsiteY25" fmla="*/ 209188 h 292048"/>
                <a:gd name="connsiteX26" fmla="*/ 233639 w 359967"/>
                <a:gd name="connsiteY26" fmla="*/ 215980 h 292048"/>
                <a:gd name="connsiteX27" fmla="*/ 243148 w 359967"/>
                <a:gd name="connsiteY27" fmla="*/ 234318 h 292048"/>
                <a:gd name="connsiteX28" fmla="*/ 236356 w 359967"/>
                <a:gd name="connsiteY28" fmla="*/ 254015 h 292048"/>
                <a:gd name="connsiteX29" fmla="*/ 213264 w 359967"/>
                <a:gd name="connsiteY29" fmla="*/ 280503 h 292048"/>
                <a:gd name="connsiteX30" fmla="*/ 222772 w 359967"/>
                <a:gd name="connsiteY30" fmla="*/ 287974 h 292048"/>
                <a:gd name="connsiteX31" fmla="*/ 239073 w 359967"/>
                <a:gd name="connsiteY31" fmla="*/ 292049 h 292048"/>
                <a:gd name="connsiteX32" fmla="*/ 263523 w 359967"/>
                <a:gd name="connsiteY32" fmla="*/ 262844 h 292048"/>
                <a:gd name="connsiteX33" fmla="*/ 263523 w 359967"/>
                <a:gd name="connsiteY33" fmla="*/ 262165 h 292048"/>
                <a:gd name="connsiteX34" fmla="*/ 270315 w 359967"/>
                <a:gd name="connsiteY34" fmla="*/ 262844 h 292048"/>
                <a:gd name="connsiteX35" fmla="*/ 294766 w 359967"/>
                <a:gd name="connsiteY35" fmla="*/ 233639 h 292048"/>
                <a:gd name="connsiteX36" fmla="*/ 294766 w 359967"/>
                <a:gd name="connsiteY36" fmla="*/ 232960 h 292048"/>
                <a:gd name="connsiteX37" fmla="*/ 301557 w 359967"/>
                <a:gd name="connsiteY37" fmla="*/ 233639 h 292048"/>
                <a:gd name="connsiteX38" fmla="*/ 326008 w 359967"/>
                <a:gd name="connsiteY38" fmla="*/ 204434 h 292048"/>
                <a:gd name="connsiteX39" fmla="*/ 325329 w 359967"/>
                <a:gd name="connsiteY39" fmla="*/ 200359 h 292048"/>
                <a:gd name="connsiteX40" fmla="*/ 339592 w 359967"/>
                <a:gd name="connsiteY40" fmla="*/ 203076 h 292048"/>
                <a:gd name="connsiteX41" fmla="*/ 364042 w 359967"/>
                <a:gd name="connsiteY41" fmla="*/ 173871 h 292048"/>
                <a:gd name="connsiteX42" fmla="*/ 356571 w 359967"/>
                <a:gd name="connsiteY42" fmla="*/ 155533 h 2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9967" h="292048">
                  <a:moveTo>
                    <a:pt x="356571" y="155533"/>
                  </a:moveTo>
                  <a:lnTo>
                    <a:pt x="247223" y="61806"/>
                  </a:lnTo>
                  <a:lnTo>
                    <a:pt x="239752" y="55014"/>
                  </a:lnTo>
                  <a:lnTo>
                    <a:pt x="192888" y="108669"/>
                  </a:lnTo>
                  <a:cubicBezTo>
                    <a:pt x="186096" y="116820"/>
                    <a:pt x="176588" y="121574"/>
                    <a:pt x="165721" y="122253"/>
                  </a:cubicBezTo>
                  <a:cubicBezTo>
                    <a:pt x="164362" y="122253"/>
                    <a:pt x="163004" y="122253"/>
                    <a:pt x="162325" y="122253"/>
                  </a:cubicBezTo>
                  <a:cubicBezTo>
                    <a:pt x="152137" y="122253"/>
                    <a:pt x="142629" y="118857"/>
                    <a:pt x="135837" y="112065"/>
                  </a:cubicBezTo>
                  <a:cubicBezTo>
                    <a:pt x="118857" y="97123"/>
                    <a:pt x="117499" y="71314"/>
                    <a:pt x="131762" y="54335"/>
                  </a:cubicBezTo>
                  <a:lnTo>
                    <a:pt x="171833" y="8150"/>
                  </a:lnTo>
                  <a:cubicBezTo>
                    <a:pt x="140591" y="4075"/>
                    <a:pt x="100519" y="20376"/>
                    <a:pt x="59089" y="0"/>
                  </a:cubicBezTo>
                  <a:lnTo>
                    <a:pt x="0" y="97802"/>
                  </a:lnTo>
                  <a:lnTo>
                    <a:pt x="46184" y="151458"/>
                  </a:lnTo>
                  <a:lnTo>
                    <a:pt x="63843" y="131082"/>
                  </a:lnTo>
                  <a:cubicBezTo>
                    <a:pt x="69956" y="123611"/>
                    <a:pt x="79464" y="119536"/>
                    <a:pt x="89652" y="119536"/>
                  </a:cubicBezTo>
                  <a:lnTo>
                    <a:pt x="89652" y="119536"/>
                  </a:lnTo>
                  <a:cubicBezTo>
                    <a:pt x="97802" y="119536"/>
                    <a:pt x="105953" y="122253"/>
                    <a:pt x="112065" y="127686"/>
                  </a:cubicBezTo>
                  <a:cubicBezTo>
                    <a:pt x="119536" y="133799"/>
                    <a:pt x="122932" y="142629"/>
                    <a:pt x="123611" y="152137"/>
                  </a:cubicBezTo>
                  <a:cubicBezTo>
                    <a:pt x="127007" y="150779"/>
                    <a:pt x="131082" y="150100"/>
                    <a:pt x="135157" y="150100"/>
                  </a:cubicBezTo>
                  <a:cubicBezTo>
                    <a:pt x="143308" y="150100"/>
                    <a:pt x="151458" y="152816"/>
                    <a:pt x="157571" y="158250"/>
                  </a:cubicBezTo>
                  <a:cubicBezTo>
                    <a:pt x="165042" y="165042"/>
                    <a:pt x="169117" y="173871"/>
                    <a:pt x="169117" y="183380"/>
                  </a:cubicBezTo>
                  <a:cubicBezTo>
                    <a:pt x="171833" y="182700"/>
                    <a:pt x="175229" y="182021"/>
                    <a:pt x="177946" y="182021"/>
                  </a:cubicBezTo>
                  <a:lnTo>
                    <a:pt x="177946" y="182021"/>
                  </a:lnTo>
                  <a:cubicBezTo>
                    <a:pt x="185417" y="182021"/>
                    <a:pt x="192209" y="184738"/>
                    <a:pt x="198322" y="189492"/>
                  </a:cubicBezTo>
                  <a:cubicBezTo>
                    <a:pt x="204434" y="194926"/>
                    <a:pt x="207830" y="202397"/>
                    <a:pt x="208509" y="210547"/>
                  </a:cubicBezTo>
                  <a:cubicBezTo>
                    <a:pt x="210547" y="209868"/>
                    <a:pt x="213264" y="209188"/>
                    <a:pt x="215980" y="209188"/>
                  </a:cubicBezTo>
                  <a:lnTo>
                    <a:pt x="215980" y="209188"/>
                  </a:lnTo>
                  <a:cubicBezTo>
                    <a:pt x="222772" y="209188"/>
                    <a:pt x="228885" y="211226"/>
                    <a:pt x="233639" y="215980"/>
                  </a:cubicBezTo>
                  <a:cubicBezTo>
                    <a:pt x="239073" y="220735"/>
                    <a:pt x="242468" y="227526"/>
                    <a:pt x="243148" y="234318"/>
                  </a:cubicBezTo>
                  <a:cubicBezTo>
                    <a:pt x="243827" y="241789"/>
                    <a:pt x="241110" y="248581"/>
                    <a:pt x="236356" y="254015"/>
                  </a:cubicBezTo>
                  <a:lnTo>
                    <a:pt x="213264" y="280503"/>
                  </a:lnTo>
                  <a:lnTo>
                    <a:pt x="222772" y="287974"/>
                  </a:lnTo>
                  <a:cubicBezTo>
                    <a:pt x="227526" y="290690"/>
                    <a:pt x="232960" y="292728"/>
                    <a:pt x="239073" y="292049"/>
                  </a:cubicBezTo>
                  <a:cubicBezTo>
                    <a:pt x="254015" y="290690"/>
                    <a:pt x="264882" y="277786"/>
                    <a:pt x="263523" y="262844"/>
                  </a:cubicBezTo>
                  <a:cubicBezTo>
                    <a:pt x="263523" y="262844"/>
                    <a:pt x="263523" y="262165"/>
                    <a:pt x="263523" y="262165"/>
                  </a:cubicBezTo>
                  <a:cubicBezTo>
                    <a:pt x="265561" y="262844"/>
                    <a:pt x="268277" y="262844"/>
                    <a:pt x="270315" y="262844"/>
                  </a:cubicBezTo>
                  <a:cubicBezTo>
                    <a:pt x="285257" y="261486"/>
                    <a:pt x="296124" y="248581"/>
                    <a:pt x="294766" y="233639"/>
                  </a:cubicBezTo>
                  <a:cubicBezTo>
                    <a:pt x="294766" y="233639"/>
                    <a:pt x="294766" y="232960"/>
                    <a:pt x="294766" y="232960"/>
                  </a:cubicBezTo>
                  <a:cubicBezTo>
                    <a:pt x="296803" y="233639"/>
                    <a:pt x="299520" y="233639"/>
                    <a:pt x="301557" y="233639"/>
                  </a:cubicBezTo>
                  <a:cubicBezTo>
                    <a:pt x="316499" y="232281"/>
                    <a:pt x="327366" y="219376"/>
                    <a:pt x="326008" y="204434"/>
                  </a:cubicBezTo>
                  <a:cubicBezTo>
                    <a:pt x="326008" y="203076"/>
                    <a:pt x="325329" y="201717"/>
                    <a:pt x="325329" y="200359"/>
                  </a:cubicBezTo>
                  <a:cubicBezTo>
                    <a:pt x="329404" y="202397"/>
                    <a:pt x="334158" y="203755"/>
                    <a:pt x="339592" y="203076"/>
                  </a:cubicBezTo>
                  <a:cubicBezTo>
                    <a:pt x="354534" y="201717"/>
                    <a:pt x="365401" y="188813"/>
                    <a:pt x="364042" y="173871"/>
                  </a:cubicBezTo>
                  <a:cubicBezTo>
                    <a:pt x="364721" y="166400"/>
                    <a:pt x="361326" y="160287"/>
                    <a:pt x="356571" y="155533"/>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89" name="Freeform: Shape 219">
              <a:extLst>
                <a:ext uri="{FF2B5EF4-FFF2-40B4-BE49-F238E27FC236}">
                  <a16:creationId xmlns:a16="http://schemas.microsoft.com/office/drawing/2014/main" id="{838E800B-5732-4D3E-A775-A434610DBD6C}"/>
                </a:ext>
              </a:extLst>
            </p:cNvPr>
            <p:cNvSpPr/>
            <p:nvPr/>
          </p:nvSpPr>
          <p:spPr>
            <a:xfrm>
              <a:off x="9084584" y="4965315"/>
              <a:ext cx="135837" cy="156212"/>
            </a:xfrm>
            <a:custGeom>
              <a:avLst/>
              <a:gdLst>
                <a:gd name="connsiteX0" fmla="*/ 135890 w 135836"/>
                <a:gd name="connsiteY0" fmla="*/ 127686 h 156212"/>
                <a:gd name="connsiteX1" fmla="*/ 83593 w 135836"/>
                <a:gd name="connsiteY1" fmla="*/ 159608 h 156212"/>
                <a:gd name="connsiteX2" fmla="*/ 65255 w 135836"/>
                <a:gd name="connsiteY2" fmla="*/ 154854 h 156212"/>
                <a:gd name="connsiteX3" fmla="*/ 2091 w 135836"/>
                <a:gd name="connsiteY3" fmla="*/ 50260 h 156212"/>
                <a:gd name="connsiteX4" fmla="*/ 6845 w 135836"/>
                <a:gd name="connsiteY4" fmla="*/ 31922 h 156212"/>
                <a:gd name="connsiteX5" fmla="*/ 59142 w 135836"/>
                <a:gd name="connsiteY5" fmla="*/ 0 h 156212"/>
                <a:gd name="connsiteX6" fmla="*/ 135890 w 135836"/>
                <a:gd name="connsiteY6" fmla="*/ 127686 h 15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36" h="156212">
                  <a:moveTo>
                    <a:pt x="135890" y="127686"/>
                  </a:moveTo>
                  <a:lnTo>
                    <a:pt x="83593" y="159608"/>
                  </a:lnTo>
                  <a:cubicBezTo>
                    <a:pt x="77480" y="163683"/>
                    <a:pt x="68651" y="161646"/>
                    <a:pt x="65255" y="154854"/>
                  </a:cubicBezTo>
                  <a:lnTo>
                    <a:pt x="2091" y="50260"/>
                  </a:lnTo>
                  <a:cubicBezTo>
                    <a:pt x="-1984" y="44147"/>
                    <a:pt x="53" y="35318"/>
                    <a:pt x="6845" y="31922"/>
                  </a:cubicBezTo>
                  <a:lnTo>
                    <a:pt x="59142" y="0"/>
                  </a:lnTo>
                  <a:lnTo>
                    <a:pt x="135890" y="127686"/>
                  </a:ln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90" name="Freeform: Shape 220">
              <a:extLst>
                <a:ext uri="{FF2B5EF4-FFF2-40B4-BE49-F238E27FC236}">
                  <a16:creationId xmlns:a16="http://schemas.microsoft.com/office/drawing/2014/main" id="{15EB79AD-8048-4687-899A-62E7D443C5B8}"/>
                </a:ext>
              </a:extLst>
            </p:cNvPr>
            <p:cNvSpPr/>
            <p:nvPr/>
          </p:nvSpPr>
          <p:spPr>
            <a:xfrm>
              <a:off x="8848889" y="5020228"/>
              <a:ext cx="285257" cy="156212"/>
            </a:xfrm>
            <a:custGeom>
              <a:avLst/>
              <a:gdLst>
                <a:gd name="connsiteX0" fmla="*/ 229635 w 285257"/>
                <a:gd name="connsiteY0" fmla="*/ 8931 h 156212"/>
                <a:gd name="connsiteX1" fmla="*/ 87007 w 285257"/>
                <a:gd name="connsiteY1" fmla="*/ 780 h 156212"/>
                <a:gd name="connsiteX2" fmla="*/ 83611 w 285257"/>
                <a:gd name="connsiteY2" fmla="*/ 101 h 156212"/>
                <a:gd name="connsiteX3" fmla="*/ 60519 w 285257"/>
                <a:gd name="connsiteY3" fmla="*/ 8931 h 156212"/>
                <a:gd name="connsiteX4" fmla="*/ 6863 w 285257"/>
                <a:gd name="connsiteY4" fmla="*/ 70057 h 156212"/>
                <a:gd name="connsiteX5" fmla="*/ 9580 w 285257"/>
                <a:gd name="connsiteY5" fmla="*/ 108091 h 156212"/>
                <a:gd name="connsiteX6" fmla="*/ 29956 w 285257"/>
                <a:gd name="connsiteY6" fmla="*/ 114883 h 156212"/>
                <a:gd name="connsiteX7" fmla="*/ 48294 w 285257"/>
                <a:gd name="connsiteY7" fmla="*/ 105375 h 156212"/>
                <a:gd name="connsiteX8" fmla="*/ 103987 w 285257"/>
                <a:gd name="connsiteY8" fmla="*/ 41531 h 156212"/>
                <a:gd name="connsiteX9" fmla="*/ 230994 w 285257"/>
                <a:gd name="connsiteY9" fmla="*/ 150880 h 156212"/>
                <a:gd name="connsiteX10" fmla="*/ 230994 w 285257"/>
                <a:gd name="connsiteY10" fmla="*/ 150880 h 156212"/>
                <a:gd name="connsiteX11" fmla="*/ 230994 w 285257"/>
                <a:gd name="connsiteY11" fmla="*/ 150880 h 156212"/>
                <a:gd name="connsiteX12" fmla="*/ 238465 w 285257"/>
                <a:gd name="connsiteY12" fmla="*/ 159709 h 156212"/>
                <a:gd name="connsiteX13" fmla="*/ 287366 w 285257"/>
                <a:gd name="connsiteY13" fmla="*/ 103337 h 156212"/>
                <a:gd name="connsiteX14" fmla="*/ 229635 w 285257"/>
                <a:gd name="connsiteY14" fmla="*/ 8931 h 15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257" h="156212">
                  <a:moveTo>
                    <a:pt x="229635" y="8931"/>
                  </a:moveTo>
                  <a:cubicBezTo>
                    <a:pt x="173263" y="29306"/>
                    <a:pt x="132512" y="9610"/>
                    <a:pt x="87007" y="780"/>
                  </a:cubicBezTo>
                  <a:cubicBezTo>
                    <a:pt x="86328" y="780"/>
                    <a:pt x="83611" y="101"/>
                    <a:pt x="83611" y="101"/>
                  </a:cubicBezTo>
                  <a:cubicBezTo>
                    <a:pt x="75461" y="-578"/>
                    <a:pt x="66631" y="2139"/>
                    <a:pt x="60519" y="8931"/>
                  </a:cubicBezTo>
                  <a:lnTo>
                    <a:pt x="6863" y="70057"/>
                  </a:lnTo>
                  <a:cubicBezTo>
                    <a:pt x="-3324" y="81603"/>
                    <a:pt x="-1966" y="98583"/>
                    <a:pt x="9580" y="108091"/>
                  </a:cubicBezTo>
                  <a:cubicBezTo>
                    <a:pt x="15693" y="112846"/>
                    <a:pt x="22485" y="115562"/>
                    <a:pt x="29956" y="114883"/>
                  </a:cubicBezTo>
                  <a:cubicBezTo>
                    <a:pt x="36747" y="114204"/>
                    <a:pt x="43539" y="111487"/>
                    <a:pt x="48294" y="105375"/>
                  </a:cubicBezTo>
                  <a:cubicBezTo>
                    <a:pt x="48294" y="105375"/>
                    <a:pt x="103987" y="41531"/>
                    <a:pt x="103987" y="41531"/>
                  </a:cubicBezTo>
                  <a:lnTo>
                    <a:pt x="230994" y="150880"/>
                  </a:lnTo>
                  <a:lnTo>
                    <a:pt x="230994" y="150880"/>
                  </a:lnTo>
                  <a:lnTo>
                    <a:pt x="230994" y="150880"/>
                  </a:lnTo>
                  <a:cubicBezTo>
                    <a:pt x="234390" y="154276"/>
                    <a:pt x="235748" y="155634"/>
                    <a:pt x="238465" y="159709"/>
                  </a:cubicBezTo>
                  <a:lnTo>
                    <a:pt x="287366" y="103337"/>
                  </a:lnTo>
                  <a:lnTo>
                    <a:pt x="229635" y="8931"/>
                  </a:ln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grpSp>
      <p:grpSp>
        <p:nvGrpSpPr>
          <p:cNvPr id="91" name="Graphic 10" descr="Database">
            <a:extLst>
              <a:ext uri="{FF2B5EF4-FFF2-40B4-BE49-F238E27FC236}">
                <a16:creationId xmlns:a16="http://schemas.microsoft.com/office/drawing/2014/main" id="{DABBBC13-F12A-44A7-B032-2E7649375DDF}"/>
              </a:ext>
            </a:extLst>
          </p:cNvPr>
          <p:cNvGrpSpPr/>
          <p:nvPr/>
        </p:nvGrpSpPr>
        <p:grpSpPr>
          <a:xfrm>
            <a:off x="5987941" y="4269952"/>
            <a:ext cx="271365" cy="428771"/>
            <a:chOff x="6018626" y="4884492"/>
            <a:chExt cx="380343" cy="516180"/>
          </a:xfrm>
          <a:solidFill>
            <a:schemeClr val="bg2">
              <a:lumMod val="25000"/>
            </a:schemeClr>
          </a:solidFill>
        </p:grpSpPr>
        <p:sp>
          <p:nvSpPr>
            <p:cNvPr id="92" name="Freeform: Shape 222">
              <a:extLst>
                <a:ext uri="{FF2B5EF4-FFF2-40B4-BE49-F238E27FC236}">
                  <a16:creationId xmlns:a16="http://schemas.microsoft.com/office/drawing/2014/main" id="{8F9ACE22-2D6B-4B31-9BD5-8B7E7789C876}"/>
                </a:ext>
              </a:extLst>
            </p:cNvPr>
            <p:cNvSpPr/>
            <p:nvPr/>
          </p:nvSpPr>
          <p:spPr>
            <a:xfrm>
              <a:off x="6018626" y="4884492"/>
              <a:ext cx="380343" cy="108669"/>
            </a:xfrm>
            <a:custGeom>
              <a:avLst/>
              <a:gdLst>
                <a:gd name="connsiteX0" fmla="*/ 380343 w 380342"/>
                <a:gd name="connsiteY0" fmla="*/ 54335 h 108669"/>
                <a:gd name="connsiteX1" fmla="*/ 190171 w 380342"/>
                <a:gd name="connsiteY1" fmla="*/ 108669 h 108669"/>
                <a:gd name="connsiteX2" fmla="*/ 0 w 380342"/>
                <a:gd name="connsiteY2" fmla="*/ 54335 h 108669"/>
                <a:gd name="connsiteX3" fmla="*/ 190171 w 380342"/>
                <a:gd name="connsiteY3" fmla="*/ 0 h 108669"/>
                <a:gd name="connsiteX4" fmla="*/ 380343 w 380342"/>
                <a:gd name="connsiteY4" fmla="*/ 54335 h 10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42" h="108669">
                  <a:moveTo>
                    <a:pt x="380343" y="54335"/>
                  </a:moveTo>
                  <a:cubicBezTo>
                    <a:pt x="380343" y="84343"/>
                    <a:pt x="295200" y="108669"/>
                    <a:pt x="190171" y="108669"/>
                  </a:cubicBezTo>
                  <a:cubicBezTo>
                    <a:pt x="85143" y="108669"/>
                    <a:pt x="0" y="84343"/>
                    <a:pt x="0" y="54335"/>
                  </a:cubicBezTo>
                  <a:cubicBezTo>
                    <a:pt x="0" y="24326"/>
                    <a:pt x="85143" y="0"/>
                    <a:pt x="190171" y="0"/>
                  </a:cubicBezTo>
                  <a:cubicBezTo>
                    <a:pt x="295200" y="0"/>
                    <a:pt x="380343" y="24326"/>
                    <a:pt x="380343" y="54335"/>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93" name="Freeform: Shape 223">
              <a:extLst>
                <a:ext uri="{FF2B5EF4-FFF2-40B4-BE49-F238E27FC236}">
                  <a16:creationId xmlns:a16="http://schemas.microsoft.com/office/drawing/2014/main" id="{0F86E2A4-3C24-4FDE-9937-500B7F2FAE42}"/>
                </a:ext>
              </a:extLst>
            </p:cNvPr>
            <p:cNvSpPr/>
            <p:nvPr/>
          </p:nvSpPr>
          <p:spPr>
            <a:xfrm>
              <a:off x="6018626" y="4965994"/>
              <a:ext cx="380343" cy="163004"/>
            </a:xfrm>
            <a:custGeom>
              <a:avLst/>
              <a:gdLst>
                <a:gd name="connsiteX0" fmla="*/ 326008 w 380342"/>
                <a:gd name="connsiteY0" fmla="*/ 108669 h 163004"/>
                <a:gd name="connsiteX1" fmla="*/ 312424 w 380342"/>
                <a:gd name="connsiteY1" fmla="*/ 95086 h 163004"/>
                <a:gd name="connsiteX2" fmla="*/ 326008 w 380342"/>
                <a:gd name="connsiteY2" fmla="*/ 81502 h 163004"/>
                <a:gd name="connsiteX3" fmla="*/ 339592 w 380342"/>
                <a:gd name="connsiteY3" fmla="*/ 95086 h 163004"/>
                <a:gd name="connsiteX4" fmla="*/ 326008 w 380342"/>
                <a:gd name="connsiteY4" fmla="*/ 108669 h 163004"/>
                <a:gd name="connsiteX5" fmla="*/ 190171 w 380342"/>
                <a:gd name="connsiteY5" fmla="*/ 54335 h 163004"/>
                <a:gd name="connsiteX6" fmla="*/ 0 w 380342"/>
                <a:gd name="connsiteY6" fmla="*/ 0 h 163004"/>
                <a:gd name="connsiteX7" fmla="*/ 0 w 380342"/>
                <a:gd name="connsiteY7" fmla="*/ 108669 h 163004"/>
                <a:gd name="connsiteX8" fmla="*/ 190171 w 380342"/>
                <a:gd name="connsiteY8" fmla="*/ 163004 h 163004"/>
                <a:gd name="connsiteX9" fmla="*/ 380343 w 380342"/>
                <a:gd name="connsiteY9" fmla="*/ 108669 h 163004"/>
                <a:gd name="connsiteX10" fmla="*/ 380343 w 380342"/>
                <a:gd name="connsiteY10" fmla="*/ 0 h 163004"/>
                <a:gd name="connsiteX11" fmla="*/ 190171 w 380342"/>
                <a:gd name="connsiteY11" fmla="*/ 54335 h 1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0342" h="163004">
                  <a:moveTo>
                    <a:pt x="326008" y="108669"/>
                  </a:moveTo>
                  <a:cubicBezTo>
                    <a:pt x="317858" y="108669"/>
                    <a:pt x="312424" y="103236"/>
                    <a:pt x="312424" y="95086"/>
                  </a:cubicBezTo>
                  <a:cubicBezTo>
                    <a:pt x="312424" y="86935"/>
                    <a:pt x="317858" y="81502"/>
                    <a:pt x="326008" y="81502"/>
                  </a:cubicBezTo>
                  <a:cubicBezTo>
                    <a:pt x="334158" y="81502"/>
                    <a:pt x="339592" y="86935"/>
                    <a:pt x="339592" y="95086"/>
                  </a:cubicBezTo>
                  <a:cubicBezTo>
                    <a:pt x="339592" y="103236"/>
                    <a:pt x="334158" y="108669"/>
                    <a:pt x="326008" y="108669"/>
                  </a:cubicBezTo>
                  <a:close/>
                  <a:moveTo>
                    <a:pt x="190171" y="54335"/>
                  </a:moveTo>
                  <a:cubicBezTo>
                    <a:pt x="85577" y="54335"/>
                    <a:pt x="0" y="29884"/>
                    <a:pt x="0" y="0"/>
                  </a:cubicBezTo>
                  <a:lnTo>
                    <a:pt x="0" y="108669"/>
                  </a:lnTo>
                  <a:cubicBezTo>
                    <a:pt x="0" y="138553"/>
                    <a:pt x="85577" y="163004"/>
                    <a:pt x="190171" y="163004"/>
                  </a:cubicBezTo>
                  <a:cubicBezTo>
                    <a:pt x="294766" y="163004"/>
                    <a:pt x="380343" y="138553"/>
                    <a:pt x="380343" y="108669"/>
                  </a:cubicBezTo>
                  <a:lnTo>
                    <a:pt x="380343" y="0"/>
                  </a:lnTo>
                  <a:cubicBezTo>
                    <a:pt x="380343" y="29884"/>
                    <a:pt x="294766" y="54335"/>
                    <a:pt x="190171" y="54335"/>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94" name="Freeform: Shape 224">
              <a:extLst>
                <a:ext uri="{FF2B5EF4-FFF2-40B4-BE49-F238E27FC236}">
                  <a16:creationId xmlns:a16="http://schemas.microsoft.com/office/drawing/2014/main" id="{FFE74A91-48BD-40E4-9590-DF04462BC7BC}"/>
                </a:ext>
              </a:extLst>
            </p:cNvPr>
            <p:cNvSpPr/>
            <p:nvPr/>
          </p:nvSpPr>
          <p:spPr>
            <a:xfrm>
              <a:off x="6018626" y="5101831"/>
              <a:ext cx="380343" cy="163004"/>
            </a:xfrm>
            <a:custGeom>
              <a:avLst/>
              <a:gdLst>
                <a:gd name="connsiteX0" fmla="*/ 326008 w 380342"/>
                <a:gd name="connsiteY0" fmla="*/ 108669 h 163004"/>
                <a:gd name="connsiteX1" fmla="*/ 312424 w 380342"/>
                <a:gd name="connsiteY1" fmla="*/ 95086 h 163004"/>
                <a:gd name="connsiteX2" fmla="*/ 326008 w 380342"/>
                <a:gd name="connsiteY2" fmla="*/ 81502 h 163004"/>
                <a:gd name="connsiteX3" fmla="*/ 339592 w 380342"/>
                <a:gd name="connsiteY3" fmla="*/ 95086 h 163004"/>
                <a:gd name="connsiteX4" fmla="*/ 326008 w 380342"/>
                <a:gd name="connsiteY4" fmla="*/ 108669 h 163004"/>
                <a:gd name="connsiteX5" fmla="*/ 190171 w 380342"/>
                <a:gd name="connsiteY5" fmla="*/ 54335 h 163004"/>
                <a:gd name="connsiteX6" fmla="*/ 0 w 380342"/>
                <a:gd name="connsiteY6" fmla="*/ 0 h 163004"/>
                <a:gd name="connsiteX7" fmla="*/ 0 w 380342"/>
                <a:gd name="connsiteY7" fmla="*/ 108669 h 163004"/>
                <a:gd name="connsiteX8" fmla="*/ 190171 w 380342"/>
                <a:gd name="connsiteY8" fmla="*/ 163004 h 163004"/>
                <a:gd name="connsiteX9" fmla="*/ 380343 w 380342"/>
                <a:gd name="connsiteY9" fmla="*/ 108669 h 163004"/>
                <a:gd name="connsiteX10" fmla="*/ 380343 w 380342"/>
                <a:gd name="connsiteY10" fmla="*/ 0 h 163004"/>
                <a:gd name="connsiteX11" fmla="*/ 190171 w 380342"/>
                <a:gd name="connsiteY11" fmla="*/ 54335 h 1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0342" h="163004">
                  <a:moveTo>
                    <a:pt x="326008" y="108669"/>
                  </a:moveTo>
                  <a:cubicBezTo>
                    <a:pt x="317858" y="108669"/>
                    <a:pt x="312424" y="103236"/>
                    <a:pt x="312424" y="95086"/>
                  </a:cubicBezTo>
                  <a:cubicBezTo>
                    <a:pt x="312424" y="86935"/>
                    <a:pt x="317858" y="81502"/>
                    <a:pt x="326008" y="81502"/>
                  </a:cubicBezTo>
                  <a:cubicBezTo>
                    <a:pt x="334158" y="81502"/>
                    <a:pt x="339592" y="86935"/>
                    <a:pt x="339592" y="95086"/>
                  </a:cubicBezTo>
                  <a:cubicBezTo>
                    <a:pt x="339592" y="103236"/>
                    <a:pt x="334158" y="108669"/>
                    <a:pt x="326008" y="108669"/>
                  </a:cubicBezTo>
                  <a:close/>
                  <a:moveTo>
                    <a:pt x="190171" y="54335"/>
                  </a:moveTo>
                  <a:cubicBezTo>
                    <a:pt x="85577" y="54335"/>
                    <a:pt x="0" y="29884"/>
                    <a:pt x="0" y="0"/>
                  </a:cubicBezTo>
                  <a:lnTo>
                    <a:pt x="0" y="108669"/>
                  </a:lnTo>
                  <a:cubicBezTo>
                    <a:pt x="0" y="138553"/>
                    <a:pt x="85577" y="163004"/>
                    <a:pt x="190171" y="163004"/>
                  </a:cubicBezTo>
                  <a:cubicBezTo>
                    <a:pt x="294766" y="163004"/>
                    <a:pt x="380343" y="138553"/>
                    <a:pt x="380343" y="108669"/>
                  </a:cubicBezTo>
                  <a:lnTo>
                    <a:pt x="380343" y="0"/>
                  </a:lnTo>
                  <a:cubicBezTo>
                    <a:pt x="380343" y="29884"/>
                    <a:pt x="294766" y="54335"/>
                    <a:pt x="190171" y="54335"/>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sp>
          <p:nvSpPr>
            <p:cNvPr id="95" name="Freeform: Shape 225">
              <a:extLst>
                <a:ext uri="{FF2B5EF4-FFF2-40B4-BE49-F238E27FC236}">
                  <a16:creationId xmlns:a16="http://schemas.microsoft.com/office/drawing/2014/main" id="{61983A23-AC41-47D8-B717-F3DB57CA887E}"/>
                </a:ext>
              </a:extLst>
            </p:cNvPr>
            <p:cNvSpPr/>
            <p:nvPr/>
          </p:nvSpPr>
          <p:spPr>
            <a:xfrm>
              <a:off x="6018626" y="5237668"/>
              <a:ext cx="380343" cy="163004"/>
            </a:xfrm>
            <a:custGeom>
              <a:avLst/>
              <a:gdLst>
                <a:gd name="connsiteX0" fmla="*/ 326008 w 380342"/>
                <a:gd name="connsiteY0" fmla="*/ 108669 h 163004"/>
                <a:gd name="connsiteX1" fmla="*/ 312424 w 380342"/>
                <a:gd name="connsiteY1" fmla="*/ 95086 h 163004"/>
                <a:gd name="connsiteX2" fmla="*/ 326008 w 380342"/>
                <a:gd name="connsiteY2" fmla="*/ 81502 h 163004"/>
                <a:gd name="connsiteX3" fmla="*/ 339592 w 380342"/>
                <a:gd name="connsiteY3" fmla="*/ 95086 h 163004"/>
                <a:gd name="connsiteX4" fmla="*/ 326008 w 380342"/>
                <a:gd name="connsiteY4" fmla="*/ 108669 h 163004"/>
                <a:gd name="connsiteX5" fmla="*/ 190171 w 380342"/>
                <a:gd name="connsiteY5" fmla="*/ 54335 h 163004"/>
                <a:gd name="connsiteX6" fmla="*/ 0 w 380342"/>
                <a:gd name="connsiteY6" fmla="*/ 0 h 163004"/>
                <a:gd name="connsiteX7" fmla="*/ 0 w 380342"/>
                <a:gd name="connsiteY7" fmla="*/ 108669 h 163004"/>
                <a:gd name="connsiteX8" fmla="*/ 190171 w 380342"/>
                <a:gd name="connsiteY8" fmla="*/ 163004 h 163004"/>
                <a:gd name="connsiteX9" fmla="*/ 380343 w 380342"/>
                <a:gd name="connsiteY9" fmla="*/ 108669 h 163004"/>
                <a:gd name="connsiteX10" fmla="*/ 380343 w 380342"/>
                <a:gd name="connsiteY10" fmla="*/ 0 h 163004"/>
                <a:gd name="connsiteX11" fmla="*/ 190171 w 380342"/>
                <a:gd name="connsiteY11" fmla="*/ 54335 h 1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0342" h="163004">
                  <a:moveTo>
                    <a:pt x="326008" y="108669"/>
                  </a:moveTo>
                  <a:cubicBezTo>
                    <a:pt x="317858" y="108669"/>
                    <a:pt x="312424" y="103236"/>
                    <a:pt x="312424" y="95086"/>
                  </a:cubicBezTo>
                  <a:cubicBezTo>
                    <a:pt x="312424" y="86935"/>
                    <a:pt x="317858" y="81502"/>
                    <a:pt x="326008" y="81502"/>
                  </a:cubicBezTo>
                  <a:cubicBezTo>
                    <a:pt x="334158" y="81502"/>
                    <a:pt x="339592" y="86935"/>
                    <a:pt x="339592" y="95086"/>
                  </a:cubicBezTo>
                  <a:cubicBezTo>
                    <a:pt x="339592" y="103236"/>
                    <a:pt x="334158" y="108669"/>
                    <a:pt x="326008" y="108669"/>
                  </a:cubicBezTo>
                  <a:close/>
                  <a:moveTo>
                    <a:pt x="190171" y="54335"/>
                  </a:moveTo>
                  <a:cubicBezTo>
                    <a:pt x="85577" y="54335"/>
                    <a:pt x="0" y="29884"/>
                    <a:pt x="0" y="0"/>
                  </a:cubicBezTo>
                  <a:lnTo>
                    <a:pt x="0" y="108669"/>
                  </a:lnTo>
                  <a:cubicBezTo>
                    <a:pt x="0" y="138553"/>
                    <a:pt x="85577" y="163004"/>
                    <a:pt x="190171" y="163004"/>
                  </a:cubicBezTo>
                  <a:cubicBezTo>
                    <a:pt x="294766" y="163004"/>
                    <a:pt x="380343" y="138553"/>
                    <a:pt x="380343" y="108669"/>
                  </a:cubicBezTo>
                  <a:lnTo>
                    <a:pt x="380343" y="0"/>
                  </a:lnTo>
                  <a:cubicBezTo>
                    <a:pt x="380343" y="29884"/>
                    <a:pt x="294766" y="54335"/>
                    <a:pt x="190171" y="54335"/>
                  </a:cubicBezTo>
                  <a:close/>
                </a:path>
              </a:pathLst>
            </a:custGeom>
            <a:grpFill/>
            <a:ln w="6747" cap="flat">
              <a:noFill/>
              <a:prstDash val="solid"/>
              <a:miter/>
            </a:ln>
          </p:spPr>
          <p:txBody>
            <a:bodyPr rtlCol="0" anchor="ctr"/>
            <a:lstStyle/>
            <a:p>
              <a:endParaRPr lang="en-US" dirty="0">
                <a:solidFill>
                  <a:prstClr val="black"/>
                </a:solidFill>
                <a:latin typeface="Calibri" panose="020F0502020204030204"/>
              </a:endParaRPr>
            </a:p>
          </p:txBody>
        </p:sp>
      </p:grpSp>
      <p:sp>
        <p:nvSpPr>
          <p:cNvPr id="97" name="TextBox 136">
            <a:extLst>
              <a:ext uri="{FF2B5EF4-FFF2-40B4-BE49-F238E27FC236}">
                <a16:creationId xmlns:a16="http://schemas.microsoft.com/office/drawing/2014/main" id="{55AF9C19-D71F-4D1E-AF1F-53AA848CEF00}"/>
              </a:ext>
            </a:extLst>
          </p:cNvPr>
          <p:cNvSpPr txBox="1"/>
          <p:nvPr/>
        </p:nvSpPr>
        <p:spPr>
          <a:xfrm>
            <a:off x="3630244" y="658478"/>
            <a:ext cx="2095533" cy="461666"/>
          </a:xfrm>
          <a:prstGeom prst="rect">
            <a:avLst/>
          </a:prstGeom>
          <a:noFill/>
        </p:spPr>
        <p:txBody>
          <a:bodyPr wrap="square" lIns="0" rIns="0" rtlCol="0" anchor="b">
            <a:spAutoFit/>
          </a:bodyPr>
          <a:lstStyle/>
          <a:p>
            <a:pPr algn="r"/>
            <a:r>
              <a:rPr lang="en-US" sz="2400" b="1" noProof="1">
                <a:solidFill>
                  <a:prstClr val="black"/>
                </a:solidFill>
                <a:latin typeface="Calibri" panose="020F0502020204030204"/>
              </a:rPr>
              <a:t>Unidad 2</a:t>
            </a:r>
          </a:p>
        </p:txBody>
      </p:sp>
      <p:sp>
        <p:nvSpPr>
          <p:cNvPr id="98" name="TextBox 137">
            <a:extLst>
              <a:ext uri="{FF2B5EF4-FFF2-40B4-BE49-F238E27FC236}">
                <a16:creationId xmlns:a16="http://schemas.microsoft.com/office/drawing/2014/main" id="{81967F49-796C-4341-A180-D895FC4B9216}"/>
              </a:ext>
            </a:extLst>
          </p:cNvPr>
          <p:cNvSpPr txBox="1"/>
          <p:nvPr/>
        </p:nvSpPr>
        <p:spPr>
          <a:xfrm>
            <a:off x="4671040" y="496160"/>
            <a:ext cx="2089971" cy="276999"/>
          </a:xfrm>
          <a:prstGeom prst="rect">
            <a:avLst/>
          </a:prstGeom>
          <a:noFill/>
        </p:spPr>
        <p:txBody>
          <a:bodyPr wrap="square" lIns="0" rIns="0" rtlCol="0" anchor="t">
            <a:spAutoFit/>
          </a:bodyPr>
          <a:lstStyle/>
          <a:p>
            <a:pPr algn="just"/>
            <a:r>
              <a:rPr lang="en-US" sz="1200" noProof="1">
                <a:solidFill>
                  <a:prstClr val="black">
                    <a:lumMod val="65000"/>
                    <a:lumOff val="35000"/>
                  </a:prstClr>
                </a:solidFill>
              </a:rPr>
              <a:t>19-27 noviembre</a:t>
            </a:r>
            <a:endParaRPr lang="en-US" sz="1200" noProof="1">
              <a:solidFill>
                <a:prstClr val="black">
                  <a:lumMod val="65000"/>
                  <a:lumOff val="35000"/>
                </a:prstClr>
              </a:solidFill>
              <a:latin typeface="Calibri" panose="020F0502020204030204"/>
            </a:endParaRPr>
          </a:p>
        </p:txBody>
      </p:sp>
      <p:sp>
        <p:nvSpPr>
          <p:cNvPr id="99" name="TextBox 136">
            <a:extLst>
              <a:ext uri="{FF2B5EF4-FFF2-40B4-BE49-F238E27FC236}">
                <a16:creationId xmlns:a16="http://schemas.microsoft.com/office/drawing/2014/main" id="{DC8BF03C-21C5-492B-9F32-4978904B3139}"/>
              </a:ext>
            </a:extLst>
          </p:cNvPr>
          <p:cNvSpPr txBox="1"/>
          <p:nvPr/>
        </p:nvSpPr>
        <p:spPr>
          <a:xfrm>
            <a:off x="7503767" y="2389891"/>
            <a:ext cx="2095533" cy="461666"/>
          </a:xfrm>
          <a:prstGeom prst="rect">
            <a:avLst/>
          </a:prstGeom>
          <a:noFill/>
        </p:spPr>
        <p:txBody>
          <a:bodyPr wrap="square" lIns="0" rIns="0" rtlCol="0" anchor="b">
            <a:spAutoFit/>
          </a:bodyPr>
          <a:lstStyle/>
          <a:p>
            <a:pPr algn="r"/>
            <a:r>
              <a:rPr lang="en-US" sz="2400" b="1" noProof="1">
                <a:solidFill>
                  <a:prstClr val="black"/>
                </a:solidFill>
                <a:latin typeface="Calibri" panose="020F0502020204030204"/>
              </a:rPr>
              <a:t>Unidad 3</a:t>
            </a:r>
          </a:p>
        </p:txBody>
      </p:sp>
      <p:sp>
        <p:nvSpPr>
          <p:cNvPr id="100" name="TextBox 137">
            <a:extLst>
              <a:ext uri="{FF2B5EF4-FFF2-40B4-BE49-F238E27FC236}">
                <a16:creationId xmlns:a16="http://schemas.microsoft.com/office/drawing/2014/main" id="{04D9C7B2-8A33-4B8D-9183-3534DAFA837F}"/>
              </a:ext>
            </a:extLst>
          </p:cNvPr>
          <p:cNvSpPr txBox="1"/>
          <p:nvPr/>
        </p:nvSpPr>
        <p:spPr>
          <a:xfrm>
            <a:off x="5708952" y="3111594"/>
            <a:ext cx="3118724" cy="461665"/>
          </a:xfrm>
          <a:prstGeom prst="rect">
            <a:avLst/>
          </a:prstGeom>
          <a:noFill/>
        </p:spPr>
        <p:txBody>
          <a:bodyPr wrap="square" lIns="0" rIns="0" rtlCol="0" anchor="t">
            <a:spAutoFit/>
          </a:bodyPr>
          <a:lstStyle/>
          <a:p>
            <a:pPr algn="just"/>
            <a:r>
              <a:rPr lang="en-US" sz="1200" noProof="1">
                <a:solidFill>
                  <a:prstClr val="black">
                    <a:lumMod val="65000"/>
                    <a:lumOff val="35000"/>
                  </a:prstClr>
                </a:solidFill>
              </a:rPr>
              <a:t>27 noviembre: Contenidos audiovisuales, arte y literatura</a:t>
            </a:r>
            <a:endParaRPr lang="en-US" sz="1200" noProof="1">
              <a:solidFill>
                <a:prstClr val="black">
                  <a:lumMod val="65000"/>
                  <a:lumOff val="35000"/>
                </a:prstClr>
              </a:solidFill>
              <a:latin typeface="Calibri" panose="020F0502020204030204"/>
            </a:endParaRPr>
          </a:p>
        </p:txBody>
      </p:sp>
      <p:sp>
        <p:nvSpPr>
          <p:cNvPr id="102" name="TextBox 136">
            <a:extLst>
              <a:ext uri="{FF2B5EF4-FFF2-40B4-BE49-F238E27FC236}">
                <a16:creationId xmlns:a16="http://schemas.microsoft.com/office/drawing/2014/main" id="{98F8961C-BFB2-436D-9843-C91116363EF2}"/>
              </a:ext>
            </a:extLst>
          </p:cNvPr>
          <p:cNvSpPr txBox="1"/>
          <p:nvPr/>
        </p:nvSpPr>
        <p:spPr>
          <a:xfrm>
            <a:off x="6754654" y="1121246"/>
            <a:ext cx="1430620" cy="584775"/>
          </a:xfrm>
          <a:prstGeom prst="rect">
            <a:avLst/>
          </a:prstGeom>
          <a:noFill/>
        </p:spPr>
        <p:txBody>
          <a:bodyPr wrap="square" lIns="0" rIns="0" rtlCol="0" anchor="b">
            <a:spAutoFit/>
          </a:bodyPr>
          <a:lstStyle/>
          <a:p>
            <a:r>
              <a:rPr lang="en-US" sz="1600" b="1" noProof="1">
                <a:solidFill>
                  <a:prstClr val="black"/>
                </a:solidFill>
                <a:latin typeface="Calibri" panose="020F0502020204030204"/>
              </a:rPr>
              <a:t>Reunion </a:t>
            </a:r>
          </a:p>
          <a:p>
            <a:r>
              <a:rPr lang="en-US" sz="1600" b="1" noProof="1">
                <a:solidFill>
                  <a:prstClr val="black"/>
                </a:solidFill>
                <a:latin typeface="Calibri" panose="020F0502020204030204"/>
              </a:rPr>
              <a:t>Sincrónica</a:t>
            </a:r>
          </a:p>
        </p:txBody>
      </p:sp>
      <p:sp>
        <p:nvSpPr>
          <p:cNvPr id="103" name="TextBox 136">
            <a:extLst>
              <a:ext uri="{FF2B5EF4-FFF2-40B4-BE49-F238E27FC236}">
                <a16:creationId xmlns:a16="http://schemas.microsoft.com/office/drawing/2014/main" id="{07B7FDCD-6FC6-41E9-9D47-B2884FFFC0CC}"/>
              </a:ext>
            </a:extLst>
          </p:cNvPr>
          <p:cNvSpPr txBox="1"/>
          <p:nvPr/>
        </p:nvSpPr>
        <p:spPr>
          <a:xfrm>
            <a:off x="1929403" y="2767412"/>
            <a:ext cx="2095533" cy="461666"/>
          </a:xfrm>
          <a:prstGeom prst="rect">
            <a:avLst/>
          </a:prstGeom>
          <a:noFill/>
        </p:spPr>
        <p:txBody>
          <a:bodyPr wrap="square" lIns="0" rIns="0" rtlCol="0" anchor="b">
            <a:spAutoFit/>
          </a:bodyPr>
          <a:lstStyle/>
          <a:p>
            <a:pPr algn="r"/>
            <a:r>
              <a:rPr lang="en-US" sz="2400" b="1" noProof="1">
                <a:solidFill>
                  <a:prstClr val="black"/>
                </a:solidFill>
                <a:latin typeface="Calibri" panose="020F0502020204030204"/>
              </a:rPr>
              <a:t>Unidad 4</a:t>
            </a:r>
          </a:p>
        </p:txBody>
      </p:sp>
      <p:sp>
        <p:nvSpPr>
          <p:cNvPr id="104" name="TextBox 137">
            <a:extLst>
              <a:ext uri="{FF2B5EF4-FFF2-40B4-BE49-F238E27FC236}">
                <a16:creationId xmlns:a16="http://schemas.microsoft.com/office/drawing/2014/main" id="{78EBA8CE-1E10-4905-8309-8EFDB88C9386}"/>
              </a:ext>
            </a:extLst>
          </p:cNvPr>
          <p:cNvSpPr txBox="1"/>
          <p:nvPr/>
        </p:nvSpPr>
        <p:spPr>
          <a:xfrm>
            <a:off x="2821221" y="3153355"/>
            <a:ext cx="2089971" cy="276999"/>
          </a:xfrm>
          <a:prstGeom prst="rect">
            <a:avLst/>
          </a:prstGeom>
          <a:noFill/>
        </p:spPr>
        <p:txBody>
          <a:bodyPr wrap="square" lIns="0" rIns="0" rtlCol="0" anchor="t">
            <a:spAutoFit/>
          </a:bodyPr>
          <a:lstStyle/>
          <a:p>
            <a:pPr algn="just"/>
            <a:r>
              <a:rPr lang="en-US" sz="1200" noProof="1">
                <a:solidFill>
                  <a:prstClr val="black">
                    <a:lumMod val="65000"/>
                    <a:lumOff val="35000"/>
                  </a:prstClr>
                </a:solidFill>
              </a:rPr>
              <a:t>Inicia el 4 diciembre</a:t>
            </a:r>
            <a:endParaRPr lang="en-US" sz="1200" noProof="1">
              <a:solidFill>
                <a:prstClr val="black">
                  <a:lumMod val="65000"/>
                  <a:lumOff val="35000"/>
                </a:prstClr>
              </a:solidFill>
              <a:latin typeface="Calibri" panose="020F0502020204030204"/>
            </a:endParaRPr>
          </a:p>
        </p:txBody>
      </p:sp>
      <p:sp>
        <p:nvSpPr>
          <p:cNvPr id="105" name="TextBox 136">
            <a:extLst>
              <a:ext uri="{FF2B5EF4-FFF2-40B4-BE49-F238E27FC236}">
                <a16:creationId xmlns:a16="http://schemas.microsoft.com/office/drawing/2014/main" id="{C42383E3-025E-4506-90F4-1C5827457369}"/>
              </a:ext>
            </a:extLst>
          </p:cNvPr>
          <p:cNvSpPr txBox="1"/>
          <p:nvPr/>
        </p:nvSpPr>
        <p:spPr>
          <a:xfrm>
            <a:off x="5120121" y="4825831"/>
            <a:ext cx="2095533" cy="707886"/>
          </a:xfrm>
          <a:prstGeom prst="rect">
            <a:avLst/>
          </a:prstGeom>
          <a:noFill/>
        </p:spPr>
        <p:txBody>
          <a:bodyPr wrap="square" lIns="0" rIns="0" rtlCol="0" anchor="b">
            <a:spAutoFit/>
          </a:bodyPr>
          <a:lstStyle/>
          <a:p>
            <a:pPr algn="ctr"/>
            <a:r>
              <a:rPr lang="en-US" sz="2000" b="1" noProof="1">
                <a:solidFill>
                  <a:prstClr val="black"/>
                </a:solidFill>
                <a:latin typeface="Calibri" panose="020F0502020204030204"/>
              </a:rPr>
              <a:t>Semana de finalización </a:t>
            </a:r>
          </a:p>
        </p:txBody>
      </p:sp>
      <p:sp>
        <p:nvSpPr>
          <p:cNvPr id="106" name="TextBox 137">
            <a:extLst>
              <a:ext uri="{FF2B5EF4-FFF2-40B4-BE49-F238E27FC236}">
                <a16:creationId xmlns:a16="http://schemas.microsoft.com/office/drawing/2014/main" id="{82DD6F17-CABF-4C16-AD05-6420595F1DB0}"/>
              </a:ext>
            </a:extLst>
          </p:cNvPr>
          <p:cNvSpPr txBox="1"/>
          <p:nvPr/>
        </p:nvSpPr>
        <p:spPr>
          <a:xfrm>
            <a:off x="5158508" y="5459521"/>
            <a:ext cx="2089971" cy="276999"/>
          </a:xfrm>
          <a:prstGeom prst="rect">
            <a:avLst/>
          </a:prstGeom>
          <a:noFill/>
        </p:spPr>
        <p:txBody>
          <a:bodyPr wrap="square" lIns="0" rIns="0" rtlCol="0" anchor="t">
            <a:spAutoFit/>
          </a:bodyPr>
          <a:lstStyle/>
          <a:p>
            <a:pPr algn="ctr"/>
            <a:r>
              <a:rPr lang="en-US" sz="1200" noProof="1">
                <a:solidFill>
                  <a:prstClr val="black">
                    <a:lumMod val="65000"/>
                    <a:lumOff val="35000"/>
                  </a:prstClr>
                </a:solidFill>
                <a:latin typeface="Calibri" panose="020F0502020204030204"/>
              </a:rPr>
              <a:t>11 – 18 de diciembre</a:t>
            </a:r>
          </a:p>
        </p:txBody>
      </p:sp>
      <p:sp>
        <p:nvSpPr>
          <p:cNvPr id="107" name="TextBox 136">
            <a:extLst>
              <a:ext uri="{FF2B5EF4-FFF2-40B4-BE49-F238E27FC236}">
                <a16:creationId xmlns:a16="http://schemas.microsoft.com/office/drawing/2014/main" id="{09A50258-5153-44A7-BBBA-DC7413466994}"/>
              </a:ext>
            </a:extLst>
          </p:cNvPr>
          <p:cNvSpPr txBox="1"/>
          <p:nvPr/>
        </p:nvSpPr>
        <p:spPr>
          <a:xfrm>
            <a:off x="9344267" y="3988584"/>
            <a:ext cx="1165411" cy="830997"/>
          </a:xfrm>
          <a:prstGeom prst="rect">
            <a:avLst/>
          </a:prstGeom>
          <a:noFill/>
        </p:spPr>
        <p:txBody>
          <a:bodyPr wrap="square" lIns="0" rIns="0" rtlCol="0" anchor="b">
            <a:spAutoFit/>
          </a:bodyPr>
          <a:lstStyle/>
          <a:p>
            <a:pPr algn="ctr"/>
            <a:r>
              <a:rPr lang="en-US" sz="2400" b="1" noProof="1">
                <a:solidFill>
                  <a:prstClr val="black"/>
                </a:solidFill>
                <a:latin typeface="Calibri" panose="020F0502020204030204"/>
              </a:rPr>
              <a:t>Reunion </a:t>
            </a:r>
          </a:p>
          <a:p>
            <a:pPr algn="ctr"/>
            <a:r>
              <a:rPr lang="en-US" sz="2400" b="1" noProof="1">
                <a:solidFill>
                  <a:prstClr val="black"/>
                </a:solidFill>
                <a:latin typeface="Calibri" panose="020F0502020204030204"/>
              </a:rPr>
              <a:t>Virtual</a:t>
            </a:r>
          </a:p>
        </p:txBody>
      </p:sp>
      <p:sp>
        <p:nvSpPr>
          <p:cNvPr id="108" name="TextBox 137">
            <a:extLst>
              <a:ext uri="{FF2B5EF4-FFF2-40B4-BE49-F238E27FC236}">
                <a16:creationId xmlns:a16="http://schemas.microsoft.com/office/drawing/2014/main" id="{57BD3DEA-57EC-4DC5-8631-B5D0EC14C53E}"/>
              </a:ext>
            </a:extLst>
          </p:cNvPr>
          <p:cNvSpPr txBox="1"/>
          <p:nvPr/>
        </p:nvSpPr>
        <p:spPr>
          <a:xfrm>
            <a:off x="9802928" y="4777677"/>
            <a:ext cx="2089971" cy="276999"/>
          </a:xfrm>
          <a:prstGeom prst="rect">
            <a:avLst/>
          </a:prstGeom>
          <a:noFill/>
        </p:spPr>
        <p:txBody>
          <a:bodyPr wrap="square" lIns="0" rIns="0" rtlCol="0" anchor="t">
            <a:spAutoFit/>
          </a:bodyPr>
          <a:lstStyle/>
          <a:p>
            <a:pPr algn="just"/>
            <a:r>
              <a:rPr lang="en-US" sz="1200" noProof="1">
                <a:solidFill>
                  <a:prstClr val="black">
                    <a:lumMod val="65000"/>
                    <a:lumOff val="35000"/>
                  </a:prstClr>
                </a:solidFill>
                <a:latin typeface="Calibri" panose="020F0502020204030204"/>
              </a:rPr>
              <a:t>Final</a:t>
            </a:r>
          </a:p>
        </p:txBody>
      </p:sp>
      <p:sp>
        <p:nvSpPr>
          <p:cNvPr id="109" name="Título 1">
            <a:extLst>
              <a:ext uri="{FF2B5EF4-FFF2-40B4-BE49-F238E27FC236}">
                <a16:creationId xmlns:a16="http://schemas.microsoft.com/office/drawing/2014/main" id="{C98CBFA8-BA5E-4C22-8DF6-7938C1C48846}"/>
              </a:ext>
            </a:extLst>
          </p:cNvPr>
          <p:cNvSpPr>
            <a:spLocks noGrp="1"/>
          </p:cNvSpPr>
          <p:nvPr>
            <p:ph type="title"/>
          </p:nvPr>
        </p:nvSpPr>
        <p:spPr>
          <a:xfrm>
            <a:off x="6664742" y="171676"/>
            <a:ext cx="6395605" cy="715529"/>
          </a:xfrm>
        </p:spPr>
        <p:txBody>
          <a:bodyPr>
            <a:normAutofit/>
          </a:bodyPr>
          <a:lstStyle/>
          <a:p>
            <a:r>
              <a:rPr lang="es-ES" sz="2800" b="1" dirty="0">
                <a:solidFill>
                  <a:srgbClr val="746163"/>
                </a:solidFill>
                <a:latin typeface="+mn-lt"/>
              </a:rPr>
              <a:t>Ruta de aprendizaje</a:t>
            </a:r>
            <a:endParaRPr lang="es-CO" sz="2800" b="1" dirty="0">
              <a:solidFill>
                <a:srgbClr val="746163"/>
              </a:solidFill>
              <a:latin typeface="+mn-lt"/>
            </a:endParaRPr>
          </a:p>
        </p:txBody>
      </p:sp>
      <p:sp>
        <p:nvSpPr>
          <p:cNvPr id="101" name="TextBox 136">
            <a:extLst>
              <a:ext uri="{FF2B5EF4-FFF2-40B4-BE49-F238E27FC236}">
                <a16:creationId xmlns:a16="http://schemas.microsoft.com/office/drawing/2014/main" id="{98F8961C-BFB2-436D-9843-C91116363EF2}"/>
              </a:ext>
            </a:extLst>
          </p:cNvPr>
          <p:cNvSpPr txBox="1"/>
          <p:nvPr/>
        </p:nvSpPr>
        <p:spPr>
          <a:xfrm>
            <a:off x="6022534" y="2506044"/>
            <a:ext cx="1430620" cy="584775"/>
          </a:xfrm>
          <a:prstGeom prst="rect">
            <a:avLst/>
          </a:prstGeom>
          <a:noFill/>
        </p:spPr>
        <p:txBody>
          <a:bodyPr wrap="square" lIns="0" rIns="0" rtlCol="0" anchor="b">
            <a:spAutoFit/>
          </a:bodyPr>
          <a:lstStyle/>
          <a:p>
            <a:r>
              <a:rPr lang="en-US" sz="1600" b="1" noProof="1">
                <a:solidFill>
                  <a:prstClr val="black"/>
                </a:solidFill>
                <a:latin typeface="Calibri" panose="020F0502020204030204"/>
              </a:rPr>
              <a:t>Reunion </a:t>
            </a:r>
          </a:p>
          <a:p>
            <a:r>
              <a:rPr lang="en-US" sz="1600" b="1" noProof="1">
                <a:solidFill>
                  <a:prstClr val="black"/>
                </a:solidFill>
                <a:latin typeface="Calibri" panose="020F0502020204030204"/>
              </a:rPr>
              <a:t>Sincrónica</a:t>
            </a:r>
          </a:p>
        </p:txBody>
      </p:sp>
      <p:sp>
        <p:nvSpPr>
          <p:cNvPr id="110" name="TextBox 137">
            <a:extLst>
              <a:ext uri="{FF2B5EF4-FFF2-40B4-BE49-F238E27FC236}">
                <a16:creationId xmlns:a16="http://schemas.microsoft.com/office/drawing/2014/main" id="{81967F49-796C-4341-A180-D895FC4B9216}"/>
              </a:ext>
            </a:extLst>
          </p:cNvPr>
          <p:cNvSpPr txBox="1"/>
          <p:nvPr/>
        </p:nvSpPr>
        <p:spPr>
          <a:xfrm>
            <a:off x="7664572" y="1189229"/>
            <a:ext cx="2394889" cy="646331"/>
          </a:xfrm>
          <a:prstGeom prst="rect">
            <a:avLst/>
          </a:prstGeom>
          <a:noFill/>
        </p:spPr>
        <p:txBody>
          <a:bodyPr wrap="square" lIns="0" rIns="0" rtlCol="0" anchor="t">
            <a:spAutoFit/>
          </a:bodyPr>
          <a:lstStyle/>
          <a:p>
            <a:pPr algn="just"/>
            <a:r>
              <a:rPr lang="en-US" sz="1200" noProof="1">
                <a:solidFill>
                  <a:prstClr val="black">
                    <a:lumMod val="65000"/>
                    <a:lumOff val="35000"/>
                  </a:prstClr>
                </a:solidFill>
                <a:latin typeface="Calibri" panose="020F0502020204030204"/>
              </a:rPr>
              <a:t>19 de noviembre</a:t>
            </a:r>
          </a:p>
          <a:p>
            <a:pPr algn="just"/>
            <a:r>
              <a:rPr lang="en-US" sz="1200" noProof="1">
                <a:solidFill>
                  <a:prstClr val="black">
                    <a:lumMod val="65000"/>
                    <a:lumOff val="35000"/>
                  </a:prstClr>
                </a:solidFill>
                <a:latin typeface="Calibri" panose="020F0502020204030204"/>
              </a:rPr>
              <a:t>“Educación Ambiental y Medios de Comunicación”</a:t>
            </a:r>
          </a:p>
        </p:txBody>
      </p:sp>
      <p:sp>
        <p:nvSpPr>
          <p:cNvPr id="112" name="TextBox 137">
            <a:extLst>
              <a:ext uri="{FF2B5EF4-FFF2-40B4-BE49-F238E27FC236}">
                <a16:creationId xmlns:a16="http://schemas.microsoft.com/office/drawing/2014/main" id="{81967F49-796C-4341-A180-D895FC4B9216}"/>
              </a:ext>
            </a:extLst>
          </p:cNvPr>
          <p:cNvSpPr txBox="1"/>
          <p:nvPr/>
        </p:nvSpPr>
        <p:spPr>
          <a:xfrm>
            <a:off x="6680868" y="4434190"/>
            <a:ext cx="1174892" cy="461665"/>
          </a:xfrm>
          <a:prstGeom prst="rect">
            <a:avLst/>
          </a:prstGeom>
          <a:noFill/>
        </p:spPr>
        <p:txBody>
          <a:bodyPr wrap="square" lIns="0" rIns="0" rtlCol="0" anchor="t">
            <a:spAutoFit/>
          </a:bodyPr>
          <a:lstStyle/>
          <a:p>
            <a:pPr algn="just"/>
            <a:r>
              <a:rPr lang="en-US" sz="1200" noProof="1">
                <a:solidFill>
                  <a:prstClr val="black">
                    <a:lumMod val="65000"/>
                    <a:lumOff val="35000"/>
                  </a:prstClr>
                </a:solidFill>
                <a:latin typeface="Calibri" panose="020F0502020204030204"/>
              </a:rPr>
              <a:t>”</a:t>
            </a:r>
          </a:p>
          <a:p>
            <a:pPr algn="just"/>
            <a:endParaRPr lang="en-US" sz="1200" noProof="1">
              <a:solidFill>
                <a:prstClr val="black">
                  <a:lumMod val="65000"/>
                  <a:lumOff val="35000"/>
                </a:prstClr>
              </a:solidFill>
              <a:latin typeface="Calibri" panose="020F0502020204030204"/>
            </a:endParaRPr>
          </a:p>
        </p:txBody>
      </p:sp>
      <p:sp>
        <p:nvSpPr>
          <p:cNvPr id="113" name="TextBox 136">
            <a:extLst>
              <a:ext uri="{FF2B5EF4-FFF2-40B4-BE49-F238E27FC236}">
                <a16:creationId xmlns:a16="http://schemas.microsoft.com/office/drawing/2014/main" id="{98F8961C-BFB2-436D-9843-C91116363EF2}"/>
              </a:ext>
            </a:extLst>
          </p:cNvPr>
          <p:cNvSpPr txBox="1"/>
          <p:nvPr/>
        </p:nvSpPr>
        <p:spPr>
          <a:xfrm>
            <a:off x="3567216" y="3919100"/>
            <a:ext cx="1430620" cy="584775"/>
          </a:xfrm>
          <a:prstGeom prst="rect">
            <a:avLst/>
          </a:prstGeom>
          <a:noFill/>
        </p:spPr>
        <p:txBody>
          <a:bodyPr wrap="square" lIns="0" rIns="0" rtlCol="0" anchor="b">
            <a:spAutoFit/>
          </a:bodyPr>
          <a:lstStyle/>
          <a:p>
            <a:r>
              <a:rPr lang="en-US" sz="1600" b="1" noProof="1">
                <a:solidFill>
                  <a:prstClr val="black"/>
                </a:solidFill>
                <a:latin typeface="Calibri" panose="020F0502020204030204"/>
              </a:rPr>
              <a:t>Reunion </a:t>
            </a:r>
          </a:p>
          <a:p>
            <a:r>
              <a:rPr lang="en-US" sz="1600" b="1" noProof="1">
                <a:solidFill>
                  <a:prstClr val="black"/>
                </a:solidFill>
                <a:latin typeface="Calibri" panose="020F0502020204030204"/>
              </a:rPr>
              <a:t>Sincrónica</a:t>
            </a:r>
          </a:p>
        </p:txBody>
      </p:sp>
      <p:sp>
        <p:nvSpPr>
          <p:cNvPr id="2" name="Rectángulo 1"/>
          <p:cNvSpPr/>
          <p:nvPr/>
        </p:nvSpPr>
        <p:spPr>
          <a:xfrm>
            <a:off x="3155493" y="4540330"/>
            <a:ext cx="2028256" cy="646331"/>
          </a:xfrm>
          <a:prstGeom prst="rect">
            <a:avLst/>
          </a:prstGeom>
        </p:spPr>
        <p:txBody>
          <a:bodyPr wrap="square">
            <a:spAutoFit/>
          </a:bodyPr>
          <a:lstStyle/>
          <a:p>
            <a:r>
              <a:rPr lang="es-CO" sz="1200" dirty="0">
                <a:solidFill>
                  <a:schemeClr val="bg1">
                    <a:lumMod val="50000"/>
                  </a:schemeClr>
                </a:solidFill>
              </a:rPr>
              <a:t>4 diciembre: Elaboración de herramientas y socialización de plataforma SIGCI</a:t>
            </a:r>
          </a:p>
        </p:txBody>
      </p:sp>
      <p:sp>
        <p:nvSpPr>
          <p:cNvPr id="111" name="TextBox 137">
            <a:extLst>
              <a:ext uri="{FF2B5EF4-FFF2-40B4-BE49-F238E27FC236}">
                <a16:creationId xmlns:a16="http://schemas.microsoft.com/office/drawing/2014/main" id="{78EBA8CE-1E10-4905-8309-8EFDB88C9386}"/>
              </a:ext>
            </a:extLst>
          </p:cNvPr>
          <p:cNvSpPr txBox="1"/>
          <p:nvPr/>
        </p:nvSpPr>
        <p:spPr>
          <a:xfrm>
            <a:off x="8515215" y="2690870"/>
            <a:ext cx="2089971" cy="276999"/>
          </a:xfrm>
          <a:prstGeom prst="rect">
            <a:avLst/>
          </a:prstGeom>
          <a:noFill/>
        </p:spPr>
        <p:txBody>
          <a:bodyPr wrap="square" lIns="0" rIns="0" rtlCol="0" anchor="t">
            <a:spAutoFit/>
          </a:bodyPr>
          <a:lstStyle/>
          <a:p>
            <a:pPr algn="just"/>
            <a:r>
              <a:rPr lang="en-US" sz="1200" noProof="1">
                <a:solidFill>
                  <a:prstClr val="black">
                    <a:lumMod val="65000"/>
                    <a:lumOff val="35000"/>
                  </a:prstClr>
                </a:solidFill>
              </a:rPr>
              <a:t>Inicia 27 noviembre</a:t>
            </a:r>
            <a:endParaRPr lang="en-US" sz="1200" noProof="1">
              <a:solidFill>
                <a:prstClr val="black">
                  <a:lumMod val="65000"/>
                  <a:lumOff val="35000"/>
                </a:prstClr>
              </a:solidFill>
              <a:latin typeface="Calibri" panose="020F0502020204030204"/>
            </a:endParaRPr>
          </a:p>
        </p:txBody>
      </p:sp>
    </p:spTree>
    <p:extLst>
      <p:ext uri="{BB962C8B-B14F-4D97-AF65-F5344CB8AC3E}">
        <p14:creationId xmlns:p14="http://schemas.microsoft.com/office/powerpoint/2010/main" val="79028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C7817D-C231-48FB-A1F0-8224DE859413}"/>
              </a:ext>
            </a:extLst>
          </p:cNvPr>
          <p:cNvSpPr>
            <a:spLocks noGrp="1"/>
          </p:cNvSpPr>
          <p:nvPr>
            <p:ph type="title"/>
          </p:nvPr>
        </p:nvSpPr>
        <p:spPr/>
        <p:txBody>
          <a:bodyPr/>
          <a:lstStyle/>
          <a:p>
            <a:r>
              <a:rPr lang="es-CO" sz="2800" b="1" dirty="0">
                <a:solidFill>
                  <a:srgbClr val="746163"/>
                </a:solidFill>
                <a:latin typeface="+mn-lt"/>
              </a:rPr>
              <a:t>PLATAFORMA WEB</a:t>
            </a:r>
          </a:p>
        </p:txBody>
      </p:sp>
      <p:sp>
        <p:nvSpPr>
          <p:cNvPr id="7" name="CuadroTexto 6">
            <a:extLst>
              <a:ext uri="{FF2B5EF4-FFF2-40B4-BE49-F238E27FC236}">
                <a16:creationId xmlns:a16="http://schemas.microsoft.com/office/drawing/2014/main" id="{054FD5CB-6F89-4C07-BB17-A976EDF59351}"/>
              </a:ext>
            </a:extLst>
          </p:cNvPr>
          <p:cNvSpPr txBox="1"/>
          <p:nvPr/>
        </p:nvSpPr>
        <p:spPr>
          <a:xfrm>
            <a:off x="2152651" y="1913324"/>
            <a:ext cx="2409279" cy="2554545"/>
          </a:xfrm>
          <a:prstGeom prst="rect">
            <a:avLst/>
          </a:prstGeom>
          <a:noFill/>
        </p:spPr>
        <p:txBody>
          <a:bodyPr wrap="square">
            <a:spAutoFit/>
          </a:bodyPr>
          <a:lstStyle/>
          <a:p>
            <a:pPr algn="just"/>
            <a:r>
              <a:rPr lang="es-MX" sz="1600" dirty="0">
                <a:solidFill>
                  <a:srgbClr val="1A1A1A"/>
                </a:solidFill>
                <a:latin typeface="Lato-Light"/>
              </a:rPr>
              <a:t>- Buscador de Google:</a:t>
            </a:r>
          </a:p>
          <a:p>
            <a:pPr algn="just"/>
            <a:r>
              <a:rPr lang="es-MX" sz="1600" dirty="0">
                <a:solidFill>
                  <a:srgbClr val="1A1A1A"/>
                </a:solidFill>
                <a:latin typeface="Lato-Light"/>
              </a:rPr>
              <a:t>Plataforma EVA CAR.</a:t>
            </a:r>
          </a:p>
          <a:p>
            <a:pPr algn="just"/>
            <a:endParaRPr lang="es-MX" sz="1600" dirty="0">
              <a:solidFill>
                <a:srgbClr val="1A1A1A"/>
              </a:solidFill>
              <a:latin typeface="Lato-Light"/>
            </a:endParaRPr>
          </a:p>
          <a:p>
            <a:pPr marL="285750" indent="-285750" algn="just">
              <a:buFontTx/>
              <a:buChar char="-"/>
            </a:pPr>
            <a:r>
              <a:rPr lang="es-MX" sz="1600" dirty="0">
                <a:solidFill>
                  <a:srgbClr val="1A1A1A"/>
                </a:solidFill>
                <a:latin typeface="Lato-Light"/>
              </a:rPr>
              <a:t>Enlace:</a:t>
            </a:r>
          </a:p>
          <a:p>
            <a:pPr algn="just"/>
            <a:r>
              <a:rPr lang="es-CO" sz="1600" dirty="0">
                <a:solidFill>
                  <a:prstClr val="black"/>
                </a:solidFill>
                <a:latin typeface="Calibri" panose="020F0502020204030204"/>
                <a:hlinkClick r:id="rId2"/>
              </a:rPr>
              <a:t>http://elearning.sigci.car.gov.co/moodle/</a:t>
            </a:r>
            <a:endParaRPr lang="es-CO" sz="1600" dirty="0">
              <a:solidFill>
                <a:prstClr val="black"/>
              </a:solidFill>
              <a:latin typeface="Calibri" panose="020F0502020204030204"/>
            </a:endParaRPr>
          </a:p>
          <a:p>
            <a:pPr algn="just"/>
            <a:endParaRPr lang="es-CO" sz="1600" dirty="0">
              <a:solidFill>
                <a:prstClr val="black"/>
              </a:solidFill>
              <a:latin typeface="Calibri" panose="020F0502020204030204"/>
            </a:endParaRPr>
          </a:p>
          <a:p>
            <a:pPr algn="just"/>
            <a:r>
              <a:rPr lang="es-CO" sz="1600" dirty="0">
                <a:solidFill>
                  <a:prstClr val="black"/>
                </a:solidFill>
                <a:latin typeface="Calibri" panose="020F0502020204030204"/>
              </a:rPr>
              <a:t>- Curso: Promotor ambiental con énfasis en legalidad ambiental.</a:t>
            </a:r>
          </a:p>
        </p:txBody>
      </p:sp>
      <p:grpSp>
        <p:nvGrpSpPr>
          <p:cNvPr id="10" name="Grupo 9">
            <a:extLst>
              <a:ext uri="{FF2B5EF4-FFF2-40B4-BE49-F238E27FC236}">
                <a16:creationId xmlns:a16="http://schemas.microsoft.com/office/drawing/2014/main" id="{C65BD633-10D2-4E86-8462-033F6A15CEF6}"/>
              </a:ext>
            </a:extLst>
          </p:cNvPr>
          <p:cNvGrpSpPr/>
          <p:nvPr/>
        </p:nvGrpSpPr>
        <p:grpSpPr>
          <a:xfrm>
            <a:off x="5121310" y="1727054"/>
            <a:ext cx="5186980" cy="3466044"/>
            <a:chOff x="3597310" y="1913323"/>
            <a:chExt cx="5186980" cy="3466044"/>
          </a:xfrm>
        </p:grpSpPr>
        <p:pic>
          <p:nvPicPr>
            <p:cNvPr id="5" name="Imagen 4">
              <a:extLst>
                <a:ext uri="{FF2B5EF4-FFF2-40B4-BE49-F238E27FC236}">
                  <a16:creationId xmlns:a16="http://schemas.microsoft.com/office/drawing/2014/main" id="{29A7569C-2314-4178-9247-0DEFC2F4360C}"/>
                </a:ext>
              </a:extLst>
            </p:cNvPr>
            <p:cNvPicPr>
              <a:picLocks noChangeAspect="1"/>
            </p:cNvPicPr>
            <p:nvPr/>
          </p:nvPicPr>
          <p:blipFill>
            <a:blip r:embed="rId3"/>
            <a:stretch>
              <a:fillRect/>
            </a:stretch>
          </p:blipFill>
          <p:spPr>
            <a:xfrm>
              <a:off x="3597310" y="1913323"/>
              <a:ext cx="5186980" cy="3442447"/>
            </a:xfrm>
            <a:prstGeom prst="rect">
              <a:avLst/>
            </a:prstGeom>
          </p:spPr>
        </p:pic>
        <p:pic>
          <p:nvPicPr>
            <p:cNvPr id="9" name="Imagen 8">
              <a:extLst>
                <a:ext uri="{FF2B5EF4-FFF2-40B4-BE49-F238E27FC236}">
                  <a16:creationId xmlns:a16="http://schemas.microsoft.com/office/drawing/2014/main" id="{92E39808-927F-40CA-8595-C8A9BAAD1396}"/>
                </a:ext>
              </a:extLst>
            </p:cNvPr>
            <p:cNvPicPr>
              <a:picLocks noChangeAspect="1"/>
            </p:cNvPicPr>
            <p:nvPr/>
          </p:nvPicPr>
          <p:blipFill>
            <a:blip r:embed="rId4"/>
            <a:stretch>
              <a:fillRect/>
            </a:stretch>
          </p:blipFill>
          <p:spPr>
            <a:xfrm>
              <a:off x="5039154" y="2674491"/>
              <a:ext cx="3667743" cy="2704876"/>
            </a:xfrm>
            <a:prstGeom prst="rect">
              <a:avLst/>
            </a:prstGeom>
          </p:spPr>
        </p:pic>
      </p:grpSp>
    </p:spTree>
    <p:extLst>
      <p:ext uri="{BB962C8B-B14F-4D97-AF65-F5344CB8AC3E}">
        <p14:creationId xmlns:p14="http://schemas.microsoft.com/office/powerpoint/2010/main" val="231473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480264"/>
      </p:ext>
    </p:extLst>
  </p:cSld>
  <p:clrMapOvr>
    <a:masterClrMapping/>
  </p:clrMapOvr>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2277</TotalTime>
  <Words>496</Words>
  <Application>Microsoft Office PowerPoint</Application>
  <PresentationFormat>Panorámica</PresentationFormat>
  <Paragraphs>76</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Calibri</vt:lpstr>
      <vt:lpstr>Calibri Light</vt:lpstr>
      <vt:lpstr>HelveticaRounded-Bold</vt:lpstr>
      <vt:lpstr>Lato-Light</vt:lpstr>
      <vt:lpstr>Lato-Medium</vt:lpstr>
      <vt:lpstr>1_Tema de Office</vt:lpstr>
      <vt:lpstr>Presentación de PowerPoint</vt:lpstr>
      <vt:lpstr>Curso Virtual “Didáctica de la Educación Ambiental”  Red de Promotores Ambientales CAR  Bogotá, D.C., noviembre de 2020  </vt:lpstr>
      <vt:lpstr>Objetivo del curso </vt:lpstr>
      <vt:lpstr>Presentación de PowerPoint</vt:lpstr>
      <vt:lpstr>Unidades de Formación </vt:lpstr>
      <vt:lpstr>Metodología</vt:lpstr>
      <vt:lpstr>Ruta de aprendizaje</vt:lpstr>
      <vt:lpstr>PLATAFORMA WEB</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Adelmo Rivera Diaz</dc:creator>
  <cp:lastModifiedBy>LINA CONSTANZA TAMAYO OLIVEROS</cp:lastModifiedBy>
  <cp:revision>17</cp:revision>
  <dcterms:created xsi:type="dcterms:W3CDTF">2020-11-09T12:41:20Z</dcterms:created>
  <dcterms:modified xsi:type="dcterms:W3CDTF">2020-11-13T02:31:24Z</dcterms:modified>
</cp:coreProperties>
</file>