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0" r:id="rId4"/>
    <p:sldId id="261" r:id="rId5"/>
    <p:sldId id="262" r:id="rId6"/>
    <p:sldId id="266" r:id="rId7"/>
    <p:sldId id="267" r:id="rId8"/>
    <p:sldId id="268" r:id="rId9"/>
    <p:sldId id="271" r:id="rId10"/>
    <p:sldId id="272" r:id="rId11"/>
    <p:sldId id="273" r:id="rId12"/>
    <p:sldId id="274" r:id="rId13"/>
    <p:sldId id="275" r:id="rId14"/>
    <p:sldId id="276" r:id="rId15"/>
    <p:sldId id="277" r:id="rId16"/>
    <p:sldId id="278" r:id="rId17"/>
    <p:sldId id="279" r:id="rId18"/>
    <p:sldId id="280" r:id="rId19"/>
    <p:sldId id="282" r:id="rId20"/>
    <p:sldId id="281" r:id="rId21"/>
    <p:sldId id="283" r:id="rId22"/>
    <p:sldId id="284" r:id="rId23"/>
    <p:sldId id="285" r:id="rId24"/>
    <p:sldId id="286" r:id="rId25"/>
    <p:sldId id="287" r:id="rId26"/>
    <p:sldId id="257" r:id="rId27"/>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6163"/>
    <a:srgbClr val="009F9A"/>
    <a:srgbClr val="006B82"/>
    <a:srgbClr val="B4C3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223" autoAdjust="0"/>
    <p:restoredTop sz="94660"/>
  </p:normalViewPr>
  <p:slideViewPr>
    <p:cSldViewPr snapToGrid="0">
      <p:cViewPr>
        <p:scale>
          <a:sx n="262" d="100"/>
          <a:sy n="262" d="100"/>
        </p:scale>
        <p:origin x="-3152" y="-4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8AD318E0-982D-42E9-A203-BF16913FEF23}" type="datetimeFigureOut">
              <a:rPr lang="es-CO" smtClean="0"/>
              <a:t>27/10/20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137455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AD318E0-982D-42E9-A203-BF16913FEF23}" type="datetimeFigureOut">
              <a:rPr lang="es-CO" smtClean="0"/>
              <a:t>27/10/20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1141127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AD318E0-982D-42E9-A203-BF16913FEF23}" type="datetimeFigureOut">
              <a:rPr lang="es-CO" smtClean="0"/>
              <a:t>27/10/20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3148116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AD318E0-982D-42E9-A203-BF16913FEF23}" type="datetimeFigureOut">
              <a:rPr lang="es-CO" smtClean="0"/>
              <a:t>27/10/20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812085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8AD318E0-982D-42E9-A203-BF16913FEF23}" type="datetimeFigureOut">
              <a:rPr lang="es-CO" smtClean="0"/>
              <a:t>27/10/20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2760297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AD318E0-982D-42E9-A203-BF16913FEF23}" type="datetimeFigureOut">
              <a:rPr lang="es-CO" smtClean="0"/>
              <a:t>27/10/20</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1746994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AD318E0-982D-42E9-A203-BF16913FEF23}" type="datetimeFigureOut">
              <a:rPr lang="es-CO" smtClean="0"/>
              <a:t>27/10/20</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337790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AD318E0-982D-42E9-A203-BF16913FEF23}" type="datetimeFigureOut">
              <a:rPr lang="es-CO" smtClean="0"/>
              <a:t>27/10/20</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1880818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D318E0-982D-42E9-A203-BF16913FEF23}" type="datetimeFigureOut">
              <a:rPr lang="es-CO" smtClean="0"/>
              <a:t>27/10/20</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2323909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8AD318E0-982D-42E9-A203-BF16913FEF23}" type="datetimeFigureOut">
              <a:rPr lang="es-CO" smtClean="0"/>
              <a:t>27/10/20</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1241148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8AD318E0-982D-42E9-A203-BF16913FEF23}" type="datetimeFigureOut">
              <a:rPr lang="es-CO" smtClean="0"/>
              <a:t>27/10/20</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1112342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D318E0-982D-42E9-A203-BF16913FEF23}" type="datetimeFigureOut">
              <a:rPr lang="es-CO" smtClean="0"/>
              <a:t>27/10/20</a:t>
            </a:fld>
            <a:endParaRPr lang="es-C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8A1C6F-C6F1-4C04-A31D-E9A184E316B8}" type="slidenum">
              <a:rPr lang="es-CO" smtClean="0"/>
              <a:t>‹Nº›</a:t>
            </a:fld>
            <a:endParaRPr lang="es-CO"/>
          </a:p>
        </p:txBody>
      </p:sp>
    </p:spTree>
    <p:extLst>
      <p:ext uri="{BB962C8B-B14F-4D97-AF65-F5344CB8AC3E}">
        <p14:creationId xmlns:p14="http://schemas.microsoft.com/office/powerpoint/2010/main" val="25406030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flickr.com/photos/151809453@N02/"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461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4081E5B-69D1-0749-A843-8BE2675117BA}"/>
              </a:ext>
            </a:extLst>
          </p:cNvPr>
          <p:cNvPicPr>
            <a:picLocks noChangeAspect="1"/>
          </p:cNvPicPr>
          <p:nvPr/>
        </p:nvPicPr>
        <p:blipFill>
          <a:blip r:embed="rId2"/>
          <a:stretch>
            <a:fillRect/>
          </a:stretch>
        </p:blipFill>
        <p:spPr>
          <a:xfrm>
            <a:off x="1130530" y="63376"/>
            <a:ext cx="6450676" cy="4297764"/>
          </a:xfrm>
          <a:prstGeom prst="rect">
            <a:avLst/>
          </a:prstGeom>
          <a:effectLst>
            <a:outerShdw blurRad="368300" dist="38100" dir="1260000" sx="102000" sy="102000" algn="tl" rotWithShape="0">
              <a:prstClr val="black">
                <a:alpha val="40000"/>
              </a:prstClr>
            </a:outerShdw>
          </a:effectLst>
        </p:spPr>
      </p:pic>
      <p:sp>
        <p:nvSpPr>
          <p:cNvPr id="11" name="Rectángulo 10">
            <a:extLst>
              <a:ext uri="{FF2B5EF4-FFF2-40B4-BE49-F238E27FC236}">
                <a16:creationId xmlns:a16="http://schemas.microsoft.com/office/drawing/2014/main" id="{DA4A491D-E1E2-FC4F-BCB6-F86BE334629F}"/>
              </a:ext>
            </a:extLst>
          </p:cNvPr>
          <p:cNvSpPr/>
          <p:nvPr/>
        </p:nvSpPr>
        <p:spPr>
          <a:xfrm>
            <a:off x="601539" y="4400834"/>
            <a:ext cx="2417060" cy="369332"/>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it-IT" b="1" dirty="0"/>
              <a:t>2. Plano general </a:t>
            </a:r>
            <a:endParaRPr lang="es-ES" b="1" dirty="0"/>
          </a:p>
        </p:txBody>
      </p:sp>
      <p:sp>
        <p:nvSpPr>
          <p:cNvPr id="12" name="Marcador de texto 2">
            <a:extLst>
              <a:ext uri="{FF2B5EF4-FFF2-40B4-BE49-F238E27FC236}">
                <a16:creationId xmlns:a16="http://schemas.microsoft.com/office/drawing/2014/main" id="{2C92498B-B6DE-4E47-AB21-BCDDE19B3575}"/>
              </a:ext>
            </a:extLst>
          </p:cNvPr>
          <p:cNvSpPr txBox="1">
            <a:spLocks/>
          </p:cNvSpPr>
          <p:nvPr/>
        </p:nvSpPr>
        <p:spPr>
          <a:xfrm>
            <a:off x="601539" y="4723743"/>
            <a:ext cx="7611436" cy="912285"/>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r>
              <a:rPr lang="es-ES_tradnl" sz="1200" dirty="0">
                <a:solidFill>
                  <a:srgbClr val="000000"/>
                </a:solidFill>
              </a:rPr>
              <a:t>Es descriptivo porque es muy abierto, permite contemplar al modelo de cuerpo completo pero también da información sobre el contexto. Al igual que el gran plano general se utiliza para tomas de paisajes, y aunque el fondo sigue siendo lo más importante, ya no es tan impersonal. Se utiliza principalmente en fotografía documental y de viajes.</a:t>
            </a:r>
            <a:endParaRPr lang="es-ES" sz="1400" dirty="0">
              <a:solidFill>
                <a:srgbClr val="000000"/>
              </a:solidFill>
            </a:endParaRPr>
          </a:p>
        </p:txBody>
      </p:sp>
      <p:sp>
        <p:nvSpPr>
          <p:cNvPr id="13" name="Rectángulo 12">
            <a:extLst>
              <a:ext uri="{FF2B5EF4-FFF2-40B4-BE49-F238E27FC236}">
                <a16:creationId xmlns:a16="http://schemas.microsoft.com/office/drawing/2014/main" id="{B57492A5-AB50-8B41-9EE6-32BF8753844B}"/>
              </a:ext>
            </a:extLst>
          </p:cNvPr>
          <p:cNvSpPr/>
          <p:nvPr/>
        </p:nvSpPr>
        <p:spPr>
          <a:xfrm>
            <a:off x="3640975" y="5581341"/>
            <a:ext cx="4572000" cy="738664"/>
          </a:xfrm>
          <a:prstGeom prst="rect">
            <a:avLst/>
          </a:prstGeom>
        </p:spPr>
        <p:txBody>
          <a:bodyPr>
            <a:spAutoFit/>
          </a:bodyPr>
          <a:lstStyle/>
          <a:p>
            <a:pPr algn="just"/>
            <a:r>
              <a:rPr lang="es-CO" sz="1400" b="1" dirty="0">
                <a:solidFill>
                  <a:srgbClr val="0E1318"/>
                </a:solidFill>
                <a:latin typeface="Lora"/>
              </a:rPr>
              <a:t>Tip de experto:</a:t>
            </a:r>
            <a:r>
              <a:rPr lang="es-CO" sz="1400" dirty="0">
                <a:solidFill>
                  <a:srgbClr val="0E1318"/>
                </a:solidFill>
                <a:latin typeface="Lora"/>
              </a:rPr>
              <a:t> Para lograr este tipo de planos te recomendamos usar un objetivo gran angular y ubicarte estratégicamente en un punto alto.</a:t>
            </a:r>
            <a:endParaRPr lang="es-CO" sz="1400" dirty="0"/>
          </a:p>
        </p:txBody>
      </p:sp>
    </p:spTree>
    <p:extLst>
      <p:ext uri="{BB962C8B-B14F-4D97-AF65-F5344CB8AC3E}">
        <p14:creationId xmlns:p14="http://schemas.microsoft.com/office/powerpoint/2010/main" val="1066093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B5D61A0-5572-6E49-9000-2021FE0CD183}"/>
              </a:ext>
            </a:extLst>
          </p:cNvPr>
          <p:cNvPicPr>
            <a:picLocks noChangeAspect="1"/>
          </p:cNvPicPr>
          <p:nvPr/>
        </p:nvPicPr>
        <p:blipFill>
          <a:blip r:embed="rId2"/>
          <a:stretch>
            <a:fillRect/>
          </a:stretch>
        </p:blipFill>
        <p:spPr>
          <a:xfrm>
            <a:off x="559415" y="229524"/>
            <a:ext cx="3380817" cy="5071226"/>
          </a:xfrm>
          <a:prstGeom prst="rect">
            <a:avLst/>
          </a:prstGeom>
        </p:spPr>
      </p:pic>
      <p:sp>
        <p:nvSpPr>
          <p:cNvPr id="7" name="Rectángulo 6">
            <a:extLst>
              <a:ext uri="{FF2B5EF4-FFF2-40B4-BE49-F238E27FC236}">
                <a16:creationId xmlns:a16="http://schemas.microsoft.com/office/drawing/2014/main" id="{739E019F-D3FA-8840-B896-135F6EDC8F71}"/>
              </a:ext>
            </a:extLst>
          </p:cNvPr>
          <p:cNvSpPr/>
          <p:nvPr/>
        </p:nvSpPr>
        <p:spPr>
          <a:xfrm>
            <a:off x="4113261" y="358481"/>
            <a:ext cx="4448848" cy="2431435"/>
          </a:xfrm>
          <a:prstGeom prst="rect">
            <a:avLst/>
          </a:prstGeom>
        </p:spPr>
        <p:txBody>
          <a:bodyPr wrap="square">
            <a:spAutoFit/>
          </a:bodyPr>
          <a:lstStyle/>
          <a:p>
            <a:r>
              <a:rPr lang="es-ES_tradnl" sz="2400" b="1" dirty="0"/>
              <a:t>Plano entero</a:t>
            </a:r>
          </a:p>
          <a:p>
            <a:endParaRPr lang="es-ES_tradnl" sz="2000" dirty="0"/>
          </a:p>
          <a:p>
            <a:pPr algn="just"/>
            <a:r>
              <a:rPr lang="es-ES_tradnl" dirty="0"/>
              <a:t>Este plano logra que la atención se centre en el modelo, lo abarca de pies a cabeza sin cortar ninguna parte de su cuerpo. En este plano eres capaz de reconocer todas las características del modelo y un poco del contexto donde se sitúa.</a:t>
            </a:r>
            <a:endParaRPr lang="es-ES" dirty="0"/>
          </a:p>
        </p:txBody>
      </p:sp>
      <p:sp>
        <p:nvSpPr>
          <p:cNvPr id="8" name="Rectángulo 7">
            <a:extLst>
              <a:ext uri="{FF2B5EF4-FFF2-40B4-BE49-F238E27FC236}">
                <a16:creationId xmlns:a16="http://schemas.microsoft.com/office/drawing/2014/main" id="{A6D54EA7-823C-5D46-9AB7-2E871CD4DD07}"/>
              </a:ext>
            </a:extLst>
          </p:cNvPr>
          <p:cNvSpPr/>
          <p:nvPr/>
        </p:nvSpPr>
        <p:spPr>
          <a:xfrm>
            <a:off x="4113261" y="3879039"/>
            <a:ext cx="4572000" cy="1200329"/>
          </a:xfrm>
          <a:prstGeom prst="rect">
            <a:avLst/>
          </a:prstGeom>
        </p:spPr>
        <p:txBody>
          <a:bodyPr>
            <a:spAutoFit/>
          </a:bodyPr>
          <a:lstStyle/>
          <a:p>
            <a:r>
              <a:rPr lang="es-CO" b="1" dirty="0">
                <a:solidFill>
                  <a:srgbClr val="0E1318"/>
                </a:solidFill>
                <a:latin typeface="Lora"/>
              </a:rPr>
              <a:t>Tip de experto:</a:t>
            </a:r>
            <a:r>
              <a:rPr lang="es-CO" dirty="0">
                <a:solidFill>
                  <a:srgbClr val="0E1318"/>
                </a:solidFill>
                <a:latin typeface="Lora"/>
              </a:rPr>
              <a:t> Lo que más importa es la expresividad que el modelo logre con la posición de su cuerpo, pues su cara no estará tan detallada.</a:t>
            </a:r>
            <a:endParaRPr lang="es-CO" dirty="0"/>
          </a:p>
        </p:txBody>
      </p:sp>
    </p:spTree>
    <p:extLst>
      <p:ext uri="{BB962C8B-B14F-4D97-AF65-F5344CB8AC3E}">
        <p14:creationId xmlns:p14="http://schemas.microsoft.com/office/powerpoint/2010/main" val="4250412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BE7B132-54EB-104F-850F-4EB130408284}"/>
              </a:ext>
            </a:extLst>
          </p:cNvPr>
          <p:cNvPicPr>
            <a:picLocks noChangeAspect="1"/>
          </p:cNvPicPr>
          <p:nvPr/>
        </p:nvPicPr>
        <p:blipFill>
          <a:blip r:embed="rId2"/>
          <a:stretch>
            <a:fillRect/>
          </a:stretch>
        </p:blipFill>
        <p:spPr>
          <a:xfrm>
            <a:off x="3433254" y="1845412"/>
            <a:ext cx="5261863" cy="3921196"/>
          </a:xfrm>
          <a:prstGeom prst="rect">
            <a:avLst/>
          </a:prstGeom>
        </p:spPr>
      </p:pic>
      <p:sp>
        <p:nvSpPr>
          <p:cNvPr id="5" name="Rectángulo 4">
            <a:extLst>
              <a:ext uri="{FF2B5EF4-FFF2-40B4-BE49-F238E27FC236}">
                <a16:creationId xmlns:a16="http://schemas.microsoft.com/office/drawing/2014/main" id="{9CCAC540-6EE0-744A-BF14-E8EABEEB92C9}"/>
              </a:ext>
            </a:extLst>
          </p:cNvPr>
          <p:cNvSpPr/>
          <p:nvPr/>
        </p:nvSpPr>
        <p:spPr>
          <a:xfrm>
            <a:off x="403013" y="47437"/>
            <a:ext cx="7976215" cy="2185214"/>
          </a:xfrm>
          <a:prstGeom prst="rect">
            <a:avLst/>
          </a:prstGeom>
        </p:spPr>
        <p:txBody>
          <a:bodyPr wrap="square">
            <a:spAutoFit/>
          </a:bodyPr>
          <a:lstStyle/>
          <a:p>
            <a:r>
              <a:rPr lang="es-ES_tradnl" sz="2800" b="1" dirty="0"/>
              <a:t>Plano americano</a:t>
            </a:r>
          </a:p>
          <a:p>
            <a:pPr algn="just"/>
            <a:r>
              <a:rPr lang="es-ES_tradnl" dirty="0"/>
              <a:t>El origen de todos los planos viene de la teoría cinematográfica, pero la historia del plano americano es la más popular porque viene de los westerns americanos: este plano de ¾ permitía un buen encuadre de las cartucheras de los vaqueros. Encuadra desde la cabeza hasta medio muslo, ligeramente por encima de las rodillas. Está totalmente centrado en el modelo, se distingue su rostro y también la posición de su cuerpo.</a:t>
            </a:r>
            <a:endParaRPr lang="es-ES" dirty="0"/>
          </a:p>
        </p:txBody>
      </p:sp>
      <p:sp>
        <p:nvSpPr>
          <p:cNvPr id="6" name="Rectángulo 5">
            <a:extLst>
              <a:ext uri="{FF2B5EF4-FFF2-40B4-BE49-F238E27FC236}">
                <a16:creationId xmlns:a16="http://schemas.microsoft.com/office/drawing/2014/main" id="{85EB1D82-A156-2148-A929-ED0853E352F1}"/>
              </a:ext>
            </a:extLst>
          </p:cNvPr>
          <p:cNvSpPr/>
          <p:nvPr/>
        </p:nvSpPr>
        <p:spPr>
          <a:xfrm>
            <a:off x="274320" y="3360850"/>
            <a:ext cx="2867891" cy="1754326"/>
          </a:xfrm>
          <a:prstGeom prst="rect">
            <a:avLst/>
          </a:prstGeom>
        </p:spPr>
        <p:txBody>
          <a:bodyPr wrap="square">
            <a:spAutoFit/>
          </a:bodyPr>
          <a:lstStyle/>
          <a:p>
            <a:pPr algn="just"/>
            <a:r>
              <a:rPr lang="es-CO" b="1" dirty="0"/>
              <a:t>Tip de experto: </a:t>
            </a:r>
            <a:r>
              <a:rPr lang="es-CO" dirty="0"/>
              <a:t>No cortes a tu modelo exactamente en las rodillas pues acorta la figura y no es estético. Además, técnicamente se considera un error.</a:t>
            </a:r>
          </a:p>
        </p:txBody>
      </p:sp>
    </p:spTree>
    <p:extLst>
      <p:ext uri="{BB962C8B-B14F-4D97-AF65-F5344CB8AC3E}">
        <p14:creationId xmlns:p14="http://schemas.microsoft.com/office/powerpoint/2010/main" val="3921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D34EB-7027-6540-B7D6-201EE2B13704}"/>
              </a:ext>
            </a:extLst>
          </p:cNvPr>
          <p:cNvPicPr>
            <a:picLocks noChangeAspect="1"/>
          </p:cNvPicPr>
          <p:nvPr/>
        </p:nvPicPr>
        <p:blipFill>
          <a:blip r:embed="rId2"/>
          <a:stretch>
            <a:fillRect/>
          </a:stretch>
        </p:blipFill>
        <p:spPr>
          <a:xfrm>
            <a:off x="5001490" y="390082"/>
            <a:ext cx="3648363" cy="5545512"/>
          </a:xfrm>
          <a:prstGeom prst="rect">
            <a:avLst/>
          </a:prstGeom>
        </p:spPr>
      </p:pic>
      <p:sp>
        <p:nvSpPr>
          <p:cNvPr id="5" name="Rectángulo 4">
            <a:extLst>
              <a:ext uri="{FF2B5EF4-FFF2-40B4-BE49-F238E27FC236}">
                <a16:creationId xmlns:a16="http://schemas.microsoft.com/office/drawing/2014/main" id="{19F40537-AAA7-B240-8748-F1F4C71E7001}"/>
              </a:ext>
            </a:extLst>
          </p:cNvPr>
          <p:cNvSpPr/>
          <p:nvPr/>
        </p:nvSpPr>
        <p:spPr>
          <a:xfrm>
            <a:off x="356829" y="1077097"/>
            <a:ext cx="4198545" cy="2369880"/>
          </a:xfrm>
          <a:prstGeom prst="rect">
            <a:avLst/>
          </a:prstGeom>
        </p:spPr>
        <p:txBody>
          <a:bodyPr wrap="square">
            <a:spAutoFit/>
          </a:bodyPr>
          <a:lstStyle/>
          <a:p>
            <a:r>
              <a:rPr lang="es-ES_tradnl" sz="2800" b="1" dirty="0"/>
              <a:t>Plano medio largo</a:t>
            </a:r>
          </a:p>
          <a:p>
            <a:pPr algn="just"/>
            <a:endParaRPr lang="es-ES_tradnl" sz="2000" dirty="0"/>
          </a:p>
          <a:p>
            <a:pPr algn="just"/>
            <a:r>
              <a:rPr lang="es-ES_tradnl" sz="2000" dirty="0"/>
              <a:t>Corta al modelo a la altura de la cadera. A partir de este encuadre debes cuidar mucho dónde coloca las manos tu modelo, pues se ve muy mal si salen cortadas.</a:t>
            </a:r>
            <a:endParaRPr lang="es-ES" sz="2000" dirty="0"/>
          </a:p>
        </p:txBody>
      </p:sp>
      <p:sp>
        <p:nvSpPr>
          <p:cNvPr id="7" name="Rectángulo 6">
            <a:extLst>
              <a:ext uri="{FF2B5EF4-FFF2-40B4-BE49-F238E27FC236}">
                <a16:creationId xmlns:a16="http://schemas.microsoft.com/office/drawing/2014/main" id="{E3957A09-A157-BF44-93EE-D958597AE0B6}"/>
              </a:ext>
            </a:extLst>
          </p:cNvPr>
          <p:cNvSpPr/>
          <p:nvPr/>
        </p:nvSpPr>
        <p:spPr>
          <a:xfrm>
            <a:off x="356829" y="3599102"/>
            <a:ext cx="4572000" cy="1077218"/>
          </a:xfrm>
          <a:prstGeom prst="rect">
            <a:avLst/>
          </a:prstGeom>
        </p:spPr>
        <p:txBody>
          <a:bodyPr>
            <a:spAutoFit/>
          </a:bodyPr>
          <a:lstStyle/>
          <a:p>
            <a:r>
              <a:rPr lang="es-CO" sz="2000" b="1" dirty="0">
                <a:solidFill>
                  <a:srgbClr val="0E1318"/>
                </a:solidFill>
                <a:latin typeface="Lora"/>
              </a:rPr>
              <a:t>Tip de experto:</a:t>
            </a:r>
            <a:r>
              <a:rPr lang="es-CO" sz="2000" dirty="0">
                <a:solidFill>
                  <a:srgbClr val="0E1318"/>
                </a:solidFill>
                <a:latin typeface="Lora"/>
              </a:rPr>
              <a:t> No sitúes a tu modelo frontalmente respecto a la cámara pues harás que su silueta luzca </a:t>
            </a:r>
            <a:r>
              <a:rPr lang="es-CO" sz="2400" dirty="0">
                <a:solidFill>
                  <a:srgbClr val="0E1318"/>
                </a:solidFill>
                <a:latin typeface="Lora"/>
              </a:rPr>
              <a:t>pesada</a:t>
            </a:r>
            <a:r>
              <a:rPr lang="es-CO" sz="2000" dirty="0">
                <a:solidFill>
                  <a:srgbClr val="0E1318"/>
                </a:solidFill>
                <a:latin typeface="Lora"/>
              </a:rPr>
              <a:t>.</a:t>
            </a:r>
            <a:endParaRPr lang="es-CO" sz="2000" dirty="0"/>
          </a:p>
        </p:txBody>
      </p:sp>
    </p:spTree>
    <p:extLst>
      <p:ext uri="{BB962C8B-B14F-4D97-AF65-F5344CB8AC3E}">
        <p14:creationId xmlns:p14="http://schemas.microsoft.com/office/powerpoint/2010/main" val="3152763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AF5F06A-1118-974A-B8B6-EBF09CBAAEA4}"/>
              </a:ext>
            </a:extLst>
          </p:cNvPr>
          <p:cNvPicPr>
            <a:picLocks noChangeAspect="1"/>
          </p:cNvPicPr>
          <p:nvPr/>
        </p:nvPicPr>
        <p:blipFill>
          <a:blip r:embed="rId2"/>
          <a:stretch>
            <a:fillRect/>
          </a:stretch>
        </p:blipFill>
        <p:spPr>
          <a:xfrm>
            <a:off x="4856788" y="484909"/>
            <a:ext cx="3658626" cy="5487939"/>
          </a:xfrm>
          <a:prstGeom prst="rect">
            <a:avLst/>
          </a:prstGeom>
        </p:spPr>
      </p:pic>
      <p:sp>
        <p:nvSpPr>
          <p:cNvPr id="5" name="Rectángulo 4">
            <a:extLst>
              <a:ext uri="{FF2B5EF4-FFF2-40B4-BE49-F238E27FC236}">
                <a16:creationId xmlns:a16="http://schemas.microsoft.com/office/drawing/2014/main" id="{E452B785-1E63-FD4D-8EA7-5D80292940C2}"/>
              </a:ext>
            </a:extLst>
          </p:cNvPr>
          <p:cNvSpPr/>
          <p:nvPr/>
        </p:nvSpPr>
        <p:spPr>
          <a:xfrm>
            <a:off x="166562" y="687376"/>
            <a:ext cx="4572000" cy="3046988"/>
          </a:xfrm>
          <a:prstGeom prst="rect">
            <a:avLst/>
          </a:prstGeom>
        </p:spPr>
        <p:txBody>
          <a:bodyPr>
            <a:spAutoFit/>
          </a:bodyPr>
          <a:lstStyle/>
          <a:p>
            <a:pPr algn="just"/>
            <a:r>
              <a:rPr lang="es-ES_tradnl" b="1" dirty="0"/>
              <a:t> </a:t>
            </a:r>
            <a:r>
              <a:rPr lang="es-ES_tradnl" sz="2400" b="1" dirty="0"/>
              <a:t>Plano medio</a:t>
            </a:r>
          </a:p>
          <a:p>
            <a:pPr algn="just"/>
            <a:endParaRPr lang="es-ES_tradnl" sz="2400" dirty="0"/>
          </a:p>
          <a:p>
            <a:pPr algn="just"/>
            <a:r>
              <a:rPr lang="es-ES_tradnl" dirty="0"/>
              <a:t>Abarca de la cabeza a la cintura del modelo. Puesto que este tipo de plano permite tener más detalle de las expresiones del rostro, se utiliza mucho en moda y en retratos formales, por ejemplo, el que se pone en el CV. Se considera un retrato intermedio, ya con cierto grado de intimidad entre el modelo y el fotógrafo.</a:t>
            </a:r>
            <a:endParaRPr lang="es-ES" dirty="0"/>
          </a:p>
        </p:txBody>
      </p:sp>
      <p:sp>
        <p:nvSpPr>
          <p:cNvPr id="6" name="Rectángulo 5">
            <a:extLst>
              <a:ext uri="{FF2B5EF4-FFF2-40B4-BE49-F238E27FC236}">
                <a16:creationId xmlns:a16="http://schemas.microsoft.com/office/drawing/2014/main" id="{12D7ED00-48D4-6F4D-B6CC-19078CD5216A}"/>
              </a:ext>
            </a:extLst>
          </p:cNvPr>
          <p:cNvSpPr/>
          <p:nvPr/>
        </p:nvSpPr>
        <p:spPr>
          <a:xfrm>
            <a:off x="225675" y="4108996"/>
            <a:ext cx="4572000" cy="1200329"/>
          </a:xfrm>
          <a:prstGeom prst="rect">
            <a:avLst/>
          </a:prstGeom>
        </p:spPr>
        <p:txBody>
          <a:bodyPr>
            <a:spAutoFit/>
          </a:bodyPr>
          <a:lstStyle/>
          <a:p>
            <a:r>
              <a:rPr lang="es-CO" b="1" dirty="0">
                <a:solidFill>
                  <a:srgbClr val="0E1318"/>
                </a:solidFill>
                <a:latin typeface="Lora"/>
              </a:rPr>
              <a:t>Tip de experto:</a:t>
            </a:r>
            <a:r>
              <a:rPr lang="es-CO" dirty="0">
                <a:solidFill>
                  <a:srgbClr val="0E1318"/>
                </a:solidFill>
                <a:latin typeface="Lora"/>
              </a:rPr>
              <a:t> A partir de este plano puedes usar un objetivo 50mm porque no deforma la cara de las personas y logra una buena profundidad de campo.</a:t>
            </a:r>
            <a:endParaRPr lang="es-CO" dirty="0"/>
          </a:p>
        </p:txBody>
      </p:sp>
    </p:spTree>
    <p:extLst>
      <p:ext uri="{BB962C8B-B14F-4D97-AF65-F5344CB8AC3E}">
        <p14:creationId xmlns:p14="http://schemas.microsoft.com/office/powerpoint/2010/main" val="1742965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1DA4EEC-7655-D741-A86B-426E75C2D72A}"/>
              </a:ext>
            </a:extLst>
          </p:cNvPr>
          <p:cNvPicPr>
            <a:picLocks noChangeAspect="1"/>
          </p:cNvPicPr>
          <p:nvPr/>
        </p:nvPicPr>
        <p:blipFill>
          <a:blip r:embed="rId2"/>
          <a:stretch>
            <a:fillRect/>
          </a:stretch>
        </p:blipFill>
        <p:spPr>
          <a:xfrm>
            <a:off x="631768" y="-62351"/>
            <a:ext cx="7552436" cy="4238805"/>
          </a:xfrm>
          <a:prstGeom prst="rect">
            <a:avLst/>
          </a:prstGeom>
        </p:spPr>
      </p:pic>
      <p:sp>
        <p:nvSpPr>
          <p:cNvPr id="5" name="Rectángulo 4">
            <a:extLst>
              <a:ext uri="{FF2B5EF4-FFF2-40B4-BE49-F238E27FC236}">
                <a16:creationId xmlns:a16="http://schemas.microsoft.com/office/drawing/2014/main" id="{8EC43E1C-D380-BE40-A29A-643B26964983}"/>
              </a:ext>
            </a:extLst>
          </p:cNvPr>
          <p:cNvSpPr/>
          <p:nvPr/>
        </p:nvSpPr>
        <p:spPr>
          <a:xfrm>
            <a:off x="631768" y="4384619"/>
            <a:ext cx="6567054" cy="1200329"/>
          </a:xfrm>
          <a:prstGeom prst="rect">
            <a:avLst/>
          </a:prstGeom>
        </p:spPr>
        <p:txBody>
          <a:bodyPr wrap="square">
            <a:spAutoFit/>
          </a:bodyPr>
          <a:lstStyle/>
          <a:p>
            <a:r>
              <a:rPr lang="es-ES_tradnl" b="1" dirty="0"/>
              <a:t> Primer plano</a:t>
            </a:r>
            <a:endParaRPr lang="es-ES_tradnl" dirty="0"/>
          </a:p>
          <a:p>
            <a:pPr algn="just"/>
            <a:r>
              <a:rPr lang="es-ES_tradnl" dirty="0"/>
              <a:t>Por su cercanía permite hacer retratos más expresivos, porque detalla todos los aspectos del rostro. Encuadra la cabeza del modelo hasta sus hombros para conseguirlo.</a:t>
            </a:r>
            <a:endParaRPr lang="es-ES" dirty="0"/>
          </a:p>
        </p:txBody>
      </p:sp>
      <p:sp>
        <p:nvSpPr>
          <p:cNvPr id="6" name="Rectángulo 5">
            <a:extLst>
              <a:ext uri="{FF2B5EF4-FFF2-40B4-BE49-F238E27FC236}">
                <a16:creationId xmlns:a16="http://schemas.microsoft.com/office/drawing/2014/main" id="{EB1945F7-6B06-F440-818A-DC5DCE276E80}"/>
              </a:ext>
            </a:extLst>
          </p:cNvPr>
          <p:cNvSpPr/>
          <p:nvPr/>
        </p:nvSpPr>
        <p:spPr>
          <a:xfrm>
            <a:off x="3612204" y="5604045"/>
            <a:ext cx="4572000" cy="1754326"/>
          </a:xfrm>
          <a:prstGeom prst="rect">
            <a:avLst/>
          </a:prstGeom>
        </p:spPr>
        <p:txBody>
          <a:bodyPr>
            <a:spAutoFit/>
          </a:bodyPr>
          <a:lstStyle/>
          <a:p>
            <a:r>
              <a:rPr lang="es-CO" b="1" dirty="0">
                <a:solidFill>
                  <a:srgbClr val="0E1318"/>
                </a:solidFill>
                <a:latin typeface="Lora"/>
              </a:rPr>
              <a:t>Tip de experto:</a:t>
            </a:r>
            <a:r>
              <a:rPr lang="es-CO" dirty="0">
                <a:solidFill>
                  <a:srgbClr val="0E1318"/>
                </a:solidFill>
                <a:latin typeface="Lora"/>
              </a:rPr>
              <a:t> Para obtener buenos retratos, platica con tu modelo sobre lo que esperas conseguir en las fotos y mantén un ambiente relajado.</a:t>
            </a:r>
          </a:p>
          <a:p>
            <a:br>
              <a:rPr lang="es-CO" dirty="0">
                <a:solidFill>
                  <a:srgbClr val="0E1318"/>
                </a:solidFill>
                <a:latin typeface="Lora"/>
              </a:rPr>
            </a:br>
            <a:endParaRPr lang="es-CO" b="0" i="0" u="none" strike="noStrike" dirty="0">
              <a:solidFill>
                <a:srgbClr val="0E1318"/>
              </a:solidFill>
              <a:effectLst/>
              <a:latin typeface="Lora"/>
            </a:endParaRPr>
          </a:p>
        </p:txBody>
      </p:sp>
    </p:spTree>
    <p:extLst>
      <p:ext uri="{BB962C8B-B14F-4D97-AF65-F5344CB8AC3E}">
        <p14:creationId xmlns:p14="http://schemas.microsoft.com/office/powerpoint/2010/main" val="1837193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F1235D8-E82A-004A-BE68-BB212EA913A3}"/>
              </a:ext>
            </a:extLst>
          </p:cNvPr>
          <p:cNvPicPr>
            <a:picLocks noChangeAspect="1"/>
          </p:cNvPicPr>
          <p:nvPr/>
        </p:nvPicPr>
        <p:blipFill>
          <a:blip r:embed="rId2"/>
          <a:stretch>
            <a:fillRect/>
          </a:stretch>
        </p:blipFill>
        <p:spPr>
          <a:xfrm>
            <a:off x="461046" y="354060"/>
            <a:ext cx="4041681" cy="3713294"/>
          </a:xfrm>
          <a:prstGeom prst="rect">
            <a:avLst/>
          </a:prstGeom>
        </p:spPr>
      </p:pic>
      <p:pic>
        <p:nvPicPr>
          <p:cNvPr id="5" name="Imagen 4">
            <a:extLst>
              <a:ext uri="{FF2B5EF4-FFF2-40B4-BE49-F238E27FC236}">
                <a16:creationId xmlns:a16="http://schemas.microsoft.com/office/drawing/2014/main" id="{4A99E18E-C444-FA42-B5D0-C2090E2CB4FF}"/>
              </a:ext>
            </a:extLst>
          </p:cNvPr>
          <p:cNvPicPr>
            <a:picLocks noChangeAspect="1"/>
          </p:cNvPicPr>
          <p:nvPr/>
        </p:nvPicPr>
        <p:blipFill>
          <a:blip r:embed="rId3"/>
          <a:stretch>
            <a:fillRect/>
          </a:stretch>
        </p:blipFill>
        <p:spPr>
          <a:xfrm>
            <a:off x="4817531" y="354060"/>
            <a:ext cx="3972090" cy="3628627"/>
          </a:xfrm>
          <a:prstGeom prst="rect">
            <a:avLst/>
          </a:prstGeom>
        </p:spPr>
      </p:pic>
      <p:sp>
        <p:nvSpPr>
          <p:cNvPr id="6" name="Rectángulo 5">
            <a:extLst>
              <a:ext uri="{FF2B5EF4-FFF2-40B4-BE49-F238E27FC236}">
                <a16:creationId xmlns:a16="http://schemas.microsoft.com/office/drawing/2014/main" id="{EC659FF0-7FE9-7B4B-A3A5-226CE0EEDBB2}"/>
              </a:ext>
            </a:extLst>
          </p:cNvPr>
          <p:cNvSpPr/>
          <p:nvPr/>
        </p:nvSpPr>
        <p:spPr>
          <a:xfrm>
            <a:off x="461046" y="4269754"/>
            <a:ext cx="3787681" cy="1169551"/>
          </a:xfrm>
          <a:prstGeom prst="rect">
            <a:avLst/>
          </a:prstGeom>
        </p:spPr>
        <p:txBody>
          <a:bodyPr wrap="square">
            <a:spAutoFit/>
          </a:bodyPr>
          <a:lstStyle/>
          <a:p>
            <a:r>
              <a:rPr lang="es-ES_tradnl" sz="1400" b="1" dirty="0"/>
              <a:t>9. Primerísimo primer plano</a:t>
            </a:r>
          </a:p>
          <a:p>
            <a:endParaRPr lang="es-ES_tradnl" sz="1400" dirty="0"/>
          </a:p>
          <a:p>
            <a:r>
              <a:rPr lang="es-ES_tradnl" sz="1400" dirty="0"/>
              <a:t>Todo el encuadre está ocupado por la cara del modelo. Es un retrato sumamente emocional, íntimo y expresivo.</a:t>
            </a:r>
            <a:endParaRPr lang="es-ES" sz="1400" dirty="0"/>
          </a:p>
        </p:txBody>
      </p:sp>
      <p:sp>
        <p:nvSpPr>
          <p:cNvPr id="7" name="Rectángulo 6">
            <a:extLst>
              <a:ext uri="{FF2B5EF4-FFF2-40B4-BE49-F238E27FC236}">
                <a16:creationId xmlns:a16="http://schemas.microsoft.com/office/drawing/2014/main" id="{F02963FA-CF50-F34C-B035-0458A8A6403A}"/>
              </a:ext>
            </a:extLst>
          </p:cNvPr>
          <p:cNvSpPr/>
          <p:nvPr/>
        </p:nvSpPr>
        <p:spPr>
          <a:xfrm>
            <a:off x="4847239" y="4269754"/>
            <a:ext cx="3956242" cy="1046440"/>
          </a:xfrm>
          <a:prstGeom prst="rect">
            <a:avLst/>
          </a:prstGeom>
        </p:spPr>
        <p:txBody>
          <a:bodyPr wrap="square">
            <a:spAutoFit/>
          </a:bodyPr>
          <a:lstStyle/>
          <a:p>
            <a:r>
              <a:rPr lang="es-ES_tradnl" sz="1400" b="1" dirty="0"/>
              <a:t>Plano de detalle</a:t>
            </a:r>
            <a:endParaRPr lang="es-ES_tradnl" sz="1600" dirty="0"/>
          </a:p>
          <a:p>
            <a:r>
              <a:rPr lang="es-ES_tradnl" sz="1200" dirty="0"/>
              <a:t>La foto se centra en una pequeña porción de tu modelo: pueden ser los ojos, las manos o lo que llame tu atención</a:t>
            </a:r>
            <a:r>
              <a:rPr lang="es-CO" sz="1200" dirty="0">
                <a:solidFill>
                  <a:srgbClr val="0E1318"/>
                </a:solidFill>
                <a:latin typeface="Lora"/>
              </a:rPr>
              <a:t>Busca la belleza en cosas simples como colores o texturas.</a:t>
            </a:r>
            <a:endParaRPr lang="es-ES" sz="1200" dirty="0"/>
          </a:p>
        </p:txBody>
      </p:sp>
      <p:sp>
        <p:nvSpPr>
          <p:cNvPr id="8" name="Rectángulo 7">
            <a:extLst>
              <a:ext uri="{FF2B5EF4-FFF2-40B4-BE49-F238E27FC236}">
                <a16:creationId xmlns:a16="http://schemas.microsoft.com/office/drawing/2014/main" id="{7621B867-3330-6845-BE54-C4F0983E8C02}"/>
              </a:ext>
            </a:extLst>
          </p:cNvPr>
          <p:cNvSpPr/>
          <p:nvPr/>
        </p:nvSpPr>
        <p:spPr>
          <a:xfrm>
            <a:off x="2136371" y="5318539"/>
            <a:ext cx="3250276" cy="646331"/>
          </a:xfrm>
          <a:prstGeom prst="rect">
            <a:avLst/>
          </a:prstGeom>
        </p:spPr>
        <p:txBody>
          <a:bodyPr wrap="square">
            <a:spAutoFit/>
          </a:bodyPr>
          <a:lstStyle/>
          <a:p>
            <a:r>
              <a:rPr lang="es-CO" sz="1200" b="1" dirty="0">
                <a:solidFill>
                  <a:srgbClr val="0E1318"/>
                </a:solidFill>
                <a:latin typeface="Lora"/>
              </a:rPr>
              <a:t>Tip de experto:</a:t>
            </a:r>
            <a:r>
              <a:rPr lang="es-CO" sz="1200" dirty="0">
                <a:solidFill>
                  <a:srgbClr val="0E1318"/>
                </a:solidFill>
                <a:latin typeface="Lora"/>
              </a:rPr>
              <a:t> Corta justo por debajo de la barbilla del modelo o antes de llegar a sus hombros.</a:t>
            </a:r>
            <a:endParaRPr lang="es-CO" sz="1200" dirty="0"/>
          </a:p>
        </p:txBody>
      </p:sp>
      <p:sp>
        <p:nvSpPr>
          <p:cNvPr id="9" name="Rectángulo 8">
            <a:extLst>
              <a:ext uri="{FF2B5EF4-FFF2-40B4-BE49-F238E27FC236}">
                <a16:creationId xmlns:a16="http://schemas.microsoft.com/office/drawing/2014/main" id="{8B11DA72-98D0-C84E-9B36-309B40FE3FD0}"/>
              </a:ext>
            </a:extLst>
          </p:cNvPr>
          <p:cNvSpPr/>
          <p:nvPr/>
        </p:nvSpPr>
        <p:spPr>
          <a:xfrm>
            <a:off x="4831385" y="5603261"/>
            <a:ext cx="2734887" cy="646331"/>
          </a:xfrm>
          <a:prstGeom prst="rect">
            <a:avLst/>
          </a:prstGeom>
        </p:spPr>
        <p:txBody>
          <a:bodyPr wrap="square">
            <a:spAutoFit/>
          </a:bodyPr>
          <a:lstStyle/>
          <a:p>
            <a:r>
              <a:rPr lang="es-CO" sz="1200" b="1" dirty="0">
                <a:solidFill>
                  <a:srgbClr val="0E1318"/>
                </a:solidFill>
                <a:latin typeface="Lora"/>
              </a:rPr>
              <a:t>Tip de experto:</a:t>
            </a:r>
            <a:r>
              <a:rPr lang="es-CO" sz="1200" dirty="0">
                <a:solidFill>
                  <a:srgbClr val="0E1318"/>
                </a:solidFill>
                <a:latin typeface="Lora"/>
              </a:rPr>
              <a:t> Puedes utilizar un objetivo macro para lograr planos de detalle extremos.</a:t>
            </a:r>
            <a:endParaRPr lang="es-CO" sz="1200" dirty="0"/>
          </a:p>
        </p:txBody>
      </p:sp>
    </p:spTree>
    <p:extLst>
      <p:ext uri="{BB962C8B-B14F-4D97-AF65-F5344CB8AC3E}">
        <p14:creationId xmlns:p14="http://schemas.microsoft.com/office/powerpoint/2010/main" val="1989815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5495893-0BA8-7145-BC8C-0DD13343C05A}"/>
              </a:ext>
            </a:extLst>
          </p:cNvPr>
          <p:cNvPicPr>
            <a:picLocks noChangeAspect="1"/>
          </p:cNvPicPr>
          <p:nvPr/>
        </p:nvPicPr>
        <p:blipFill>
          <a:blip r:embed="rId2"/>
          <a:stretch>
            <a:fillRect/>
          </a:stretch>
        </p:blipFill>
        <p:spPr>
          <a:xfrm>
            <a:off x="2014144" y="751378"/>
            <a:ext cx="4852169" cy="3252065"/>
          </a:xfrm>
          <a:prstGeom prst="rect">
            <a:avLst/>
          </a:prstGeom>
        </p:spPr>
      </p:pic>
      <p:sp>
        <p:nvSpPr>
          <p:cNvPr id="5" name="Rectángulo 4">
            <a:extLst>
              <a:ext uri="{FF2B5EF4-FFF2-40B4-BE49-F238E27FC236}">
                <a16:creationId xmlns:a16="http://schemas.microsoft.com/office/drawing/2014/main" id="{638F50E4-34D7-C546-AA05-40B8049E0183}"/>
              </a:ext>
            </a:extLst>
          </p:cNvPr>
          <p:cNvSpPr/>
          <p:nvPr/>
        </p:nvSpPr>
        <p:spPr>
          <a:xfrm>
            <a:off x="2014143" y="4364628"/>
            <a:ext cx="5018423" cy="1200329"/>
          </a:xfrm>
          <a:prstGeom prst="rect">
            <a:avLst/>
          </a:prstGeom>
        </p:spPr>
        <p:txBody>
          <a:bodyPr wrap="square">
            <a:spAutoFit/>
          </a:bodyPr>
          <a:lstStyle/>
          <a:p>
            <a:r>
              <a:rPr lang="es-ES_tradnl" dirty="0"/>
              <a:t>11. Plano cenital</a:t>
            </a:r>
          </a:p>
          <a:p>
            <a:endParaRPr lang="es-ES_tradnl" dirty="0"/>
          </a:p>
          <a:p>
            <a:r>
              <a:rPr lang="es-ES_tradnl" sz="1200" dirty="0"/>
              <a:t>La cámara se coloca encima del modelo en un ángulo de 90 grados. Para modelos resulta una toma incómoda, pero es muy estético para fotos de comida y objetos en general.</a:t>
            </a:r>
            <a:endParaRPr lang="es-ES" sz="1200" dirty="0"/>
          </a:p>
        </p:txBody>
      </p:sp>
    </p:spTree>
    <p:extLst>
      <p:ext uri="{BB962C8B-B14F-4D97-AF65-F5344CB8AC3E}">
        <p14:creationId xmlns:p14="http://schemas.microsoft.com/office/powerpoint/2010/main" val="4250414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243A8EF-E662-2241-8316-A79B60E3AFF6}"/>
              </a:ext>
            </a:extLst>
          </p:cNvPr>
          <p:cNvSpPr/>
          <p:nvPr/>
        </p:nvSpPr>
        <p:spPr>
          <a:xfrm>
            <a:off x="3649288" y="4437939"/>
            <a:ext cx="1516762" cy="369332"/>
          </a:xfrm>
          <a:prstGeom prst="rect">
            <a:avLst/>
          </a:prstGeom>
        </p:spPr>
        <p:txBody>
          <a:bodyPr wrap="none">
            <a:spAutoFit/>
          </a:bodyPr>
          <a:lstStyle/>
          <a:p>
            <a:r>
              <a:rPr lang="es-CO" b="1" dirty="0">
                <a:solidFill>
                  <a:srgbClr val="0E1318"/>
                </a:solidFill>
                <a:latin typeface="Open Sans"/>
              </a:rPr>
              <a:t> Plano normal</a:t>
            </a:r>
            <a:endParaRPr lang="es-CO" b="1" i="0" u="none" strike="noStrike" dirty="0">
              <a:solidFill>
                <a:srgbClr val="0E1318"/>
              </a:solidFill>
              <a:effectLst/>
              <a:latin typeface="Lora"/>
            </a:endParaRPr>
          </a:p>
        </p:txBody>
      </p:sp>
      <p:sp>
        <p:nvSpPr>
          <p:cNvPr id="5" name="Rectángulo 4">
            <a:extLst>
              <a:ext uri="{FF2B5EF4-FFF2-40B4-BE49-F238E27FC236}">
                <a16:creationId xmlns:a16="http://schemas.microsoft.com/office/drawing/2014/main" id="{1774985C-74FA-AC4C-A1DE-C3904A02B209}"/>
              </a:ext>
            </a:extLst>
          </p:cNvPr>
          <p:cNvSpPr/>
          <p:nvPr/>
        </p:nvSpPr>
        <p:spPr>
          <a:xfrm>
            <a:off x="3649288" y="4784876"/>
            <a:ext cx="4572000" cy="1200329"/>
          </a:xfrm>
          <a:prstGeom prst="rect">
            <a:avLst/>
          </a:prstGeom>
        </p:spPr>
        <p:txBody>
          <a:bodyPr>
            <a:spAutoFit/>
          </a:bodyPr>
          <a:lstStyle/>
          <a:p>
            <a:r>
              <a:rPr lang="es-CO" dirty="0">
                <a:solidFill>
                  <a:srgbClr val="0E1318"/>
                </a:solidFill>
                <a:latin typeface="Lora"/>
              </a:rPr>
              <a:t>La cámara se coloca paralela al suelo y de frente al modelo u objeto. Es la forma habitual de mirar, por lo que evoca estabilidad, familiaridad y confianza.</a:t>
            </a:r>
            <a:endParaRPr lang="es-CO" dirty="0"/>
          </a:p>
        </p:txBody>
      </p:sp>
      <p:pic>
        <p:nvPicPr>
          <p:cNvPr id="7" name="Imagen 6">
            <a:extLst>
              <a:ext uri="{FF2B5EF4-FFF2-40B4-BE49-F238E27FC236}">
                <a16:creationId xmlns:a16="http://schemas.microsoft.com/office/drawing/2014/main" id="{B88A8826-121D-FD42-880D-B38C46497B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531" y="354849"/>
            <a:ext cx="6317673" cy="4047051"/>
          </a:xfrm>
          <a:prstGeom prst="rect">
            <a:avLst/>
          </a:prstGeom>
        </p:spPr>
      </p:pic>
      <p:sp>
        <p:nvSpPr>
          <p:cNvPr id="8" name="Rectángulo 7">
            <a:extLst>
              <a:ext uri="{FF2B5EF4-FFF2-40B4-BE49-F238E27FC236}">
                <a16:creationId xmlns:a16="http://schemas.microsoft.com/office/drawing/2014/main" id="{6BA1886D-92A7-1C45-B9DD-7A391D229232}"/>
              </a:ext>
            </a:extLst>
          </p:cNvPr>
          <p:cNvSpPr/>
          <p:nvPr/>
        </p:nvSpPr>
        <p:spPr>
          <a:xfrm>
            <a:off x="290944" y="4384212"/>
            <a:ext cx="2801389" cy="1200329"/>
          </a:xfrm>
          <a:prstGeom prst="rect">
            <a:avLst/>
          </a:prstGeom>
        </p:spPr>
        <p:txBody>
          <a:bodyPr wrap="square">
            <a:spAutoFit/>
          </a:bodyPr>
          <a:lstStyle/>
          <a:p>
            <a:r>
              <a:rPr lang="es-CO" b="1" dirty="0">
                <a:solidFill>
                  <a:srgbClr val="0E1318"/>
                </a:solidFill>
                <a:latin typeface="Lora"/>
              </a:rPr>
              <a:t>Tip de experto:</a:t>
            </a:r>
            <a:r>
              <a:rPr lang="es-CO" dirty="0">
                <a:solidFill>
                  <a:srgbClr val="0E1318"/>
                </a:solidFill>
                <a:latin typeface="Lora"/>
              </a:rPr>
              <a:t> En el caso de retratos, sitúa la cámara a la altura de los ojos del modelo.</a:t>
            </a:r>
            <a:endParaRPr lang="es-CO" dirty="0"/>
          </a:p>
        </p:txBody>
      </p:sp>
    </p:spTree>
    <p:extLst>
      <p:ext uri="{BB962C8B-B14F-4D97-AF65-F5344CB8AC3E}">
        <p14:creationId xmlns:p14="http://schemas.microsoft.com/office/powerpoint/2010/main" val="4013392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6EF4258-7CD5-D342-A961-8F6505793E23}"/>
              </a:ext>
            </a:extLst>
          </p:cNvPr>
          <p:cNvPicPr>
            <a:picLocks noChangeAspect="1"/>
          </p:cNvPicPr>
          <p:nvPr/>
        </p:nvPicPr>
        <p:blipFill>
          <a:blip r:embed="rId2"/>
          <a:stretch>
            <a:fillRect/>
          </a:stretch>
        </p:blipFill>
        <p:spPr>
          <a:xfrm>
            <a:off x="857250" y="285821"/>
            <a:ext cx="6823710" cy="4175877"/>
          </a:xfrm>
          <a:prstGeom prst="rect">
            <a:avLst/>
          </a:prstGeom>
        </p:spPr>
      </p:pic>
      <p:sp>
        <p:nvSpPr>
          <p:cNvPr id="5" name="Rectángulo 4">
            <a:extLst>
              <a:ext uri="{FF2B5EF4-FFF2-40B4-BE49-F238E27FC236}">
                <a16:creationId xmlns:a16="http://schemas.microsoft.com/office/drawing/2014/main" id="{8A9484F3-0AA6-154E-B263-FE4BD6EEE9B7}"/>
              </a:ext>
            </a:extLst>
          </p:cNvPr>
          <p:cNvSpPr/>
          <p:nvPr/>
        </p:nvSpPr>
        <p:spPr>
          <a:xfrm>
            <a:off x="408368" y="4483289"/>
            <a:ext cx="4572000" cy="1015663"/>
          </a:xfrm>
          <a:prstGeom prst="rect">
            <a:avLst/>
          </a:prstGeom>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_tradnl" sz="1200" dirty="0"/>
              <a:t> </a:t>
            </a:r>
            <a:r>
              <a:rPr lang="es-ES_tradnl" sz="1200" b="1" dirty="0"/>
              <a:t>Plano picado</a:t>
            </a:r>
            <a:endParaRPr lang="es-ES_tradnl" sz="1200" dirty="0"/>
          </a:p>
          <a:p>
            <a:r>
              <a:rPr lang="es-ES_tradnl" sz="1200" dirty="0"/>
              <a:t>La cámara está encima de los modelos pero en un ángulo más abierto que el cenital. Este plano se utiliza para abarcar un escena desde un punto de vista original o para acentuar el tamaño pequeño de niños o mascotas.</a:t>
            </a:r>
            <a:endParaRPr lang="es-ES" sz="1200" dirty="0"/>
          </a:p>
        </p:txBody>
      </p:sp>
      <p:sp>
        <p:nvSpPr>
          <p:cNvPr id="6" name="Rectángulo 5">
            <a:extLst>
              <a:ext uri="{FF2B5EF4-FFF2-40B4-BE49-F238E27FC236}">
                <a16:creationId xmlns:a16="http://schemas.microsoft.com/office/drawing/2014/main" id="{F096C85F-E36E-6C4A-AABA-BBE6F0FD8E4F}"/>
              </a:ext>
            </a:extLst>
          </p:cNvPr>
          <p:cNvSpPr/>
          <p:nvPr/>
        </p:nvSpPr>
        <p:spPr>
          <a:xfrm>
            <a:off x="4980368" y="4667954"/>
            <a:ext cx="3155576" cy="646331"/>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CO" sz="1200" b="1" dirty="0"/>
              <a:t>Tip de experto</a:t>
            </a:r>
            <a:r>
              <a:rPr lang="es-CO" sz="1200" dirty="0"/>
              <a:t>: Al aplicar este plano a modelos, la cámara debe estar justo encima de sus ojos ligeramente angulada hacia abajo</a:t>
            </a:r>
          </a:p>
        </p:txBody>
      </p:sp>
    </p:spTree>
    <p:extLst>
      <p:ext uri="{BB962C8B-B14F-4D97-AF65-F5344CB8AC3E}">
        <p14:creationId xmlns:p14="http://schemas.microsoft.com/office/powerpoint/2010/main" val="3787424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a:spLocks noGrp="1"/>
          </p:cNvSpPr>
          <p:nvPr>
            <p:ph type="title"/>
          </p:nvPr>
        </p:nvSpPr>
        <p:spPr>
          <a:xfrm>
            <a:off x="4944877" y="1819835"/>
            <a:ext cx="3840536" cy="2985246"/>
          </a:xfrm>
        </p:spPr>
        <p:txBody>
          <a:bodyPr>
            <a:noAutofit/>
          </a:bodyPr>
          <a:lstStyle/>
          <a:p>
            <a:pPr>
              <a:lnSpc>
                <a:spcPct val="100000"/>
              </a:lnSpc>
            </a:pPr>
            <a:r>
              <a:rPr lang="es-CO" sz="3600" b="1" dirty="0">
                <a:solidFill>
                  <a:schemeClr val="bg1"/>
                </a:solidFill>
                <a:latin typeface="+mn-lt"/>
              </a:rPr>
              <a:t>RED DE COMUNICADORES COMUNITARIOS AMBIENTALES</a:t>
            </a:r>
            <a:br>
              <a:rPr lang="es-CO" sz="3600" dirty="0">
                <a:solidFill>
                  <a:schemeClr val="bg1"/>
                </a:solidFill>
              </a:rPr>
            </a:br>
            <a:br>
              <a:rPr lang="es-CO" sz="1000" dirty="0">
                <a:solidFill>
                  <a:schemeClr val="bg1"/>
                </a:solidFill>
              </a:rPr>
            </a:br>
            <a:r>
              <a:rPr lang="es-CO" sz="2800" dirty="0">
                <a:solidFill>
                  <a:schemeClr val="bg1"/>
                </a:solidFill>
              </a:rPr>
              <a:t>MODULO AUDIOVISUAL</a:t>
            </a:r>
            <a:endParaRPr lang="es-CO" sz="1600" dirty="0">
              <a:solidFill>
                <a:schemeClr val="bg1"/>
              </a:solidFill>
            </a:endParaRPr>
          </a:p>
        </p:txBody>
      </p:sp>
    </p:spTree>
    <p:extLst>
      <p:ext uri="{BB962C8B-B14F-4D97-AF65-F5344CB8AC3E}">
        <p14:creationId xmlns:p14="http://schemas.microsoft.com/office/powerpoint/2010/main" val="3824792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E63B9BA-671A-6A40-B1AA-AE9B64413A95}"/>
              </a:ext>
            </a:extLst>
          </p:cNvPr>
          <p:cNvSpPr/>
          <p:nvPr/>
        </p:nvSpPr>
        <p:spPr>
          <a:xfrm>
            <a:off x="238544" y="3857938"/>
            <a:ext cx="1842026" cy="646331"/>
          </a:xfrm>
          <a:prstGeom prst="rect">
            <a:avLst/>
          </a:prstGeom>
        </p:spPr>
        <p:txBody>
          <a:bodyPr wrap="square">
            <a:spAutoFit/>
          </a:bodyPr>
          <a:lstStyle/>
          <a:p>
            <a:r>
              <a:rPr lang="es-CO" b="1" dirty="0">
                <a:solidFill>
                  <a:srgbClr val="0E1318"/>
                </a:solidFill>
                <a:latin typeface="Open Sans"/>
              </a:rPr>
              <a:t>Plano contrapicado</a:t>
            </a:r>
            <a:endParaRPr lang="es-CO" b="1" i="0" u="none" strike="noStrike" dirty="0">
              <a:solidFill>
                <a:srgbClr val="0E1318"/>
              </a:solidFill>
              <a:effectLst/>
              <a:latin typeface="Lora"/>
            </a:endParaRPr>
          </a:p>
        </p:txBody>
      </p:sp>
      <p:sp>
        <p:nvSpPr>
          <p:cNvPr id="5" name="Rectángulo 4">
            <a:extLst>
              <a:ext uri="{FF2B5EF4-FFF2-40B4-BE49-F238E27FC236}">
                <a16:creationId xmlns:a16="http://schemas.microsoft.com/office/drawing/2014/main" id="{35DE8065-4867-C64F-B925-0C5D1A7404CD}"/>
              </a:ext>
            </a:extLst>
          </p:cNvPr>
          <p:cNvSpPr/>
          <p:nvPr/>
        </p:nvSpPr>
        <p:spPr>
          <a:xfrm>
            <a:off x="238544" y="4330765"/>
            <a:ext cx="5322723" cy="1477328"/>
          </a:xfrm>
          <a:prstGeom prst="rect">
            <a:avLst/>
          </a:prstGeom>
        </p:spPr>
        <p:txBody>
          <a:bodyPr wrap="square">
            <a:spAutoFit/>
          </a:bodyPr>
          <a:lstStyle/>
          <a:p>
            <a:pPr algn="just"/>
            <a:r>
              <a:rPr lang="es-CO" dirty="0">
                <a:solidFill>
                  <a:srgbClr val="0E1318"/>
                </a:solidFill>
                <a:latin typeface="Lora"/>
              </a:rPr>
              <a:t>En este plano debes situar la cámara por debajo del personaje y ligeramente de costado. De esta manera se ve más grande de lo que es en realidad y se le puede atribuir un significado de grandiosidad, poder o importancia.</a:t>
            </a:r>
            <a:endParaRPr lang="es-CO" dirty="0"/>
          </a:p>
        </p:txBody>
      </p:sp>
      <p:pic>
        <p:nvPicPr>
          <p:cNvPr id="7" name="Imagen 6">
            <a:extLst>
              <a:ext uri="{FF2B5EF4-FFF2-40B4-BE49-F238E27FC236}">
                <a16:creationId xmlns:a16="http://schemas.microsoft.com/office/drawing/2014/main" id="{F0DF4036-A5DA-A24E-BE49-652289E6F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606" y="348695"/>
            <a:ext cx="5267158" cy="3509244"/>
          </a:xfrm>
          <a:prstGeom prst="rect">
            <a:avLst/>
          </a:prstGeom>
        </p:spPr>
      </p:pic>
      <p:sp>
        <p:nvSpPr>
          <p:cNvPr id="8" name="Rectángulo 7">
            <a:extLst>
              <a:ext uri="{FF2B5EF4-FFF2-40B4-BE49-F238E27FC236}">
                <a16:creationId xmlns:a16="http://schemas.microsoft.com/office/drawing/2014/main" id="{DC264D92-4AE8-5747-91D2-E0FA363CDAB5}"/>
              </a:ext>
            </a:extLst>
          </p:cNvPr>
          <p:cNvSpPr/>
          <p:nvPr/>
        </p:nvSpPr>
        <p:spPr>
          <a:xfrm>
            <a:off x="5613764" y="4181103"/>
            <a:ext cx="2751513" cy="1477328"/>
          </a:xfrm>
          <a:prstGeom prst="rect">
            <a:avLst/>
          </a:prstGeom>
        </p:spPr>
        <p:txBody>
          <a:bodyPr wrap="square">
            <a:spAutoFit/>
          </a:bodyPr>
          <a:lstStyle/>
          <a:p>
            <a:r>
              <a:rPr lang="es-CO" b="1" dirty="0">
                <a:solidFill>
                  <a:srgbClr val="0E1318"/>
                </a:solidFill>
                <a:latin typeface="Lora"/>
              </a:rPr>
              <a:t>Tip de experto</a:t>
            </a:r>
            <a:r>
              <a:rPr lang="es-CO" dirty="0">
                <a:solidFill>
                  <a:srgbClr val="0E1318"/>
                </a:solidFill>
                <a:latin typeface="Lora"/>
              </a:rPr>
              <a:t>: Sitúa la cámara por debajo de los ojos del personaje y ligeramente angulada hacia arriba</a:t>
            </a:r>
            <a:endParaRPr lang="es-CO" dirty="0"/>
          </a:p>
        </p:txBody>
      </p:sp>
    </p:spTree>
    <p:extLst>
      <p:ext uri="{BB962C8B-B14F-4D97-AF65-F5344CB8AC3E}">
        <p14:creationId xmlns:p14="http://schemas.microsoft.com/office/powerpoint/2010/main" val="4188467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51B3A39-1858-AB43-8049-AA7133B25E44}"/>
              </a:ext>
            </a:extLst>
          </p:cNvPr>
          <p:cNvSpPr/>
          <p:nvPr/>
        </p:nvSpPr>
        <p:spPr>
          <a:xfrm>
            <a:off x="199507" y="4377898"/>
            <a:ext cx="1923748" cy="646331"/>
          </a:xfrm>
          <a:prstGeom prst="rect">
            <a:avLst/>
          </a:prstGeom>
        </p:spPr>
        <p:txBody>
          <a:bodyPr wrap="square">
            <a:spAutoFit/>
          </a:bodyPr>
          <a:lstStyle/>
          <a:p>
            <a:r>
              <a:rPr lang="es-CO" b="1" dirty="0">
                <a:solidFill>
                  <a:srgbClr val="0E1318"/>
                </a:solidFill>
                <a:latin typeface="Open Sans"/>
              </a:rPr>
              <a:t>Plano nadir</a:t>
            </a:r>
          </a:p>
          <a:p>
            <a:endParaRPr lang="es-CO" b="1" i="0" u="none" strike="noStrike" dirty="0">
              <a:solidFill>
                <a:srgbClr val="0E1318"/>
              </a:solidFill>
              <a:effectLst/>
              <a:latin typeface="Lora"/>
            </a:endParaRPr>
          </a:p>
        </p:txBody>
      </p:sp>
      <p:pic>
        <p:nvPicPr>
          <p:cNvPr id="6" name="Imagen 5">
            <a:extLst>
              <a:ext uri="{FF2B5EF4-FFF2-40B4-BE49-F238E27FC236}">
                <a16:creationId xmlns:a16="http://schemas.microsoft.com/office/drawing/2014/main" id="{D0552704-BCB5-0545-8A2A-9973243BF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133" y="319233"/>
            <a:ext cx="5918662" cy="3958105"/>
          </a:xfrm>
          <a:prstGeom prst="rect">
            <a:avLst/>
          </a:prstGeom>
        </p:spPr>
      </p:pic>
      <p:sp>
        <p:nvSpPr>
          <p:cNvPr id="7" name="Rectángulo 6">
            <a:extLst>
              <a:ext uri="{FF2B5EF4-FFF2-40B4-BE49-F238E27FC236}">
                <a16:creationId xmlns:a16="http://schemas.microsoft.com/office/drawing/2014/main" id="{9C8B13FF-EFDB-B143-8D2F-C1E3B3C6F4A1}"/>
              </a:ext>
            </a:extLst>
          </p:cNvPr>
          <p:cNvSpPr/>
          <p:nvPr/>
        </p:nvSpPr>
        <p:spPr>
          <a:xfrm>
            <a:off x="199507" y="4645783"/>
            <a:ext cx="5503024" cy="1477328"/>
          </a:xfrm>
          <a:prstGeom prst="rect">
            <a:avLst/>
          </a:prstGeom>
        </p:spPr>
        <p:txBody>
          <a:bodyPr wrap="square">
            <a:spAutoFit/>
          </a:bodyPr>
          <a:lstStyle/>
          <a:p>
            <a:pPr algn="just"/>
            <a:r>
              <a:rPr lang="es-CO" dirty="0">
                <a:solidFill>
                  <a:srgbClr val="0E1318"/>
                </a:solidFill>
                <a:latin typeface="Lora"/>
              </a:rPr>
              <a:t>Es aún más radical que la contrapicada, pues la cámara se sitúa por debajo del modelo perpendicular al suelo. Le otorga al personaje proporciones casi irreales.</a:t>
            </a:r>
          </a:p>
          <a:p>
            <a:br>
              <a:rPr lang="es-CO" dirty="0">
                <a:solidFill>
                  <a:srgbClr val="0E1318"/>
                </a:solidFill>
                <a:latin typeface="Lora"/>
                <a:hlinkClick r:id="rId3"/>
              </a:rPr>
            </a:br>
            <a:endParaRPr lang="es-CO" b="0" i="0" u="none" strike="noStrike" dirty="0">
              <a:solidFill>
                <a:srgbClr val="0E1318"/>
              </a:solidFill>
              <a:effectLst/>
              <a:latin typeface="Lora"/>
            </a:endParaRPr>
          </a:p>
        </p:txBody>
      </p:sp>
      <p:sp>
        <p:nvSpPr>
          <p:cNvPr id="8" name="Rectángulo 7">
            <a:extLst>
              <a:ext uri="{FF2B5EF4-FFF2-40B4-BE49-F238E27FC236}">
                <a16:creationId xmlns:a16="http://schemas.microsoft.com/office/drawing/2014/main" id="{8E01BC44-7D96-274D-85C2-C61963B2442B}"/>
              </a:ext>
            </a:extLst>
          </p:cNvPr>
          <p:cNvSpPr/>
          <p:nvPr/>
        </p:nvSpPr>
        <p:spPr>
          <a:xfrm>
            <a:off x="5951915" y="4377898"/>
            <a:ext cx="2535382" cy="1477328"/>
          </a:xfrm>
          <a:prstGeom prst="rect">
            <a:avLst/>
          </a:prstGeom>
        </p:spPr>
        <p:txBody>
          <a:bodyPr wrap="square">
            <a:spAutoFit/>
          </a:bodyPr>
          <a:lstStyle/>
          <a:p>
            <a:pPr algn="just"/>
            <a:r>
              <a:rPr lang="es-CO" b="1" dirty="0">
                <a:solidFill>
                  <a:srgbClr val="0E1318"/>
                </a:solidFill>
                <a:latin typeface="Lora"/>
              </a:rPr>
              <a:t>Tip de experto:</a:t>
            </a:r>
            <a:r>
              <a:rPr lang="es-CO" dirty="0">
                <a:solidFill>
                  <a:srgbClr val="0E1318"/>
                </a:solidFill>
                <a:latin typeface="Lora"/>
              </a:rPr>
              <a:t> Usa un lente ojo de pescado para fotografías nadir de edificios y obtendrás efectos impresionantes.</a:t>
            </a:r>
            <a:endParaRPr lang="es-CO" dirty="0"/>
          </a:p>
        </p:txBody>
      </p:sp>
    </p:spTree>
    <p:extLst>
      <p:ext uri="{BB962C8B-B14F-4D97-AF65-F5344CB8AC3E}">
        <p14:creationId xmlns:p14="http://schemas.microsoft.com/office/powerpoint/2010/main" val="1193470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539D28E-2D48-8F44-8542-4454E9AF1CF1}"/>
              </a:ext>
            </a:extLst>
          </p:cNvPr>
          <p:cNvSpPr/>
          <p:nvPr/>
        </p:nvSpPr>
        <p:spPr>
          <a:xfrm>
            <a:off x="540327" y="689648"/>
            <a:ext cx="4572000" cy="923330"/>
          </a:xfrm>
          <a:prstGeom prst="rect">
            <a:avLst/>
          </a:prstGeom>
        </p:spPr>
        <p:txBody>
          <a:bodyPr>
            <a:spAutoFit/>
          </a:bodyPr>
          <a:lstStyle/>
          <a:p>
            <a:r>
              <a:rPr lang="es-CO" b="1" dirty="0">
                <a:latin typeface="var(--heading-font)"/>
              </a:rPr>
              <a:t>Tipos de exposición</a:t>
            </a:r>
          </a:p>
          <a:p>
            <a:br>
              <a:rPr lang="es-CO" dirty="0"/>
            </a:br>
            <a:endParaRPr lang="es-CO" dirty="0"/>
          </a:p>
        </p:txBody>
      </p:sp>
      <p:sp>
        <p:nvSpPr>
          <p:cNvPr id="5" name="Rectángulo 4">
            <a:extLst>
              <a:ext uri="{FF2B5EF4-FFF2-40B4-BE49-F238E27FC236}">
                <a16:creationId xmlns:a16="http://schemas.microsoft.com/office/drawing/2014/main" id="{040C8D03-AB4B-4142-B6AB-7199592F01B0}"/>
              </a:ext>
            </a:extLst>
          </p:cNvPr>
          <p:cNvSpPr/>
          <p:nvPr/>
        </p:nvSpPr>
        <p:spPr>
          <a:xfrm>
            <a:off x="390698" y="1465688"/>
            <a:ext cx="3948546" cy="2308324"/>
          </a:xfrm>
          <a:prstGeom prst="rect">
            <a:avLst/>
          </a:prstGeom>
        </p:spPr>
        <p:txBody>
          <a:bodyPr wrap="square">
            <a:spAutoFit/>
          </a:bodyPr>
          <a:lstStyle/>
          <a:p>
            <a:pPr algn="just"/>
            <a:r>
              <a:rPr lang="es-CO" b="1" dirty="0">
                <a:solidFill>
                  <a:srgbClr val="697477"/>
                </a:solidFill>
                <a:latin typeface="Open Sans"/>
              </a:rPr>
              <a:t>Subexpuesta</a:t>
            </a:r>
            <a:endParaRPr lang="es-CO" dirty="0">
              <a:solidFill>
                <a:srgbClr val="697477"/>
              </a:solidFill>
              <a:latin typeface="Open Sans"/>
            </a:endParaRPr>
          </a:p>
          <a:p>
            <a:pPr algn="just"/>
            <a:r>
              <a:rPr lang="es-CO" dirty="0">
                <a:solidFill>
                  <a:srgbClr val="697477"/>
                </a:solidFill>
                <a:latin typeface="Open Sans"/>
              </a:rPr>
              <a:t>Este tipo de exposición se consigue cuando el sensor no recibe suficiente luz. Podemos notarlo porque ante nuestros ojos vemos la foto oscura, las sombras son más fuertes de lo que deberían y los colores suelen estar más apagados.</a:t>
            </a:r>
            <a:endParaRPr lang="es-CO" b="0" i="0" u="none" strike="noStrike" dirty="0">
              <a:solidFill>
                <a:srgbClr val="697477"/>
              </a:solidFill>
              <a:effectLst/>
              <a:latin typeface="Open Sans"/>
            </a:endParaRPr>
          </a:p>
        </p:txBody>
      </p:sp>
      <p:sp>
        <p:nvSpPr>
          <p:cNvPr id="6" name="Rectángulo 5">
            <a:extLst>
              <a:ext uri="{FF2B5EF4-FFF2-40B4-BE49-F238E27FC236}">
                <a16:creationId xmlns:a16="http://schemas.microsoft.com/office/drawing/2014/main" id="{8E8C39D8-8427-FA41-AC6B-6341DFCC03DE}"/>
              </a:ext>
            </a:extLst>
          </p:cNvPr>
          <p:cNvSpPr/>
          <p:nvPr/>
        </p:nvSpPr>
        <p:spPr>
          <a:xfrm>
            <a:off x="4663440" y="1465688"/>
            <a:ext cx="3931920" cy="2308324"/>
          </a:xfrm>
          <a:prstGeom prst="rect">
            <a:avLst/>
          </a:prstGeom>
        </p:spPr>
        <p:txBody>
          <a:bodyPr wrap="square">
            <a:spAutoFit/>
          </a:bodyPr>
          <a:lstStyle/>
          <a:p>
            <a:pPr algn="just"/>
            <a:r>
              <a:rPr lang="es-CO" b="1" dirty="0">
                <a:solidFill>
                  <a:srgbClr val="697477"/>
                </a:solidFill>
                <a:latin typeface="Open Sans"/>
              </a:rPr>
              <a:t>Sobrexpuesta</a:t>
            </a:r>
            <a:endParaRPr lang="es-CO" dirty="0">
              <a:solidFill>
                <a:srgbClr val="697477"/>
              </a:solidFill>
              <a:latin typeface="Open Sans"/>
            </a:endParaRPr>
          </a:p>
          <a:p>
            <a:pPr algn="just"/>
            <a:r>
              <a:rPr lang="es-CO" dirty="0">
                <a:solidFill>
                  <a:srgbClr val="697477"/>
                </a:solidFill>
                <a:latin typeface="Open Sans"/>
              </a:rPr>
              <a:t>Decimos que una imagen está sobrexpuesta o quemada cuando el sensor recibe un exceso de luz, tanta que algunos elementos se llegan a perder (como el cielo en esta ocasión). Los colores son muy brillantes y las sombras son pocas o nulas.</a:t>
            </a:r>
            <a:endParaRPr lang="es-CO" b="0" i="0" u="none" strike="noStrike" dirty="0">
              <a:solidFill>
                <a:srgbClr val="697477"/>
              </a:solidFill>
              <a:effectLst/>
              <a:latin typeface="Open Sans"/>
            </a:endParaRPr>
          </a:p>
        </p:txBody>
      </p:sp>
      <p:pic>
        <p:nvPicPr>
          <p:cNvPr id="8" name="Imagen 7">
            <a:extLst>
              <a:ext uri="{FF2B5EF4-FFF2-40B4-BE49-F238E27FC236}">
                <a16:creationId xmlns:a16="http://schemas.microsoft.com/office/drawing/2014/main" id="{E28B9EA3-2857-2D49-B215-9E8FFE785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491" y="4123147"/>
            <a:ext cx="2709949" cy="1792806"/>
          </a:xfrm>
          <a:prstGeom prst="rect">
            <a:avLst/>
          </a:prstGeom>
        </p:spPr>
      </p:pic>
      <p:pic>
        <p:nvPicPr>
          <p:cNvPr id="10" name="Imagen 9">
            <a:extLst>
              <a:ext uri="{FF2B5EF4-FFF2-40B4-BE49-F238E27FC236}">
                <a16:creationId xmlns:a16="http://schemas.microsoft.com/office/drawing/2014/main" id="{0F5F4F65-D8FC-B649-9B04-6F58BE67C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440" y="4123147"/>
            <a:ext cx="2718262" cy="1809869"/>
          </a:xfrm>
          <a:prstGeom prst="rect">
            <a:avLst/>
          </a:prstGeom>
        </p:spPr>
      </p:pic>
    </p:spTree>
    <p:extLst>
      <p:ext uri="{BB962C8B-B14F-4D97-AF65-F5344CB8AC3E}">
        <p14:creationId xmlns:p14="http://schemas.microsoft.com/office/powerpoint/2010/main" val="1567165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295EFCF-7662-D04F-A44D-5CCE2522922C}"/>
              </a:ext>
            </a:extLst>
          </p:cNvPr>
          <p:cNvSpPr/>
          <p:nvPr/>
        </p:nvSpPr>
        <p:spPr>
          <a:xfrm>
            <a:off x="2869157" y="684014"/>
            <a:ext cx="2524537" cy="369332"/>
          </a:xfrm>
          <a:prstGeom prst="rect">
            <a:avLst/>
          </a:prstGeom>
        </p:spPr>
        <p:txBody>
          <a:bodyPr wrap="none">
            <a:spAutoFit/>
          </a:bodyPr>
          <a:lstStyle/>
          <a:p>
            <a:r>
              <a:rPr lang="es-CO" b="1" dirty="0">
                <a:solidFill>
                  <a:srgbClr val="697477"/>
                </a:solidFill>
                <a:latin typeface="Open Sans"/>
              </a:rPr>
              <a:t>Correctamente expuesta</a:t>
            </a:r>
            <a:endParaRPr lang="es-CO" dirty="0"/>
          </a:p>
        </p:txBody>
      </p:sp>
      <p:pic>
        <p:nvPicPr>
          <p:cNvPr id="6" name="Imagen 5">
            <a:extLst>
              <a:ext uri="{FF2B5EF4-FFF2-40B4-BE49-F238E27FC236}">
                <a16:creationId xmlns:a16="http://schemas.microsoft.com/office/drawing/2014/main" id="{F9725E6F-853D-6847-B96F-3086BF6B2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173" y="1053346"/>
            <a:ext cx="4904507" cy="3271306"/>
          </a:xfrm>
          <a:prstGeom prst="rect">
            <a:avLst/>
          </a:prstGeom>
        </p:spPr>
      </p:pic>
      <p:sp>
        <p:nvSpPr>
          <p:cNvPr id="7" name="Rectángulo 6">
            <a:extLst>
              <a:ext uri="{FF2B5EF4-FFF2-40B4-BE49-F238E27FC236}">
                <a16:creationId xmlns:a16="http://schemas.microsoft.com/office/drawing/2014/main" id="{6B309242-658A-C849-B2D2-92C27F82B9F9}"/>
              </a:ext>
            </a:extLst>
          </p:cNvPr>
          <p:cNvSpPr/>
          <p:nvPr/>
        </p:nvSpPr>
        <p:spPr>
          <a:xfrm>
            <a:off x="498764" y="4513169"/>
            <a:ext cx="7780712" cy="923330"/>
          </a:xfrm>
          <a:prstGeom prst="rect">
            <a:avLst/>
          </a:prstGeom>
        </p:spPr>
        <p:txBody>
          <a:bodyPr wrap="square">
            <a:spAutoFit/>
          </a:bodyPr>
          <a:lstStyle/>
          <a:p>
            <a:pPr algn="just"/>
            <a:r>
              <a:rPr lang="es-CO" dirty="0">
                <a:solidFill>
                  <a:srgbClr val="697477"/>
                </a:solidFill>
                <a:latin typeface="Open Sans"/>
              </a:rPr>
              <a:t>Existe un equilibro entre luces y sombras. Los colores suelen ser los ideales y además se distinguen con claridad los elementos que hay en la fotografía sin forzar o dañar la vista del espectado</a:t>
            </a:r>
            <a:endParaRPr lang="es-CO" dirty="0"/>
          </a:p>
        </p:txBody>
      </p:sp>
    </p:spTree>
    <p:extLst>
      <p:ext uri="{BB962C8B-B14F-4D97-AF65-F5344CB8AC3E}">
        <p14:creationId xmlns:p14="http://schemas.microsoft.com/office/powerpoint/2010/main" val="98334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9A32B60-BD1C-BA4C-8F9B-9D67335AFEAB}"/>
              </a:ext>
            </a:extLst>
          </p:cNvPr>
          <p:cNvSpPr/>
          <p:nvPr/>
        </p:nvSpPr>
        <p:spPr>
          <a:xfrm>
            <a:off x="3079612" y="600886"/>
            <a:ext cx="2652265" cy="369332"/>
          </a:xfrm>
          <a:prstGeom prst="rect">
            <a:avLst/>
          </a:prstGeom>
        </p:spPr>
        <p:txBody>
          <a:bodyPr wrap="none">
            <a:spAutoFit/>
          </a:bodyPr>
          <a:lstStyle/>
          <a:p>
            <a:r>
              <a:rPr lang="es-CO" b="1" dirty="0">
                <a:latin typeface="var(--heading-font)"/>
              </a:rPr>
              <a:t>Triángulo de la exposición</a:t>
            </a:r>
            <a:endParaRPr lang="es-CO" b="1" i="0" u="none" strike="noStrike" dirty="0">
              <a:effectLst/>
              <a:latin typeface="var(--heading-font)"/>
            </a:endParaRPr>
          </a:p>
        </p:txBody>
      </p:sp>
      <p:sp>
        <p:nvSpPr>
          <p:cNvPr id="5" name="Rectángulo 4">
            <a:extLst>
              <a:ext uri="{FF2B5EF4-FFF2-40B4-BE49-F238E27FC236}">
                <a16:creationId xmlns:a16="http://schemas.microsoft.com/office/drawing/2014/main" id="{BA3C8A6C-EF06-FB4E-AABF-4440209A4440}"/>
              </a:ext>
            </a:extLst>
          </p:cNvPr>
          <p:cNvSpPr/>
          <p:nvPr/>
        </p:nvSpPr>
        <p:spPr>
          <a:xfrm>
            <a:off x="274319" y="1338454"/>
            <a:ext cx="8587047" cy="1754326"/>
          </a:xfrm>
          <a:prstGeom prst="rect">
            <a:avLst/>
          </a:prstGeom>
        </p:spPr>
        <p:txBody>
          <a:bodyPr wrap="square">
            <a:spAutoFit/>
          </a:bodyPr>
          <a:lstStyle/>
          <a:p>
            <a:pPr algn="just"/>
            <a:r>
              <a:rPr lang="es-CO" dirty="0">
                <a:solidFill>
                  <a:srgbClr val="697477"/>
                </a:solidFill>
                <a:latin typeface="Open Sans"/>
              </a:rPr>
              <a:t>El triángulo de la exposición es una analogía muy utilizada en el mundo de la fotografía para explicar los conceptos básicos de la exposición. Podemos observar tres elementos que son: </a:t>
            </a:r>
            <a:r>
              <a:rPr lang="es-CO" b="1" dirty="0">
                <a:solidFill>
                  <a:srgbClr val="697477"/>
                </a:solidFill>
                <a:latin typeface="Open Sans"/>
              </a:rPr>
              <a:t>velocidad</a:t>
            </a:r>
            <a:r>
              <a:rPr lang="es-CO" dirty="0">
                <a:solidFill>
                  <a:srgbClr val="697477"/>
                </a:solidFill>
                <a:latin typeface="Open Sans"/>
              </a:rPr>
              <a:t>, </a:t>
            </a:r>
            <a:r>
              <a:rPr lang="es-CO" b="1" dirty="0">
                <a:solidFill>
                  <a:srgbClr val="697477"/>
                </a:solidFill>
                <a:latin typeface="Open Sans"/>
              </a:rPr>
              <a:t>apertura</a:t>
            </a:r>
            <a:r>
              <a:rPr lang="es-CO" dirty="0">
                <a:solidFill>
                  <a:srgbClr val="697477"/>
                </a:solidFill>
                <a:latin typeface="Open Sans"/>
              </a:rPr>
              <a:t> e </a:t>
            </a:r>
            <a:r>
              <a:rPr lang="es-CO" b="1" dirty="0">
                <a:solidFill>
                  <a:srgbClr val="697477"/>
                </a:solidFill>
                <a:latin typeface="Open Sans"/>
              </a:rPr>
              <a:t>ISO.</a:t>
            </a:r>
            <a:r>
              <a:rPr lang="es-CO" dirty="0">
                <a:solidFill>
                  <a:srgbClr val="697477"/>
                </a:solidFill>
                <a:latin typeface="Open Sans"/>
              </a:rPr>
              <a:t> Los tres tienen la posibilidad de modificar la exposición de imagen. ****Se muestran en forma de triángulo porque no sólo manipulan la exposición, si no que alteran otros valores que repercuten en el trabajo final; se muestra cómo interactúan entre sí y al final de cuentas todas se complementan</a:t>
            </a:r>
            <a:endParaRPr lang="es-CO" dirty="0"/>
          </a:p>
        </p:txBody>
      </p:sp>
      <p:pic>
        <p:nvPicPr>
          <p:cNvPr id="6" name="Imagen 5">
            <a:extLst>
              <a:ext uri="{FF2B5EF4-FFF2-40B4-BE49-F238E27FC236}">
                <a16:creationId xmlns:a16="http://schemas.microsoft.com/office/drawing/2014/main" id="{979C7188-1310-014C-B211-B3770ABD3420}"/>
              </a:ext>
            </a:extLst>
          </p:cNvPr>
          <p:cNvPicPr>
            <a:picLocks noChangeAspect="1"/>
          </p:cNvPicPr>
          <p:nvPr/>
        </p:nvPicPr>
        <p:blipFill>
          <a:blip r:embed="rId2"/>
          <a:stretch>
            <a:fillRect/>
          </a:stretch>
        </p:blipFill>
        <p:spPr>
          <a:xfrm>
            <a:off x="2155882" y="3092780"/>
            <a:ext cx="5308946" cy="3231532"/>
          </a:xfrm>
          <a:prstGeom prst="rect">
            <a:avLst/>
          </a:prstGeom>
        </p:spPr>
      </p:pic>
    </p:spTree>
    <p:extLst>
      <p:ext uri="{BB962C8B-B14F-4D97-AF65-F5344CB8AC3E}">
        <p14:creationId xmlns:p14="http://schemas.microsoft.com/office/powerpoint/2010/main" val="97058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A44DFC6-2B86-0E46-9745-B38A6F956F0B}"/>
              </a:ext>
            </a:extLst>
          </p:cNvPr>
          <p:cNvSpPr/>
          <p:nvPr/>
        </p:nvSpPr>
        <p:spPr>
          <a:xfrm>
            <a:off x="565265" y="352057"/>
            <a:ext cx="8063345" cy="2308324"/>
          </a:xfrm>
          <a:prstGeom prst="rect">
            <a:avLst/>
          </a:prstGeom>
        </p:spPr>
        <p:txBody>
          <a:bodyPr wrap="square">
            <a:spAutoFit/>
          </a:bodyPr>
          <a:lstStyle/>
          <a:p>
            <a:r>
              <a:rPr lang="es-CO" b="1" dirty="0">
                <a:latin typeface="var(--heading-font)"/>
              </a:rPr>
              <a:t>Sensibilidad ISO</a:t>
            </a:r>
          </a:p>
          <a:p>
            <a:r>
              <a:rPr lang="es-CO" dirty="0">
                <a:solidFill>
                  <a:srgbClr val="697477"/>
                </a:solidFill>
                <a:latin typeface="Open Sans"/>
              </a:rPr>
              <a:t>La sensibilidad ISO (o ISO para resumir) es la forma en que la cámara interpreta y recoge la luz natural de manera digital. Con esta interpretación tú puedes hacer que una fotografía tenga más o menos iluminación. El ISO es un arma de doble filo, porque puede ayudarte en escenarios con poca iluminación, pero entre más grande sea el ISO que utilices, más inexacto será la interpretación de la cámara ante la luz natural, por lo que nos empezará a generar ruido visual en la foto, tal y como se muestra en el siguiente ejemplo:</a:t>
            </a:r>
            <a:endParaRPr lang="es-CO" b="0" i="0" u="none" strike="noStrike" dirty="0">
              <a:solidFill>
                <a:srgbClr val="697477"/>
              </a:solidFill>
              <a:effectLst/>
              <a:latin typeface="Open Sans"/>
            </a:endParaRPr>
          </a:p>
        </p:txBody>
      </p:sp>
      <p:pic>
        <p:nvPicPr>
          <p:cNvPr id="5" name="Imagen 4">
            <a:extLst>
              <a:ext uri="{FF2B5EF4-FFF2-40B4-BE49-F238E27FC236}">
                <a16:creationId xmlns:a16="http://schemas.microsoft.com/office/drawing/2014/main" id="{1F075352-85AF-4445-AB9D-B9656273F4C3}"/>
              </a:ext>
            </a:extLst>
          </p:cNvPr>
          <p:cNvPicPr>
            <a:picLocks noChangeAspect="1"/>
          </p:cNvPicPr>
          <p:nvPr/>
        </p:nvPicPr>
        <p:blipFill>
          <a:blip r:embed="rId2"/>
          <a:stretch>
            <a:fillRect/>
          </a:stretch>
        </p:blipFill>
        <p:spPr>
          <a:xfrm>
            <a:off x="2058786" y="2660381"/>
            <a:ext cx="4724400" cy="3149600"/>
          </a:xfrm>
          <a:prstGeom prst="rect">
            <a:avLst/>
          </a:prstGeom>
        </p:spPr>
      </p:pic>
    </p:spTree>
    <p:extLst>
      <p:ext uri="{BB962C8B-B14F-4D97-AF65-F5344CB8AC3E}">
        <p14:creationId xmlns:p14="http://schemas.microsoft.com/office/powerpoint/2010/main" val="2680493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303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791450"/>
            <a:ext cx="7117624" cy="715529"/>
          </a:xfrm>
        </p:spPr>
        <p:txBody>
          <a:bodyPr>
            <a:normAutofit/>
          </a:bodyPr>
          <a:lstStyle/>
          <a:p>
            <a:r>
              <a:rPr lang="es-ES" sz="2200" b="1" dirty="0">
                <a:solidFill>
                  <a:schemeClr val="tx2">
                    <a:lumMod val="50000"/>
                  </a:schemeClr>
                </a:solidFill>
                <a:latin typeface="Arial Rounded MT Bold" panose="020F0704030504030204" pitchFamily="34" charset="0"/>
              </a:rPr>
              <a:t>LA CAR – Corporación Autónoma Regional de </a:t>
            </a:r>
            <a:br>
              <a:rPr lang="es-ES" sz="2200" b="1" dirty="0">
                <a:solidFill>
                  <a:schemeClr val="tx2">
                    <a:lumMod val="50000"/>
                  </a:schemeClr>
                </a:solidFill>
                <a:latin typeface="Arial Rounded MT Bold" panose="020F0704030504030204" pitchFamily="34" charset="0"/>
              </a:rPr>
            </a:br>
            <a:r>
              <a:rPr lang="es-ES" sz="2200" b="1" dirty="0">
                <a:solidFill>
                  <a:schemeClr val="tx2">
                    <a:lumMod val="50000"/>
                  </a:schemeClr>
                </a:solidFill>
                <a:latin typeface="Arial Rounded MT Bold" panose="020F0704030504030204" pitchFamily="34" charset="0"/>
              </a:rPr>
              <a:t>Red de Comunicadores Comunitarios Ambientales </a:t>
            </a:r>
          </a:p>
        </p:txBody>
      </p:sp>
      <p:sp>
        <p:nvSpPr>
          <p:cNvPr id="4" name="Rectángulo 3"/>
          <p:cNvSpPr/>
          <p:nvPr/>
        </p:nvSpPr>
        <p:spPr>
          <a:xfrm>
            <a:off x="5352297" y="6657945"/>
            <a:ext cx="1748870" cy="200055"/>
          </a:xfrm>
          <a:prstGeom prst="rect">
            <a:avLst/>
          </a:prstGeom>
          <a:noFill/>
        </p:spPr>
        <p:txBody>
          <a:bodyPr wrap="square" lIns="91440" tIns="45720" rIns="91440" bIns="45720">
            <a:spAutoFit/>
          </a:bodyPr>
          <a:lstStyle/>
          <a:p>
            <a:pPr algn="ctr"/>
            <a:r>
              <a:rPr lang="es-ES" sz="700" dirty="0">
                <a:ln w="0"/>
                <a:effectLst>
                  <a:outerShdw blurRad="38100" dist="19050" dir="2700000" algn="tl" rotWithShape="0">
                    <a:schemeClr val="dk1">
                      <a:alpha val="40000"/>
                    </a:schemeClr>
                  </a:outerShdw>
                </a:effectLst>
              </a:rPr>
              <a:t>GCO-PR-02-FR-05 VERSION 4 03-07-2020</a:t>
            </a:r>
            <a:endParaRPr lang="es-ES" sz="700" b="0" cap="none" spc="0" dirty="0">
              <a:ln w="0"/>
              <a:solidFill>
                <a:schemeClr val="tx1"/>
              </a:solidFill>
              <a:effectLst>
                <a:outerShdw blurRad="38100" dist="19050" dir="2700000" algn="tl" rotWithShape="0">
                  <a:schemeClr val="dk1">
                    <a:alpha val="40000"/>
                  </a:schemeClr>
                </a:outerShdw>
              </a:effectLst>
            </a:endParaRPr>
          </a:p>
        </p:txBody>
      </p:sp>
      <p:sp>
        <p:nvSpPr>
          <p:cNvPr id="3" name="Rectángulo 2">
            <a:extLst>
              <a:ext uri="{FF2B5EF4-FFF2-40B4-BE49-F238E27FC236}">
                <a16:creationId xmlns:a16="http://schemas.microsoft.com/office/drawing/2014/main" id="{4C102495-CFEB-494E-AD14-49162ACDCF8F}"/>
              </a:ext>
            </a:extLst>
          </p:cNvPr>
          <p:cNvSpPr/>
          <p:nvPr/>
        </p:nvSpPr>
        <p:spPr>
          <a:xfrm>
            <a:off x="398835" y="1997839"/>
            <a:ext cx="3725694" cy="3416320"/>
          </a:xfrm>
          <a:prstGeom prst="rect">
            <a:avLst/>
          </a:prstGeom>
        </p:spPr>
        <p:txBody>
          <a:bodyPr wrap="square">
            <a:spAutoFit/>
          </a:bodyPr>
          <a:lstStyle/>
          <a:p>
            <a:pPr algn="just" eaLnBrk="0" hangingPunct="0"/>
            <a:r>
              <a:rPr lang="es-ES" dirty="0"/>
              <a:t>La Red de Comunicadores Comunitarios Ambientales (RCCA) de la CAR, nace con el objetivo de capacitar y apoyar a los actores sociales del territorio CAR, en el fortalecimiento de estrategias de comunicación educativa que les permita socializar procesos, experiencias y testimonios en educación ambiental a través de la utilización de los medios de comunicación regional y local. </a:t>
            </a:r>
            <a:endParaRPr lang="es-ES_tradnl" dirty="0"/>
          </a:p>
        </p:txBody>
      </p:sp>
      <p:pic>
        <p:nvPicPr>
          <p:cNvPr id="5" name="Imagen 4" descr="maxresdefault.jpg">
            <a:extLst>
              <a:ext uri="{FF2B5EF4-FFF2-40B4-BE49-F238E27FC236}">
                <a16:creationId xmlns:a16="http://schemas.microsoft.com/office/drawing/2014/main" id="{F06D9548-2BAC-404A-8694-4FEA92B03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8610" y="2076446"/>
            <a:ext cx="4298191" cy="2417733"/>
          </a:xfrm>
          <a:prstGeom prst="rect">
            <a:avLst/>
          </a:prstGeom>
          <a:effectLst>
            <a:outerShdw blurRad="368300" dist="38100" dir="5400000" sx="105000" sy="105000" algn="t" rotWithShape="0">
              <a:prstClr val="black">
                <a:alpha val="45000"/>
              </a:prstClr>
            </a:outerShdw>
          </a:effectLst>
        </p:spPr>
      </p:pic>
    </p:spTree>
    <p:extLst>
      <p:ext uri="{BB962C8B-B14F-4D97-AF65-F5344CB8AC3E}">
        <p14:creationId xmlns:p14="http://schemas.microsoft.com/office/powerpoint/2010/main" val="252287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07A3019-C7B2-B14A-84BB-64383544F4D2}"/>
              </a:ext>
            </a:extLst>
          </p:cNvPr>
          <p:cNvSpPr/>
          <p:nvPr/>
        </p:nvSpPr>
        <p:spPr>
          <a:xfrm>
            <a:off x="1073088" y="3881570"/>
            <a:ext cx="4627321" cy="1815882"/>
          </a:xfrm>
          <a:prstGeom prst="rect">
            <a:avLst/>
          </a:prstGeom>
        </p:spPr>
        <p:txBody>
          <a:bodyPr wrap="square">
            <a:spAutoFit/>
          </a:bodyPr>
          <a:lstStyle/>
          <a:p>
            <a:pPr algn="just"/>
            <a:r>
              <a:rPr lang="es-ES" sz="1600" dirty="0"/>
              <a:t>La red de comunicadores comunitarios ambientales se consolida como un espacio de construcción social a través de un proceso de formación en el que se capacita y apoya a los actores sociales del territorio car, en el fortalecimiento de estrategias de comunicación </a:t>
            </a:r>
            <a:r>
              <a:rPr lang="en-US" sz="1600" dirty="0" err="1"/>
              <a:t>educativas</a:t>
            </a:r>
            <a:r>
              <a:rPr lang="en-US" sz="1600" dirty="0"/>
              <a:t>:</a:t>
            </a:r>
            <a:endParaRPr lang="es-ES_tradnl" sz="1600" dirty="0"/>
          </a:p>
          <a:p>
            <a:pPr algn="just"/>
            <a:r>
              <a:rPr lang="es-CO" sz="1600" dirty="0"/>
              <a:t>. </a:t>
            </a:r>
          </a:p>
        </p:txBody>
      </p:sp>
      <p:pic>
        <p:nvPicPr>
          <p:cNvPr id="5" name="Imagen 4" descr="salto+tequendama+cover.jpg">
            <a:extLst>
              <a:ext uri="{FF2B5EF4-FFF2-40B4-BE49-F238E27FC236}">
                <a16:creationId xmlns:a16="http://schemas.microsoft.com/office/drawing/2014/main" id="{302D6B0C-8F63-FA48-89B5-376162EFD2D9}"/>
              </a:ext>
            </a:extLst>
          </p:cNvPr>
          <p:cNvPicPr>
            <a:picLocks noChangeAspect="1"/>
          </p:cNvPicPr>
          <p:nvPr/>
        </p:nvPicPr>
        <p:blipFill rotWithShape="1">
          <a:blip r:embed="rId2">
            <a:extLst>
              <a:ext uri="{28A0092B-C50C-407E-A947-70E740481C1C}">
                <a14:useLocalDpi xmlns:a14="http://schemas.microsoft.com/office/drawing/2010/main" val="0"/>
              </a:ext>
            </a:extLst>
          </a:blip>
          <a:srcRect b="37336"/>
          <a:stretch/>
        </p:blipFill>
        <p:spPr>
          <a:xfrm>
            <a:off x="975811" y="310967"/>
            <a:ext cx="7114868" cy="3343863"/>
          </a:xfrm>
          <a:prstGeom prst="rect">
            <a:avLst/>
          </a:prstGeom>
          <a:effectLst>
            <a:outerShdw blurRad="469900" dist="38100" dir="60000" sx="104000" sy="104000" algn="tl" rotWithShape="0">
              <a:prstClr val="black">
                <a:alpha val="40000"/>
              </a:prstClr>
            </a:outerShdw>
          </a:effectLst>
        </p:spPr>
      </p:pic>
      <p:pic>
        <p:nvPicPr>
          <p:cNvPr id="6" name="Imagen 5">
            <a:extLst>
              <a:ext uri="{FF2B5EF4-FFF2-40B4-BE49-F238E27FC236}">
                <a16:creationId xmlns:a16="http://schemas.microsoft.com/office/drawing/2014/main" id="{5D9C24CA-8A5B-C246-ABCF-36E1768DDA9B}"/>
              </a:ext>
            </a:extLst>
          </p:cNvPr>
          <p:cNvPicPr>
            <a:picLocks noChangeAspect="1"/>
          </p:cNvPicPr>
          <p:nvPr/>
        </p:nvPicPr>
        <p:blipFill>
          <a:blip r:embed="rId3"/>
          <a:stretch>
            <a:fillRect/>
          </a:stretch>
        </p:blipFill>
        <p:spPr>
          <a:xfrm>
            <a:off x="5862383" y="3998305"/>
            <a:ext cx="2228296" cy="1919917"/>
          </a:xfrm>
          <a:prstGeom prst="rect">
            <a:avLst/>
          </a:prstGeom>
        </p:spPr>
      </p:pic>
    </p:spTree>
    <p:extLst>
      <p:ext uri="{BB962C8B-B14F-4D97-AF65-F5344CB8AC3E}">
        <p14:creationId xmlns:p14="http://schemas.microsoft.com/office/powerpoint/2010/main" val="86188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G_0162.psd">
            <a:extLst>
              <a:ext uri="{FF2B5EF4-FFF2-40B4-BE49-F238E27FC236}">
                <a16:creationId xmlns:a16="http://schemas.microsoft.com/office/drawing/2014/main" id="{C7068ED3-44BB-3948-8EBF-3BD78CADCC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3541"/>
          <a:stretch/>
        </p:blipFill>
        <p:spPr>
          <a:xfrm>
            <a:off x="365756" y="416326"/>
            <a:ext cx="8345978" cy="3697066"/>
          </a:xfrm>
          <a:prstGeom prst="rect">
            <a:avLst/>
          </a:prstGeom>
          <a:ln>
            <a:noFill/>
          </a:ln>
          <a:effectLst>
            <a:outerShdw blurRad="457200" dist="38100" dir="2700000" sx="103000" sy="103000" algn="tl" rotWithShape="0">
              <a:prstClr val="black">
                <a:alpha val="40000"/>
              </a:prstClr>
            </a:outerShdw>
          </a:effectLst>
        </p:spPr>
      </p:pic>
      <p:sp>
        <p:nvSpPr>
          <p:cNvPr id="5" name="Rectángulo 4">
            <a:extLst>
              <a:ext uri="{FF2B5EF4-FFF2-40B4-BE49-F238E27FC236}">
                <a16:creationId xmlns:a16="http://schemas.microsoft.com/office/drawing/2014/main" id="{D1FF9D58-A682-5D4F-886C-2CBEDBEE7E73}"/>
              </a:ext>
            </a:extLst>
          </p:cNvPr>
          <p:cNvSpPr/>
          <p:nvPr/>
        </p:nvSpPr>
        <p:spPr>
          <a:xfrm>
            <a:off x="440571" y="4473433"/>
            <a:ext cx="7963597" cy="66383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just" eaLnBrk="0" hangingPunct="0"/>
            <a:r>
              <a:rPr lang="es-ES" dirty="0">
                <a:solidFill>
                  <a:schemeClr val="tx1"/>
                </a:solidFill>
              </a:rPr>
              <a:t>• Fortalecer procesos de creación y dar herramientas necesarias para que las comunidades campesinas e indígenas, a través de los medios de comunicación, puedan producir relatos con sus </a:t>
            </a:r>
            <a:r>
              <a:rPr lang="en-US" dirty="0" err="1">
                <a:solidFill>
                  <a:schemeClr val="tx1"/>
                </a:solidFill>
              </a:rPr>
              <a:t>propias</a:t>
            </a:r>
            <a:r>
              <a:rPr lang="en-US" dirty="0">
                <a:solidFill>
                  <a:schemeClr val="tx1"/>
                </a:solidFill>
              </a:rPr>
              <a:t> </a:t>
            </a:r>
            <a:r>
              <a:rPr lang="en-US" dirty="0" err="1">
                <a:solidFill>
                  <a:schemeClr val="tx1"/>
                </a:solidFill>
              </a:rPr>
              <a:t>experiencias</a:t>
            </a:r>
            <a:r>
              <a:rPr lang="en-US" dirty="0">
                <a:solidFill>
                  <a:schemeClr val="tx1"/>
                </a:solidFill>
              </a:rPr>
              <a:t> </a:t>
            </a:r>
            <a:r>
              <a:rPr lang="en-US" dirty="0" err="1">
                <a:solidFill>
                  <a:schemeClr val="tx1"/>
                </a:solidFill>
              </a:rPr>
              <a:t>ambientales</a:t>
            </a:r>
            <a:r>
              <a:rPr lang="en-US" dirty="0">
                <a:solidFill>
                  <a:schemeClr val="tx1"/>
                </a:solidFill>
              </a:rPr>
              <a:t>.</a:t>
            </a:r>
            <a:endParaRPr lang="es-ES_tradnl" dirty="0">
              <a:solidFill>
                <a:schemeClr val="tx1"/>
              </a:solidFill>
            </a:endParaRPr>
          </a:p>
        </p:txBody>
      </p:sp>
    </p:spTree>
    <p:extLst>
      <p:ext uri="{BB962C8B-B14F-4D97-AF65-F5344CB8AC3E}">
        <p14:creationId xmlns:p14="http://schemas.microsoft.com/office/powerpoint/2010/main" val="1303161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a:spLocks noGrp="1"/>
          </p:cNvSpPr>
          <p:nvPr>
            <p:ph type="title"/>
          </p:nvPr>
        </p:nvSpPr>
        <p:spPr>
          <a:xfrm>
            <a:off x="4944877" y="1819835"/>
            <a:ext cx="3840536" cy="2985246"/>
          </a:xfrm>
        </p:spPr>
        <p:txBody>
          <a:bodyPr>
            <a:noAutofit/>
          </a:bodyPr>
          <a:lstStyle/>
          <a:p>
            <a:pPr>
              <a:lnSpc>
                <a:spcPct val="100000"/>
              </a:lnSpc>
            </a:pPr>
            <a:r>
              <a:rPr lang="es-CO" b="1" dirty="0">
                <a:solidFill>
                  <a:schemeClr val="bg1"/>
                </a:solidFill>
                <a:latin typeface="+mn-lt"/>
              </a:rPr>
              <a:t>MODULO </a:t>
            </a:r>
            <a:br>
              <a:rPr lang="es-CO" sz="3600" dirty="0">
                <a:solidFill>
                  <a:schemeClr val="bg1"/>
                </a:solidFill>
              </a:rPr>
            </a:br>
            <a:br>
              <a:rPr lang="es-CO" sz="1000" dirty="0">
                <a:solidFill>
                  <a:schemeClr val="bg1"/>
                </a:solidFill>
              </a:rPr>
            </a:br>
            <a:r>
              <a:rPr lang="es-CO" dirty="0">
                <a:solidFill>
                  <a:schemeClr val="bg1"/>
                </a:solidFill>
              </a:rPr>
              <a:t>FOTOGRAFÍA</a:t>
            </a:r>
            <a:endParaRPr lang="es-CO" sz="1600" dirty="0">
              <a:solidFill>
                <a:schemeClr val="bg1"/>
              </a:solidFill>
            </a:endParaRPr>
          </a:p>
        </p:txBody>
      </p:sp>
      <p:sp>
        <p:nvSpPr>
          <p:cNvPr id="3" name="2 Rectángulo">
            <a:extLst>
              <a:ext uri="{FF2B5EF4-FFF2-40B4-BE49-F238E27FC236}">
                <a16:creationId xmlns:a16="http://schemas.microsoft.com/office/drawing/2014/main" id="{76384209-99D2-5D4C-BA4F-1CB125C257D6}"/>
              </a:ext>
            </a:extLst>
          </p:cNvPr>
          <p:cNvSpPr>
            <a:spLocks noChangeArrowheads="1"/>
          </p:cNvSpPr>
          <p:nvPr/>
        </p:nvSpPr>
        <p:spPr bwMode="auto">
          <a:xfrm>
            <a:off x="4052658" y="4231292"/>
            <a:ext cx="4492827"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eaLnBrk="0" hangingPunct="0"/>
            <a:r>
              <a:rPr lang="es-ES_tradnl" dirty="0">
                <a:solidFill>
                  <a:schemeClr val="bg1"/>
                </a:solidFill>
              </a:rPr>
              <a:t>Dar herramientas técnicas y de composición, necesarias para tomar fotografías, que sirvan para registrar y sensibilizar sobre temas ambientales que contextualizan un territorio o región.</a:t>
            </a:r>
            <a:endParaRPr lang="es-ES_tradnl" sz="2000" dirty="0">
              <a:solidFill>
                <a:schemeClr val="bg1"/>
              </a:solidFill>
            </a:endParaRPr>
          </a:p>
        </p:txBody>
      </p:sp>
    </p:spTree>
    <p:extLst>
      <p:ext uri="{BB962C8B-B14F-4D97-AF65-F5344CB8AC3E}">
        <p14:creationId xmlns:p14="http://schemas.microsoft.com/office/powerpoint/2010/main" val="3785214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E7BB79A-AC66-D245-8B61-5237E4189706}"/>
              </a:ext>
            </a:extLst>
          </p:cNvPr>
          <p:cNvSpPr/>
          <p:nvPr/>
        </p:nvSpPr>
        <p:spPr>
          <a:xfrm>
            <a:off x="482138" y="4020501"/>
            <a:ext cx="7797338" cy="1477328"/>
          </a:xfrm>
          <a:prstGeom prst="rect">
            <a:avLst/>
          </a:prstGeom>
        </p:spPr>
        <p:txBody>
          <a:bodyPr wrap="square">
            <a:spAutoFit/>
          </a:bodyPr>
          <a:lstStyle/>
          <a:p>
            <a:r>
              <a:rPr lang="es-CO" dirty="0">
                <a:solidFill>
                  <a:srgbClr val="222222"/>
                </a:solidFill>
                <a:latin typeface="arial" panose="020B0604020202020204" pitchFamily="34" charset="0"/>
              </a:rPr>
              <a:t>La </a:t>
            </a:r>
            <a:r>
              <a:rPr lang="es-CO" b="1" dirty="0">
                <a:solidFill>
                  <a:srgbClr val="222222"/>
                </a:solidFill>
                <a:latin typeface="arial" panose="020B0604020202020204" pitchFamily="34" charset="0"/>
              </a:rPr>
              <a:t>fotografía</a:t>
            </a:r>
            <a:r>
              <a:rPr lang="es-CO" dirty="0">
                <a:solidFill>
                  <a:srgbClr val="222222"/>
                </a:solidFill>
                <a:latin typeface="arial" panose="020B0604020202020204" pitchFamily="34" charset="0"/>
              </a:rPr>
              <a:t> es el procedimiento y arte que permite fijar y reproducir, a través de reacciones químicas y en superficies preparadas para ello, las imágenes que se recogen en el fondo de una cámara oscura. ... De esta manera, el tamaño de la imagen resulta reducido y puede aumentar su nitidez.</a:t>
            </a:r>
            <a:endParaRPr lang="es-CO" dirty="0"/>
          </a:p>
        </p:txBody>
      </p:sp>
      <p:pic>
        <p:nvPicPr>
          <p:cNvPr id="5" name="Imagen 4" descr="_DSC1012.JPG">
            <a:extLst>
              <a:ext uri="{FF2B5EF4-FFF2-40B4-BE49-F238E27FC236}">
                <a16:creationId xmlns:a16="http://schemas.microsoft.com/office/drawing/2014/main" id="{8AE9D5D4-34E9-8246-A9E8-BEE7897AB2F8}"/>
              </a:ext>
            </a:extLst>
          </p:cNvPr>
          <p:cNvPicPr>
            <a:picLocks noChangeAspect="1"/>
          </p:cNvPicPr>
          <p:nvPr/>
        </p:nvPicPr>
        <p:blipFill rotWithShape="1">
          <a:blip r:embed="rId2">
            <a:extLst>
              <a:ext uri="{28A0092B-C50C-407E-A947-70E740481C1C}">
                <a14:useLocalDpi xmlns:a14="http://schemas.microsoft.com/office/drawing/2010/main" val="0"/>
              </a:ext>
            </a:extLst>
          </a:blip>
          <a:srcRect t="11610" b="26891"/>
          <a:stretch/>
        </p:blipFill>
        <p:spPr>
          <a:xfrm>
            <a:off x="299259" y="415635"/>
            <a:ext cx="8408050" cy="3424845"/>
          </a:xfrm>
          <a:prstGeom prst="rect">
            <a:avLst/>
          </a:prstGeom>
          <a:effectLst>
            <a:outerShdw blurRad="596900" dist="38100" dir="2700000" sx="103000" sy="103000" algn="tl" rotWithShape="0">
              <a:prstClr val="black">
                <a:alpha val="40000"/>
              </a:prstClr>
            </a:outerShdw>
          </a:effectLst>
        </p:spPr>
      </p:pic>
    </p:spTree>
    <p:extLst>
      <p:ext uri="{BB962C8B-B14F-4D97-AF65-F5344CB8AC3E}">
        <p14:creationId xmlns:p14="http://schemas.microsoft.com/office/powerpoint/2010/main" val="1489044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9ED3B7F-1E96-6E4B-A072-B56E42039D01}"/>
              </a:ext>
            </a:extLst>
          </p:cNvPr>
          <p:cNvSpPr/>
          <p:nvPr/>
        </p:nvSpPr>
        <p:spPr>
          <a:xfrm>
            <a:off x="556951" y="3873730"/>
            <a:ext cx="7722525" cy="1477328"/>
          </a:xfrm>
          <a:prstGeom prst="rect">
            <a:avLst/>
          </a:prstGeom>
        </p:spPr>
        <p:txBody>
          <a:bodyPr wrap="square">
            <a:spAutoFit/>
          </a:bodyPr>
          <a:lstStyle/>
          <a:p>
            <a:pPr algn="just"/>
            <a:r>
              <a:rPr lang="es-CO" dirty="0">
                <a:solidFill>
                  <a:srgbClr val="222222"/>
                </a:solidFill>
                <a:latin typeface="arial" panose="020B0604020202020204" pitchFamily="34" charset="0"/>
              </a:rPr>
              <a:t>En </a:t>
            </a:r>
            <a:r>
              <a:rPr lang="es-CO" b="1" dirty="0">
                <a:solidFill>
                  <a:srgbClr val="222222"/>
                </a:solidFill>
                <a:latin typeface="arial" panose="020B0604020202020204" pitchFamily="34" charset="0"/>
              </a:rPr>
              <a:t>fotografía</a:t>
            </a:r>
            <a:r>
              <a:rPr lang="es-CO" dirty="0">
                <a:solidFill>
                  <a:srgbClr val="222222"/>
                </a:solidFill>
                <a:latin typeface="arial" panose="020B0604020202020204" pitchFamily="34" charset="0"/>
              </a:rPr>
              <a:t> y en cine, el </a:t>
            </a:r>
            <a:r>
              <a:rPr lang="es-CO" b="1" dirty="0">
                <a:solidFill>
                  <a:srgbClr val="222222"/>
                </a:solidFill>
                <a:latin typeface="arial" panose="020B0604020202020204" pitchFamily="34" charset="0"/>
              </a:rPr>
              <a:t>plano</a:t>
            </a:r>
            <a:r>
              <a:rPr lang="es-CO" dirty="0">
                <a:solidFill>
                  <a:srgbClr val="222222"/>
                </a:solidFill>
                <a:latin typeface="arial" panose="020B0604020202020204" pitchFamily="34" charset="0"/>
              </a:rPr>
              <a:t> refiere la proporción que tiene el objeto o personaje dentro del encuadre, estos nos indican que sección de la imagen aparecerá en la toma y cuáles son los mejores cortes que se pueden realizar sin que se descuide la proporción adecuada y que la misma conserve la estética de la imagen.</a:t>
            </a:r>
            <a:endParaRPr lang="es-CO" dirty="0"/>
          </a:p>
        </p:txBody>
      </p:sp>
      <p:pic>
        <p:nvPicPr>
          <p:cNvPr id="8" name="Imagen 7">
            <a:extLst>
              <a:ext uri="{FF2B5EF4-FFF2-40B4-BE49-F238E27FC236}">
                <a16:creationId xmlns:a16="http://schemas.microsoft.com/office/drawing/2014/main" id="{2BB6A3A3-0423-B543-B019-942846843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6489" y="617452"/>
            <a:ext cx="5572987" cy="2896048"/>
          </a:xfrm>
          <a:prstGeom prst="rect">
            <a:avLst/>
          </a:prstGeom>
          <a:effectLst>
            <a:outerShdw blurRad="584200" dist="50800" dir="10860000" sx="106000" sy="106000" algn="ctr" rotWithShape="0">
              <a:srgbClr val="000000">
                <a:alpha val="43137"/>
              </a:srgbClr>
            </a:outerShdw>
          </a:effectLst>
        </p:spPr>
      </p:pic>
    </p:spTree>
    <p:extLst>
      <p:ext uri="{BB962C8B-B14F-4D97-AF65-F5344CB8AC3E}">
        <p14:creationId xmlns:p14="http://schemas.microsoft.com/office/powerpoint/2010/main" val="3309693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0DC45B1-C185-054E-A89E-1B6421A3ED1E}"/>
              </a:ext>
            </a:extLst>
          </p:cNvPr>
          <p:cNvPicPr>
            <a:picLocks noChangeAspect="1"/>
          </p:cNvPicPr>
          <p:nvPr/>
        </p:nvPicPr>
        <p:blipFill>
          <a:blip r:embed="rId2"/>
          <a:stretch>
            <a:fillRect/>
          </a:stretch>
        </p:blipFill>
        <p:spPr>
          <a:xfrm>
            <a:off x="296914" y="325842"/>
            <a:ext cx="8454730" cy="3128250"/>
          </a:xfrm>
          <a:prstGeom prst="rect">
            <a:avLst/>
          </a:prstGeom>
        </p:spPr>
      </p:pic>
      <p:sp>
        <p:nvSpPr>
          <p:cNvPr id="5" name="Rectángulo 4">
            <a:extLst>
              <a:ext uri="{FF2B5EF4-FFF2-40B4-BE49-F238E27FC236}">
                <a16:creationId xmlns:a16="http://schemas.microsoft.com/office/drawing/2014/main" id="{91916132-33F3-124C-AA18-20A89060E535}"/>
              </a:ext>
            </a:extLst>
          </p:cNvPr>
          <p:cNvSpPr/>
          <p:nvPr/>
        </p:nvSpPr>
        <p:spPr>
          <a:xfrm>
            <a:off x="402380" y="3499966"/>
            <a:ext cx="3929054" cy="369332"/>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it-IT" dirty="0"/>
              <a:t>1. Gran plano general</a:t>
            </a:r>
            <a:endParaRPr lang="es-ES" dirty="0"/>
          </a:p>
        </p:txBody>
      </p:sp>
      <p:sp>
        <p:nvSpPr>
          <p:cNvPr id="6" name="Rectángulo 5">
            <a:extLst>
              <a:ext uri="{FF2B5EF4-FFF2-40B4-BE49-F238E27FC236}">
                <a16:creationId xmlns:a16="http://schemas.microsoft.com/office/drawing/2014/main" id="{37038164-8A81-8B4D-8F33-A0AEE30794D9}"/>
              </a:ext>
            </a:extLst>
          </p:cNvPr>
          <p:cNvSpPr/>
          <p:nvPr/>
        </p:nvSpPr>
        <p:spPr>
          <a:xfrm>
            <a:off x="296914" y="3808413"/>
            <a:ext cx="8143394" cy="1569660"/>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r>
              <a:rPr lang="es-ES_tradnl" sz="1600" dirty="0"/>
              <a:t>También se le conoce como panorámico, pues es el más abierto de todos los planos. Sirve para describir y ubicar muy bien el lugar donde sucede la foto. Los personajes tienen poca importancia y solo sirven como referencia del tamaño de los edificios o de los elementos naturales. En general se usa para paisajes o escenas urbanas. Pero hay excepciones, por ejemplo, si quieres transmitir el sentimiento de soledad, la foto de una persona en medio de un enorme espacio abierto puede dar esa sensación</a:t>
            </a:r>
            <a:endParaRPr lang="es-ES" sz="1600" dirty="0"/>
          </a:p>
        </p:txBody>
      </p:sp>
      <p:sp>
        <p:nvSpPr>
          <p:cNvPr id="7" name="Rectángulo 6">
            <a:extLst>
              <a:ext uri="{FF2B5EF4-FFF2-40B4-BE49-F238E27FC236}">
                <a16:creationId xmlns:a16="http://schemas.microsoft.com/office/drawing/2014/main" id="{05BF4EAC-6A90-3B49-BD4C-EDBF815F0487}"/>
              </a:ext>
            </a:extLst>
          </p:cNvPr>
          <p:cNvSpPr/>
          <p:nvPr/>
        </p:nvSpPr>
        <p:spPr>
          <a:xfrm>
            <a:off x="3449782" y="5732394"/>
            <a:ext cx="4572000" cy="646331"/>
          </a:xfrm>
          <a:prstGeom prst="rect">
            <a:avLst/>
          </a:prstGeom>
        </p:spPr>
        <p:txBody>
          <a:bodyPr>
            <a:spAutoFit/>
          </a:bodyPr>
          <a:lstStyle/>
          <a:p>
            <a:r>
              <a:rPr lang="es-CO" b="1" dirty="0">
                <a:solidFill>
                  <a:srgbClr val="0E1318"/>
                </a:solidFill>
                <a:latin typeface="Lora"/>
              </a:rPr>
              <a:t>Tip de experto:</a:t>
            </a:r>
            <a:r>
              <a:rPr lang="es-CO" dirty="0">
                <a:solidFill>
                  <a:srgbClr val="0E1318"/>
                </a:solidFill>
                <a:latin typeface="Lora"/>
              </a:rPr>
              <a:t> El objetivo ideal para estas tomas es un gran angular o un ojo de pescado.</a:t>
            </a:r>
            <a:endParaRPr lang="es-CO" dirty="0"/>
          </a:p>
        </p:txBody>
      </p:sp>
    </p:spTree>
    <p:extLst>
      <p:ext uri="{BB962C8B-B14F-4D97-AF65-F5344CB8AC3E}">
        <p14:creationId xmlns:p14="http://schemas.microsoft.com/office/powerpoint/2010/main" val="2342349826"/>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2476</TotalTime>
  <Words>1672</Words>
  <Application>Microsoft Macintosh PowerPoint</Application>
  <PresentationFormat>Presentación en pantalla (4:3)</PresentationFormat>
  <Paragraphs>71</Paragraphs>
  <Slides>26</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26</vt:i4>
      </vt:variant>
    </vt:vector>
  </HeadingPairs>
  <TitlesOfParts>
    <vt:vector size="35" baseType="lpstr">
      <vt:lpstr>Arial</vt:lpstr>
      <vt:lpstr>Arial</vt:lpstr>
      <vt:lpstr>Arial Rounded MT Bold</vt:lpstr>
      <vt:lpstr>Calibri</vt:lpstr>
      <vt:lpstr>Calibri Light</vt:lpstr>
      <vt:lpstr>Lora</vt:lpstr>
      <vt:lpstr>Open Sans</vt:lpstr>
      <vt:lpstr>var(--heading-font)</vt:lpstr>
      <vt:lpstr>Tema de Office</vt:lpstr>
      <vt:lpstr>Presentación de PowerPoint</vt:lpstr>
      <vt:lpstr>RED DE COMUNICADORES COMUNITARIOS AMBIENTALES  MODULO AUDIOVISUAL</vt:lpstr>
      <vt:lpstr>LA CAR – Corporación Autónoma Regional de  Red de Comunicadores Comunitarios Ambientales </vt:lpstr>
      <vt:lpstr>Presentación de PowerPoint</vt:lpstr>
      <vt:lpstr>Presentación de PowerPoint</vt:lpstr>
      <vt:lpstr>MODULO   FOTOGRAFÍA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Microsoft Office User</cp:lastModifiedBy>
  <cp:revision>71</cp:revision>
  <dcterms:created xsi:type="dcterms:W3CDTF">2020-06-23T16:15:12Z</dcterms:created>
  <dcterms:modified xsi:type="dcterms:W3CDTF">2020-10-27T23:39:13Z</dcterms:modified>
</cp:coreProperties>
</file>